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notesSlides/notesSlide19.xml" ContentType="application/vnd.openxmlformats-officedocument.presentationml.notesSlide+xml"/>
  <Override PartName="/ppt/tags/tag2.xml" ContentType="application/vnd.openxmlformats-officedocument.presentationml.tags+xml"/>
  <Override PartName="/ppt/notesSlides/notesSlide20.xml" ContentType="application/vnd.openxmlformats-officedocument.presentationml.notesSlide+xml"/>
  <Override PartName="/ppt/tags/tag3.xml" ContentType="application/vnd.openxmlformats-officedocument.presentationml.tags+xml"/>
  <Override PartName="/ppt/notesSlides/notesSlide21.xml" ContentType="application/vnd.openxmlformats-officedocument.presentationml.notesSlide+xml"/>
  <Override PartName="/ppt/tags/tag4.xml" ContentType="application/vnd.openxmlformats-officedocument.presentationml.tags+xml"/>
  <Override PartName="/ppt/notesSlides/notesSlide22.xml" ContentType="application/vnd.openxmlformats-officedocument.presentationml.notesSlide+xml"/>
  <Override PartName="/ppt/tags/tag5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42"/>
  </p:notesMasterIdLst>
  <p:sldIdLst>
    <p:sldId id="2147472653" r:id="rId3"/>
    <p:sldId id="2146847582" r:id="rId4"/>
    <p:sldId id="339" r:id="rId5"/>
    <p:sldId id="2145706737" r:id="rId6"/>
    <p:sldId id="2147472654" r:id="rId7"/>
    <p:sldId id="2147472655" r:id="rId8"/>
    <p:sldId id="2147472651" r:id="rId9"/>
    <p:sldId id="2147472652" r:id="rId10"/>
    <p:sldId id="27996" r:id="rId11"/>
    <p:sldId id="2145706740" r:id="rId12"/>
    <p:sldId id="2145706837" r:id="rId13"/>
    <p:sldId id="2146847601" r:id="rId14"/>
    <p:sldId id="2147472640" r:id="rId15"/>
    <p:sldId id="2147348695" r:id="rId16"/>
    <p:sldId id="2147348709" r:id="rId17"/>
    <p:sldId id="2147348700" r:id="rId18"/>
    <p:sldId id="2147472644" r:id="rId19"/>
    <p:sldId id="2147472641" r:id="rId20"/>
    <p:sldId id="2147472642" r:id="rId21"/>
    <p:sldId id="2146847714" r:id="rId22"/>
    <p:sldId id="2146847706" r:id="rId23"/>
    <p:sldId id="2146847713" r:id="rId24"/>
    <p:sldId id="2146847715" r:id="rId25"/>
    <p:sldId id="2147472646" r:id="rId26"/>
    <p:sldId id="7556" r:id="rId27"/>
    <p:sldId id="28435" r:id="rId28"/>
    <p:sldId id="28448" r:id="rId29"/>
    <p:sldId id="7551" r:id="rId30"/>
    <p:sldId id="7552" r:id="rId31"/>
    <p:sldId id="2147472647" r:id="rId32"/>
    <p:sldId id="473" r:id="rId33"/>
    <p:sldId id="474" r:id="rId34"/>
    <p:sldId id="475" r:id="rId35"/>
    <p:sldId id="476" r:id="rId36"/>
    <p:sldId id="483" r:id="rId37"/>
    <p:sldId id="477" r:id="rId38"/>
    <p:sldId id="478" r:id="rId39"/>
    <p:sldId id="2147472648" r:id="rId40"/>
    <p:sldId id="356" r:id="rId4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8E82D6-D171-4050-9049-03088CA08022}" v="7" dt="2024-11-26T01:48:42.6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867" autoAdjust="0"/>
  </p:normalViewPr>
  <p:slideViewPr>
    <p:cSldViewPr snapToGrid="0">
      <p:cViewPr varScale="1">
        <p:scale>
          <a:sx n="73" d="100"/>
          <a:sy n="73" d="100"/>
        </p:scale>
        <p:origin x="107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to, Sergio" userId="12cd3d77-3de1-4a18-9bc0-c3f3b597e5c7" providerId="ADAL" clId="{C19810F4-9D96-49AE-B34F-BA631E0002EE}"/>
    <pc:docChg chg="modSld">
      <pc:chgData name="Brito, Sergio" userId="12cd3d77-3de1-4a18-9bc0-c3f3b597e5c7" providerId="ADAL" clId="{C19810F4-9D96-49AE-B34F-BA631E0002EE}" dt="2024-11-26T18:54:11.092" v="101" actId="20577"/>
      <pc:docMkLst>
        <pc:docMk/>
      </pc:docMkLst>
      <pc:sldChg chg="modNotesTx">
        <pc:chgData name="Brito, Sergio" userId="12cd3d77-3de1-4a18-9bc0-c3f3b597e5c7" providerId="ADAL" clId="{C19810F4-9D96-49AE-B34F-BA631E0002EE}" dt="2024-11-26T18:53:38.733" v="56" actId="113"/>
        <pc:sldMkLst>
          <pc:docMk/>
          <pc:sldMk cId="4292645377" sldId="2147348695"/>
        </pc:sldMkLst>
      </pc:sldChg>
      <pc:sldChg chg="modSp mod modNotesTx">
        <pc:chgData name="Brito, Sergio" userId="12cd3d77-3de1-4a18-9bc0-c3f3b597e5c7" providerId="ADAL" clId="{C19810F4-9D96-49AE-B34F-BA631E0002EE}" dt="2024-11-26T18:54:11.092" v="101" actId="20577"/>
        <pc:sldMkLst>
          <pc:docMk/>
          <pc:sldMk cId="2609131653" sldId="2147348700"/>
        </pc:sldMkLst>
        <pc:spChg chg="mod">
          <ac:chgData name="Brito, Sergio" userId="12cd3d77-3de1-4a18-9bc0-c3f3b597e5c7" providerId="ADAL" clId="{C19810F4-9D96-49AE-B34F-BA631E0002EE}" dt="2024-11-26T15:54:26.817" v="0" actId="13926"/>
          <ac:spMkLst>
            <pc:docMk/>
            <pc:sldMk cId="2609131653" sldId="2147348700"/>
            <ac:spMk id="11" creationId="{A9C56B95-2E73-9E6E-0638-5B29521DD818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Hoja_de_c_lculo_de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3D1-42B1-995C-4CFFD976EC4B}"/>
              </c:ext>
            </c:extLst>
          </c:dPt>
          <c:dPt>
            <c:idx val="1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3D1-42B1-995C-4CFFD976EC4B}"/>
              </c:ext>
            </c:extLst>
          </c:dPt>
          <c:dPt>
            <c:idx val="2"/>
            <c:bubble3D val="0"/>
            <c:spPr>
              <a:solidFill>
                <a:schemeClr val="tx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3D1-42B1-995C-4CFFD976EC4B}"/>
              </c:ext>
            </c:extLst>
          </c:dPt>
          <c:dPt>
            <c:idx val="3"/>
            <c:bubble3D val="0"/>
            <c:spPr>
              <a:solidFill>
                <a:schemeClr val="tx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3D1-42B1-995C-4CFFD976EC4B}"/>
              </c:ext>
            </c:extLst>
          </c:dPt>
          <c:dPt>
            <c:idx val="4"/>
            <c:bubble3D val="0"/>
            <c:spPr>
              <a:solidFill>
                <a:schemeClr val="tx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3D1-42B1-995C-4CFFD976EC4B}"/>
              </c:ext>
            </c:extLst>
          </c:dPt>
          <c:cat>
            <c:strRef>
              <c:f>Sheet1!$A$2:$A$6</c:f>
              <c:strCache>
                <c:ptCount val="5"/>
                <c:pt idx="0">
                  <c:v>Freight services</c:v>
                </c:pt>
                <c:pt idx="1">
                  <c:v>Digital</c:v>
                </c:pt>
                <c:pt idx="2">
                  <c:v>Components</c:v>
                </c:pt>
                <c:pt idx="3">
                  <c:v>Freight Equipment</c:v>
                </c:pt>
                <c:pt idx="4">
                  <c:v>Transit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0.27</c:v>
                </c:pt>
                <c:pt idx="1">
                  <c:v>0.09</c:v>
                </c:pt>
                <c:pt idx="2">
                  <c:v>0.11</c:v>
                </c:pt>
                <c:pt idx="3">
                  <c:v>0.2</c:v>
                </c:pt>
                <c:pt idx="4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D1-42B1-995C-4CFFD976EC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64"/>
        <c:holeSize val="82"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24</c:v>
                </c:pt>
              </c:strCache>
            </c:strRef>
          </c:tx>
          <c:spPr>
            <a:solidFill>
              <a:srgbClr val="1B42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B42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97E-44F0-9EE8-A958DBD54B9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Hiring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97E-44F0-9EE8-A958DBD54B9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</c:v>
                </c:pt>
              </c:strCache>
            </c:strRef>
          </c:tx>
          <c:spPr>
            <a:solidFill>
              <a:srgbClr val="28639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Hiring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7E-44F0-9EE8-A958DBD54B9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26</c:v>
                </c:pt>
              </c:strCache>
            </c:strRef>
          </c:tx>
          <c:spPr>
            <a:solidFill>
              <a:srgbClr val="83B6D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Hiring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97E-44F0-9EE8-A958DBD54B9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27</c:v>
                </c:pt>
              </c:strCache>
            </c:strRef>
          </c:tx>
          <c:spPr>
            <a:solidFill>
              <a:srgbClr val="D6E7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Hiring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97E-44F0-9EE8-A958DBD54B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90907696"/>
        <c:axId val="890908352"/>
      </c:barChart>
      <c:catAx>
        <c:axId val="8909076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90908352"/>
        <c:crosses val="autoZero"/>
        <c:auto val="1"/>
        <c:lblAlgn val="ctr"/>
        <c:lblOffset val="100"/>
        <c:noMultiLvlLbl val="0"/>
      </c:catAx>
      <c:valAx>
        <c:axId val="8909083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90907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98DF8-506D-4B75-A46F-AF5662A8A699}" type="datetimeFigureOut">
              <a:rPr lang="pt-BR" smtClean="0"/>
              <a:t>16/12/2024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D88D67-34D4-46DE-95FE-89674BF998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2325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Calentamiento_global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s.wikipedia.org/wiki/Di%C3%B3xido_de_carbono" TargetMode="External"/><Relationship Id="rId4" Type="http://schemas.openxmlformats.org/officeDocument/2006/relationships/hyperlink" Target="https://es.wikipedia.org/wiki/Gas_de_efecto_invernadero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Tech</a:t>
            </a:r>
          </a:p>
          <a:p>
            <a:r>
              <a:rPr lang="en-US"/>
              <a:t>Ops</a:t>
            </a:r>
          </a:p>
          <a:p>
            <a:r>
              <a:rPr lang="en-US"/>
              <a:t>Commercial</a:t>
            </a:r>
          </a:p>
          <a:p>
            <a:r>
              <a:rPr lang="en-US"/>
              <a:t>Components</a:t>
            </a:r>
          </a:p>
          <a:p>
            <a:r>
              <a:rPr lang="en-US"/>
              <a:t>Services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F0480-934A-4EF3-A756-8BC6532018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58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Recopilación de datos en tiempo real, grabador de eventos integrado y listo para </a:t>
            </a:r>
            <a:r>
              <a:rPr lang="es-CL"/>
              <a:t>CBM </a:t>
            </a:r>
            <a:r>
              <a:rPr lang="es-CL" b="1"/>
              <a:t>(CONDITIONED BASED MAINTENANCE)</a:t>
            </a:r>
            <a:r>
              <a:rPr lang="es-CL"/>
              <a:t> </a:t>
            </a:r>
            <a:r>
              <a:rPr lang="es-CL" dirty="0"/>
              <a:t>para un bajo costo de operación</a:t>
            </a:r>
          </a:p>
          <a:p>
            <a:r>
              <a:rPr lang="es-CL" dirty="0"/>
              <a:t>Certificado de seguridad:</a:t>
            </a:r>
          </a:p>
          <a:p>
            <a:r>
              <a:rPr lang="es-CL" dirty="0"/>
              <a:t>Cumple con los estándares de ciberseguridad</a:t>
            </a:r>
          </a:p>
          <a:p>
            <a:r>
              <a:rPr lang="es-CL" dirty="0"/>
              <a:t>Además del diagnóstico de fallas tradicional, </a:t>
            </a:r>
            <a:r>
              <a:rPr lang="es-CL" dirty="0" err="1"/>
              <a:t>Metroflexx</a:t>
            </a:r>
            <a:r>
              <a:rPr lang="es-CL" dirty="0"/>
              <a:t> también proporciona análisis para indicar el tiempo restante antes de la revisión y la solicitud de inspección en función de la detección de desviaciones en el </a:t>
            </a:r>
            <a:r>
              <a:rPr lang="es-CL" dirty="0" err="1"/>
              <a:t>rendimiento.Las</a:t>
            </a:r>
            <a:r>
              <a:rPr lang="es-CL" dirty="0"/>
              <a:t> fallas latentes se detectan antes de que afecten la operación del tren.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88D67-34D4-46DE-95FE-89674BF99894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4785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Compresor alternativo sin aceite</a:t>
            </a:r>
          </a:p>
          <a:p>
            <a:r>
              <a:rPr lang="es-CL" dirty="0"/>
              <a:t>Rendimiento mejorado del secador de aire</a:t>
            </a:r>
          </a:p>
          <a:p>
            <a:r>
              <a:rPr lang="es-CL" dirty="0"/>
              <a:t>La familia de compresores </a:t>
            </a:r>
            <a:r>
              <a:rPr lang="es-CL" dirty="0" err="1"/>
              <a:t>Buran</a:t>
            </a:r>
            <a:r>
              <a:rPr lang="es-CL" dirty="0"/>
              <a:t> no requiere mantenimiento en absoluto: 12 000 horas/8 años MTBO, sin mantenimiento ni intervención entre 2 revisiones</a:t>
            </a:r>
          </a:p>
          <a:p>
            <a:r>
              <a:rPr lang="es-CL" dirty="0"/>
              <a:t>Esto reduce drásticamente los costos de mantenimiento a lo largo del año, al tiempo que agrega una confiabilidad de clase mundial.</a:t>
            </a:r>
          </a:p>
          <a:p>
            <a:r>
              <a:rPr lang="es-CL" dirty="0"/>
              <a:t>La última generación de tecnología </a:t>
            </a:r>
            <a:r>
              <a:rPr lang="es-CL" dirty="0" err="1"/>
              <a:t>Buran</a:t>
            </a:r>
            <a:r>
              <a:rPr lang="es-CL" dirty="0"/>
              <a:t>(CSS) ha alcanzado un alto nivel de </a:t>
            </a:r>
            <a:r>
              <a:rPr lang="es-CL" dirty="0" err="1"/>
              <a:t>madurez,beneficiándose</a:t>
            </a:r>
            <a:r>
              <a:rPr lang="es-CL" dirty="0"/>
              <a:t> de la base de </a:t>
            </a:r>
            <a:r>
              <a:rPr lang="es-CL" dirty="0" err="1"/>
              <a:t>milesde</a:t>
            </a:r>
            <a:r>
              <a:rPr lang="es-CL" dirty="0"/>
              <a:t> compresores vendidos en todo el mundo </a:t>
            </a:r>
            <a:r>
              <a:rPr lang="es-CL" dirty="0" err="1"/>
              <a:t>yfuncionando</a:t>
            </a:r>
            <a:r>
              <a:rPr lang="es-CL" dirty="0"/>
              <a:t> en diversas condiciones climáticas y operativas.</a:t>
            </a:r>
          </a:p>
          <a:p>
            <a:endParaRPr lang="es-CL" dirty="0"/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88D67-34D4-46DE-95FE-89674BF99894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1875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Trenes</a:t>
            </a:r>
            <a:r>
              <a:rPr lang="en-US" b="1" dirty="0"/>
              <a:t> L7</a:t>
            </a:r>
          </a:p>
          <a:p>
            <a:r>
              <a:rPr lang="en-US" dirty="0" err="1"/>
              <a:t>Metroflexx</a:t>
            </a:r>
            <a:endParaRPr lang="en-US" dirty="0"/>
          </a:p>
          <a:p>
            <a:r>
              <a:rPr lang="en-US" dirty="0"/>
              <a:t>Buran 8</a:t>
            </a:r>
          </a:p>
          <a:p>
            <a:r>
              <a:rPr lang="en-US" dirty="0" err="1"/>
              <a:t>Boggie</a:t>
            </a:r>
            <a:r>
              <a:rPr lang="en-US" dirty="0"/>
              <a:t> Brake System</a:t>
            </a:r>
          </a:p>
          <a:p>
            <a:r>
              <a:rPr lang="en-US" dirty="0"/>
              <a:t>Pantograph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559134-10B9-48BE-8256-E7AD37981F0A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0832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59134-10B9-48BE-8256-E7AD37981F0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8276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es-C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ecanismo</a:t>
            </a:r>
            <a:r>
              <a:rPr lang="es-C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compacto de puerta corredera eléctrico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Una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puerta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corrediza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tapón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59134-10B9-48BE-8256-E7AD37981F0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587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Operador más ligero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Ahorre 30 kg por sistema de puerta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30 % más ligero y compacto que los productos existentes en el mercado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mismo operador de puerta para vagones de tren ligero, metro, pero también regionales e interurbanos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Alta y probada confiabilidad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Más de 20 000 sistemas accionados por correa en servicio en todo el mundo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Diseño basado en mecanismo de riel transversal con 40 000 puertas en servicio en todo el mundo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Diseñado para la mejor disponibilidad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Diseño sencillo y seguro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 solo actuador para puerta de doble hoja y función de bloqueo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Bloqueo en ambos lados del operador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Bajo costo de vida útil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Fácil mantenimiento: no se necesita grasa en el sistema de transmisión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correa es menos sensible al entorno de polvo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Mejora la comodidad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Emisión de ruido 5dB menor durante el funcionamiento gracias al sistema de transmisión por correa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59134-10B9-48BE-8256-E7AD37981F0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465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Antiarrastre</a:t>
            </a:r>
            <a:r>
              <a:rPr lang="es-CL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asimétrico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Mejora la seguridad de los pasajeros sin afectar la disponibilidad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sz="1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Mejore el funcionamiento suave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Elimina las detecciones erróneas para optimizar la salida del tren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sz="1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Fácil instalación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Adaptabilidad de nuestro sistema a sus sistemas existentes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Apto para puertas corredizas puras y puertas corredizas enchufables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59134-10B9-48BE-8256-E7AD37981F0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1853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Junta frontal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iluminada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la Puerta</a:t>
            </a:r>
            <a:endParaRPr lang="en-US" sz="1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Mayor seguridad para los pasajeros: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Ayuda a los pasajeros a anticipar el comportamiento de la puerta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Mejora de la puntualidad del servicio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Gracias a un cambio en el comportamiento de los pasajeros y una mejor gestión del flujo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Una mejor experiencia para los pasajeros: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Efecto visual sin precedentes, siempre totalmente visible desde el interior y el exterior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Mejora para personas discapacitadas con problemas de visión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Reducir el tiempo de permanencia en 3 ±1,5 segundos</a:t>
            </a:r>
            <a:endParaRPr lang="en-US" sz="1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59134-10B9-48BE-8256-E7AD37981F0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904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559134-10B9-48BE-8256-E7AD37981F0A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7666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+100.000 HVAC in Service	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88D67-34D4-46DE-95FE-89674BF99894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9016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1955 I</a:t>
            </a:r>
            <a:r>
              <a:rPr lang="es-C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nvención del </a:t>
            </a:r>
            <a:r>
              <a:rPr lang="es-CL" b="1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pantógrafo de brazo simple</a:t>
            </a:r>
            <a:r>
              <a:rPr lang="es-C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(de forma de "Z") por </a:t>
            </a:r>
            <a:r>
              <a:rPr lang="es-CL" b="1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Louis Faiveley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88D67-34D4-46DE-95FE-89674BF99894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50504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Coeficiente de rendimiento (</a:t>
            </a:r>
            <a:r>
              <a:rPr lang="es-CL" dirty="0" err="1"/>
              <a:t>CoP</a:t>
            </a:r>
            <a:r>
              <a:rPr lang="es-CL" dirty="0"/>
              <a:t>) sobre la temperatura ambiente para una unidad teórica: rendimiento similar al R134a y mejor que el CO2 (R744) y el ciclo de aire (R729)</a:t>
            </a:r>
          </a:p>
          <a:p>
            <a:r>
              <a:rPr lang="es-CL" dirty="0"/>
              <a:t>Carga de llenado 50 % menor (en comparación con el 513A)Fácil mantenimiento, piezas estándar y capacitación</a:t>
            </a:r>
          </a:p>
          <a:p>
            <a:endParaRPr lang="es-CL" b="1" dirty="0"/>
          </a:p>
          <a:p>
            <a:endParaRPr lang="es-CL" dirty="0"/>
          </a:p>
          <a:p>
            <a:r>
              <a:rPr lang="es-CL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PCG: Potencial de </a:t>
            </a:r>
            <a:r>
              <a:rPr lang="es-CL" b="1" i="0" u="none" strike="noStrike" dirty="0">
                <a:effectLst/>
                <a:latin typeface="Arial" panose="020B0604020202020204" pitchFamily="34" charset="0"/>
                <a:hlinkClick r:id="rId3" tooltip="Calentamiento global"/>
              </a:rPr>
              <a:t>calentamiento global</a:t>
            </a:r>
            <a:r>
              <a:rPr lang="es-CL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s-C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es una medida relativa de cuánto calor puede ser atrapado por un determinado </a:t>
            </a:r>
            <a:r>
              <a:rPr lang="es-CL" b="0" i="0" u="none" strike="noStrike" dirty="0">
                <a:effectLst/>
                <a:latin typeface="Arial" panose="020B0604020202020204" pitchFamily="34" charset="0"/>
                <a:hlinkClick r:id="rId4" tooltip="Gas de efecto invernadero"/>
              </a:rPr>
              <a:t>gas de efecto invernadero</a:t>
            </a:r>
            <a:r>
              <a:rPr lang="es-C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en comparación con un gas de referencia, por lo general </a:t>
            </a:r>
            <a:r>
              <a:rPr lang="es-CL" b="0" i="0" u="none" strike="noStrike" dirty="0">
                <a:effectLst/>
                <a:latin typeface="Arial" panose="020B0604020202020204" pitchFamily="34" charset="0"/>
                <a:hlinkClick r:id="rId5" tooltip="Dióxido de carbono"/>
              </a:rPr>
              <a:t>dióxido de carbono</a:t>
            </a:r>
            <a:r>
              <a:rPr lang="es-C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CL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(CO2)</a:t>
            </a:r>
          </a:p>
          <a:p>
            <a:endParaRPr lang="es-CL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es-C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 emisión de 1 millón de toneladas de R134 es equivalente a emitir 1430 millones de toneladas de CO2(equivalente).</a:t>
            </a:r>
          </a:p>
          <a:p>
            <a:endParaRPr lang="es-CL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es-CL" b="1" dirty="0"/>
              <a:t>GWP es un término que se utiliza para </a:t>
            </a:r>
            <a:r>
              <a:rPr lang="es-CL" dirty="0"/>
              <a:t>describir la potencia relativa, molécula por molécula, de un gas de efecto invernadero, teniendo en cuenta el tiempo que permanece activo en la atmósfera.</a:t>
            </a:r>
          </a:p>
          <a:p>
            <a:r>
              <a:rPr lang="es-CL" dirty="0"/>
              <a:t>Los potenciales de calentamiento global (GWP) que se utilizan actualmente son los calculados a lo largo de 100 años.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9E287-FBE5-43A7-ADE9-C8B2A28D9D37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25583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9E287-FBE5-43A7-ADE9-C8B2A28D9D37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17817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La solución más precisa y exacta del mercado.</a:t>
            </a:r>
          </a:p>
          <a:p>
            <a:r>
              <a:rPr lang="es-CL" dirty="0"/>
              <a:t>Detecta fugas de refrigerante en el circuito de forma precoz</a:t>
            </a:r>
          </a:p>
          <a:p>
            <a:r>
              <a:rPr lang="es-CL" dirty="0"/>
              <a:t>Fácil instalación en equipos nuevos o como modernización</a:t>
            </a:r>
          </a:p>
          <a:p>
            <a:r>
              <a:rPr lang="es-CL" dirty="0"/>
              <a:t>Detecta la presencia de fugas sin detener el funcionamiento de la unidad ni disminuir el ritmo operativo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9E287-FBE5-43A7-ADE9-C8B2A28D9D37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62521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Tipo de fluido refrigerante</a:t>
            </a:r>
          </a:p>
          <a:p>
            <a:r>
              <a:rPr lang="es-CL" dirty="0"/>
              <a:t>Modelo de compresor</a:t>
            </a:r>
          </a:p>
          <a:p>
            <a:r>
              <a:rPr lang="es-CL" dirty="0"/>
              <a:t>Geometrías de intercambiadores de calor</a:t>
            </a:r>
          </a:p>
          <a:p>
            <a:r>
              <a:rPr lang="es-CL" dirty="0"/>
              <a:t>Dos sensores de presión en el circuito de refrigeración</a:t>
            </a:r>
          </a:p>
          <a:p>
            <a:r>
              <a:rPr lang="es-CL" dirty="0"/>
              <a:t>Dos sensores de temperatura en el circuito de refrigeración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9E287-FBE5-43A7-ADE9-C8B2A28D9D37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1955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559134-10B9-48BE-8256-E7AD37981F0A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54577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b="1" dirty="0"/>
              <a:t>Satisfacer la demanda de más y mejor información</a:t>
            </a:r>
          </a:p>
          <a:p>
            <a:r>
              <a:rPr lang="es-CL" dirty="0"/>
              <a:t>Brindar una experiencia segura y cómoda a los pasajeros</a:t>
            </a:r>
          </a:p>
          <a:p>
            <a:r>
              <a:rPr lang="es-CL" dirty="0"/>
              <a:t>Reducir los costos de integración, operación y mantenimiento</a:t>
            </a:r>
          </a:p>
          <a:p>
            <a:r>
              <a:rPr lang="es-CL" dirty="0"/>
              <a:t>Mejorar la sostenibilidad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88D67-34D4-46DE-95FE-89674BF99894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69801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b="1" dirty="0"/>
              <a:t>Mejor experiencia visual:  Ángulo de visión de 176° en cualquier dirección</a:t>
            </a:r>
          </a:p>
          <a:p>
            <a:r>
              <a:rPr lang="es-CL" dirty="0"/>
              <a:t>Alta representación visual </a:t>
            </a:r>
          </a:p>
          <a:p>
            <a:r>
              <a:rPr lang="es-CL" dirty="0"/>
              <a:t>Gran diseño estético</a:t>
            </a:r>
          </a:p>
          <a:p>
            <a:endParaRPr lang="es-CL" dirty="0"/>
          </a:p>
          <a:p>
            <a:r>
              <a:rPr lang="es-CL" b="1" dirty="0"/>
              <a:t>Diseño inteligente</a:t>
            </a:r>
          </a:p>
          <a:p>
            <a:r>
              <a:rPr lang="es-CL" dirty="0"/>
              <a:t>Integración inteligente</a:t>
            </a:r>
          </a:p>
          <a:p>
            <a:r>
              <a:rPr lang="es-CL" dirty="0"/>
              <a:t>Flexibilidad de diseño</a:t>
            </a:r>
          </a:p>
          <a:p>
            <a:endParaRPr lang="es-CL" dirty="0"/>
          </a:p>
          <a:p>
            <a:r>
              <a:rPr lang="es-CL" b="1" dirty="0"/>
              <a:t>Nuevas formas de exposición: 25 mm de espesor, incluido el vidrio de seguridad</a:t>
            </a:r>
          </a:p>
          <a:p>
            <a:r>
              <a:rPr lang="es-CL" dirty="0"/>
              <a:t>Ultra estirado</a:t>
            </a:r>
          </a:p>
          <a:p>
            <a:r>
              <a:rPr lang="es-CL" dirty="0"/>
              <a:t>Ultra fino y de doble cara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88D67-34D4-46DE-95FE-89674BF99894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49199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El equipamiento se adapta al tren, no al </a:t>
            </a:r>
            <a:r>
              <a:rPr lang="es-CL" dirty="0" err="1"/>
              <a:t>revé:s</a:t>
            </a:r>
            <a:r>
              <a:rPr lang="es-CL" dirty="0"/>
              <a:t>:</a:t>
            </a:r>
          </a:p>
          <a:p>
            <a:r>
              <a:rPr lang="es-CL" dirty="0"/>
              <a:t>Adaptación a las necesidades del cliente</a:t>
            </a:r>
          </a:p>
          <a:p>
            <a:r>
              <a:rPr lang="es-CL" dirty="0"/>
              <a:t>Integración perfecta</a:t>
            </a:r>
          </a:p>
          <a:p>
            <a:r>
              <a:rPr lang="es-CL" dirty="0"/>
              <a:t>La misma pantalla en diferentes casos</a:t>
            </a:r>
          </a:p>
          <a:p>
            <a:r>
              <a:rPr lang="es-CL" dirty="0"/>
              <a:t>Integración de elementos adicionales como cámaras de CCTV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88D67-34D4-46DE-95FE-89674BF99894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4641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b="1" dirty="0"/>
              <a:t>Gran flexibilidad de diseño gracias a la fabricación totalmente interna</a:t>
            </a:r>
          </a:p>
          <a:p>
            <a:r>
              <a:rPr lang="es-CL" b="0" dirty="0"/>
              <a:t>Recorte de pantalla TFT</a:t>
            </a:r>
          </a:p>
          <a:p>
            <a:r>
              <a:rPr lang="es-CL" b="0" dirty="0"/>
              <a:t>Retroiluminación de doble cara única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88D67-34D4-46DE-95FE-89674BF99894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1349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b="1" dirty="0"/>
              <a:t>Retroiluminación única entre dos paneles TFT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88D67-34D4-46DE-95FE-89674BF99894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6851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635350">
              <a:defRPr/>
            </a:pPr>
            <a:fld id="{E905B8E7-7D11-3448-9DB7-687BAF725C71}" type="slidenum">
              <a:rPr lang="en-US">
                <a:solidFill>
                  <a:prstClr val="black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pPr defTabSz="635350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774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88D67-34D4-46DE-95FE-89674BF99894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2657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3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5B8E7-7D11-3448-9DB7-687BAF725C7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35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183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b="1" dirty="0" err="1"/>
              <a:t>Brakes</a:t>
            </a:r>
            <a:r>
              <a:rPr lang="es-CL" b="1" dirty="0"/>
              <a:t> &amp; Safety</a:t>
            </a:r>
          </a:p>
          <a:p>
            <a:r>
              <a:rPr lang="es-CL" b="0" dirty="0" err="1"/>
              <a:t>Couplers</a:t>
            </a:r>
            <a:r>
              <a:rPr lang="es-CL" b="0" dirty="0"/>
              <a:t>, </a:t>
            </a:r>
            <a:r>
              <a:rPr lang="es-CL" b="0" dirty="0" err="1"/>
              <a:t>brake</a:t>
            </a:r>
            <a:r>
              <a:rPr lang="es-CL" b="0" dirty="0"/>
              <a:t> control, </a:t>
            </a:r>
            <a:r>
              <a:rPr lang="es-CL" b="0" dirty="0" err="1"/>
              <a:t>brake</a:t>
            </a:r>
            <a:r>
              <a:rPr lang="es-CL" b="0" dirty="0"/>
              <a:t> </a:t>
            </a:r>
            <a:r>
              <a:rPr lang="es-CL" b="0" dirty="0" err="1"/>
              <a:t>frame</a:t>
            </a:r>
            <a:r>
              <a:rPr lang="es-CL" b="0" dirty="0"/>
              <a:t>, disc </a:t>
            </a:r>
            <a:r>
              <a:rPr lang="es-CL" b="0" dirty="0" err="1"/>
              <a:t>brake</a:t>
            </a:r>
            <a:r>
              <a:rPr lang="es-CL" b="0" dirty="0"/>
              <a:t>, </a:t>
            </a:r>
            <a:r>
              <a:rPr lang="es-CL" b="0" dirty="0" err="1"/>
              <a:t>pantograph</a:t>
            </a:r>
            <a:r>
              <a:rPr lang="es-CL" b="0" dirty="0"/>
              <a:t> </a:t>
            </a:r>
            <a:r>
              <a:rPr lang="es-CL" b="0" dirty="0" err="1"/>
              <a:t>compressor</a:t>
            </a:r>
            <a:r>
              <a:rPr lang="es-CL" b="0" dirty="0"/>
              <a:t>, Wheel </a:t>
            </a:r>
            <a:r>
              <a:rPr lang="es-CL" b="0" dirty="0" err="1"/>
              <a:t>profile</a:t>
            </a:r>
            <a:r>
              <a:rPr lang="es-CL" b="0" dirty="0"/>
              <a:t> and </a:t>
            </a:r>
            <a:r>
              <a:rPr lang="es-CL" b="0" dirty="0" err="1"/>
              <a:t>brake</a:t>
            </a:r>
            <a:r>
              <a:rPr lang="es-CL" b="0" dirty="0"/>
              <a:t> </a:t>
            </a:r>
            <a:r>
              <a:rPr lang="es-CL" b="0" dirty="0" err="1"/>
              <a:t>pad</a:t>
            </a:r>
            <a:endParaRPr lang="es-CL" b="0" dirty="0"/>
          </a:p>
          <a:p>
            <a:endParaRPr lang="es-CL" dirty="0"/>
          </a:p>
          <a:p>
            <a:r>
              <a:rPr lang="es-CL" b="1" dirty="0"/>
              <a:t>Energy, Confort &amp; Access</a:t>
            </a:r>
          </a:p>
          <a:p>
            <a:r>
              <a:rPr lang="es-CL" dirty="0" err="1"/>
              <a:t>Pantograph</a:t>
            </a:r>
            <a:r>
              <a:rPr lang="es-CL" dirty="0"/>
              <a:t>, </a:t>
            </a:r>
            <a:r>
              <a:rPr lang="es-CL" dirty="0" err="1"/>
              <a:t>third</a:t>
            </a:r>
            <a:r>
              <a:rPr lang="es-CL" dirty="0"/>
              <a:t> rail, </a:t>
            </a:r>
            <a:r>
              <a:rPr lang="es-CL" dirty="0" err="1"/>
              <a:t>carbon</a:t>
            </a:r>
            <a:r>
              <a:rPr lang="es-CL" dirty="0"/>
              <a:t> </a:t>
            </a:r>
            <a:r>
              <a:rPr lang="es-CL" dirty="0" err="1"/>
              <a:t>strip</a:t>
            </a:r>
            <a:r>
              <a:rPr lang="es-CL" dirty="0"/>
              <a:t>, CCTV, HVAC, </a:t>
            </a:r>
            <a:r>
              <a:rPr lang="es-CL" dirty="0" err="1"/>
              <a:t>Heaters</a:t>
            </a:r>
            <a:r>
              <a:rPr lang="es-CL" dirty="0"/>
              <a:t>, </a:t>
            </a:r>
            <a:r>
              <a:rPr lang="es-CL" dirty="0" err="1"/>
              <a:t>Relays</a:t>
            </a:r>
            <a:r>
              <a:rPr lang="es-CL" dirty="0"/>
              <a:t>, </a:t>
            </a:r>
            <a:r>
              <a:rPr lang="es-CL" dirty="0" err="1"/>
              <a:t>Suspension</a:t>
            </a:r>
            <a:r>
              <a:rPr lang="es-CL" dirty="0"/>
              <a:t>, </a:t>
            </a:r>
            <a:r>
              <a:rPr lang="es-CL" dirty="0" err="1"/>
              <a:t>fire</a:t>
            </a:r>
            <a:r>
              <a:rPr lang="es-CL" dirty="0"/>
              <a:t> detector, </a:t>
            </a:r>
            <a:r>
              <a:rPr lang="es-CL" dirty="0" err="1"/>
              <a:t>sanitary</a:t>
            </a:r>
            <a:r>
              <a:rPr lang="es-CL" dirty="0"/>
              <a:t> </a:t>
            </a:r>
            <a:r>
              <a:rPr lang="es-CL" dirty="0" err="1"/>
              <a:t>systems</a:t>
            </a:r>
            <a:endParaRPr lang="es-CL" dirty="0"/>
          </a:p>
          <a:p>
            <a:r>
              <a:rPr lang="es-CL" dirty="0" err="1"/>
              <a:t>Platform</a:t>
            </a:r>
            <a:r>
              <a:rPr lang="es-CL" dirty="0"/>
              <a:t> </a:t>
            </a:r>
            <a:r>
              <a:rPr lang="es-CL" dirty="0" err="1"/>
              <a:t>doors</a:t>
            </a:r>
            <a:r>
              <a:rPr lang="es-CL" dirty="0"/>
              <a:t>, Access </a:t>
            </a:r>
            <a:r>
              <a:rPr lang="es-CL" dirty="0" err="1"/>
              <a:t>doors</a:t>
            </a:r>
            <a:r>
              <a:rPr lang="es-CL" dirty="0"/>
              <a:t>, interior </a:t>
            </a:r>
            <a:r>
              <a:rPr lang="es-CL" dirty="0" err="1"/>
              <a:t>doors</a:t>
            </a:r>
            <a:r>
              <a:rPr lang="es-CL" dirty="0"/>
              <a:t>, </a:t>
            </a:r>
            <a:r>
              <a:rPr lang="es-CL" dirty="0" err="1"/>
              <a:t>Movable</a:t>
            </a:r>
            <a:r>
              <a:rPr lang="es-CL" dirty="0"/>
              <a:t> step and </a:t>
            </a:r>
            <a:r>
              <a:rPr lang="es-CL" dirty="0" err="1"/>
              <a:t>ramp</a:t>
            </a:r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88D67-34D4-46DE-95FE-89674BF99894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935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+45,000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vehicules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RELYING ON WT BRAKES SYSTEMS ACROSS THE WORLD TO ENSURE PASSENGER SAFETY</a:t>
            </a:r>
            <a:endParaRPr lang="it-IT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559134-10B9-48BE-8256-E7AD37981F0A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2247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s-CL" sz="12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Tahoma"/>
                <a:cs typeface="Tahoma"/>
              </a:rPr>
              <a:t>El sistema de control de frenos integrado más avanzado, liviano y con el tiempo de respuesta más rápido.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Tahoma (body)"/>
              <a:ea typeface="Tahoma"/>
              <a:cs typeface="Tahoma"/>
            </a:endParaRPr>
          </a:p>
          <a:p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Tahoma"/>
                <a:cs typeface="Tahoma"/>
              </a:rPr>
              <a:t>Garantiza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Tahoma"/>
                <a:cs typeface="Tahoma"/>
              </a:rPr>
              <a:t> GEBR : </a:t>
            </a:r>
            <a:r>
              <a:rPr lang="es-CL" b="0" i="0" dirty="0">
                <a:solidFill>
                  <a:srgbClr val="001D35"/>
                </a:solidFill>
                <a:effectLst/>
                <a:latin typeface="Google Sans"/>
              </a:rPr>
              <a:t>"</a:t>
            </a:r>
            <a:r>
              <a:rPr lang="es-CL" b="0" i="0" dirty="0" err="1">
                <a:solidFill>
                  <a:srgbClr val="001D35"/>
                </a:solidFill>
                <a:effectLst/>
                <a:latin typeface="Google Sans"/>
              </a:rPr>
              <a:t>Guaranteed</a:t>
            </a:r>
            <a:r>
              <a:rPr lang="es-CL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s-CL" b="0" i="0" dirty="0" err="1">
                <a:solidFill>
                  <a:srgbClr val="001D35"/>
                </a:solidFill>
                <a:effectLst/>
                <a:latin typeface="Google Sans"/>
              </a:rPr>
              <a:t>Emergency</a:t>
            </a:r>
            <a:r>
              <a:rPr lang="es-CL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s-CL" b="0" i="0" dirty="0" err="1">
                <a:solidFill>
                  <a:srgbClr val="001D35"/>
                </a:solidFill>
                <a:effectLst/>
                <a:latin typeface="Google Sans"/>
              </a:rPr>
              <a:t>Brake</a:t>
            </a:r>
            <a:r>
              <a:rPr lang="es-CL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s-CL" b="0" i="0" dirty="0" err="1">
                <a:solidFill>
                  <a:srgbClr val="001D35"/>
                </a:solidFill>
                <a:effectLst/>
                <a:latin typeface="Google Sans"/>
              </a:rPr>
              <a:t>Rate</a:t>
            </a:r>
            <a:r>
              <a:rPr lang="es-CL" b="0" i="0" dirty="0">
                <a:solidFill>
                  <a:srgbClr val="001D35"/>
                </a:solidFill>
                <a:effectLst/>
                <a:latin typeface="Google Sans"/>
              </a:rPr>
              <a:t>" o "tasa de frenado de emergencia garantizada“</a:t>
            </a:r>
          </a:p>
          <a:p>
            <a:r>
              <a:rPr lang="es-CL" b="0" i="0" dirty="0">
                <a:solidFill>
                  <a:srgbClr val="001D35"/>
                </a:solidFill>
                <a:effectLst/>
                <a:latin typeface="Google Sans"/>
              </a:rPr>
              <a:t>gracias a un control por eje (un solo fallo no puede afectar a más del 50% del esfuerzo de frenado de emergencia local)</a:t>
            </a:r>
            <a:endParaRPr lang="es-CL" b="1" i="0" dirty="0">
              <a:solidFill>
                <a:srgbClr val="001D35"/>
              </a:solidFill>
              <a:effectLst/>
              <a:latin typeface="Google Sans"/>
            </a:endParaRPr>
          </a:p>
          <a:p>
            <a:r>
              <a:rPr lang="es-CL" b="1" i="0" dirty="0">
                <a:solidFill>
                  <a:srgbClr val="001D35"/>
                </a:solidFill>
                <a:effectLst/>
                <a:latin typeface="Google Sans"/>
              </a:rPr>
              <a:t>LRU:  Line </a:t>
            </a:r>
            <a:r>
              <a:rPr lang="es-CL" b="1" i="0" dirty="0" err="1">
                <a:solidFill>
                  <a:srgbClr val="001D35"/>
                </a:solidFill>
                <a:effectLst/>
                <a:latin typeface="Google Sans"/>
              </a:rPr>
              <a:t>Replacement</a:t>
            </a:r>
            <a:r>
              <a:rPr lang="es-CL" b="1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s-CL" b="1" i="0" dirty="0" err="1">
                <a:solidFill>
                  <a:srgbClr val="001D35"/>
                </a:solidFill>
                <a:effectLst/>
                <a:latin typeface="Google Sans"/>
              </a:rPr>
              <a:t>Unit</a:t>
            </a:r>
            <a:endParaRPr lang="es-CL" b="1" i="0" dirty="0">
              <a:solidFill>
                <a:srgbClr val="001D35"/>
              </a:solidFill>
              <a:effectLst/>
              <a:latin typeface="Google Sans"/>
            </a:endParaRP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88D67-34D4-46DE-95FE-89674BF99894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6008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Arquitectura altamente </a:t>
            </a:r>
            <a:r>
              <a:rPr lang="es-CL" dirty="0" err="1"/>
              <a:t>escalablepara</a:t>
            </a:r>
            <a:r>
              <a:rPr lang="es-CL" dirty="0"/>
              <a:t> adaptarse a sus necesidades de tasa de frenado de emergencia garantizada (GEBR)</a:t>
            </a:r>
          </a:p>
          <a:p>
            <a:r>
              <a:rPr lang="es-CL" dirty="0"/>
              <a:t>Tiempo de respuesta muy </a:t>
            </a:r>
            <a:r>
              <a:rPr lang="es-CL" dirty="0" err="1"/>
              <a:t>rápidopara</a:t>
            </a:r>
            <a:r>
              <a:rPr lang="es-CL" dirty="0"/>
              <a:t> un bajo tiempo de permanencia y eficiencia de </a:t>
            </a:r>
            <a:r>
              <a:rPr lang="es-CL" dirty="0" err="1"/>
              <a:t>líneaAlta</a:t>
            </a:r>
            <a:r>
              <a:rPr lang="es-CL" dirty="0"/>
              <a:t> precisión de </a:t>
            </a:r>
            <a:r>
              <a:rPr lang="es-CL" dirty="0" err="1"/>
              <a:t>presiónpara</a:t>
            </a:r>
            <a:r>
              <a:rPr lang="es-CL" dirty="0"/>
              <a:t> una distancia de frenado precisa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88D67-34D4-46DE-95FE-89674BF99894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4643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D4D5C3-325B-AE53-8658-1E3A12883E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DD7C682-0873-AC00-C40E-221B65F5CC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CAB9F4-EE91-5967-AF3A-C233265EB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1DF0-87EE-4106-9851-1112750F524E}" type="datetimeFigureOut">
              <a:rPr lang="pt-BR" smtClean="0"/>
              <a:t>16/12/2024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E09293C-A980-D674-9EAB-9F2A2F9C9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37D6D4C-B52E-3EEE-6BF4-7E75A644F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43E73-F910-47CC-8EDA-5B6DAAE3D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9167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03D9C3-75BE-D07A-520E-C44835012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E6AA193-99D8-6DA6-28A0-106056431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9F4774C-04A9-79F7-2CDC-045DB9101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1DF0-87EE-4106-9851-1112750F524E}" type="datetimeFigureOut">
              <a:rPr lang="pt-BR" smtClean="0"/>
              <a:t>16/12/2024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1A4CF7-63CF-EA49-93C6-514B61B8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43EF3AC-2490-9EB1-A56C-FD3FDA6E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43E73-F910-47CC-8EDA-5B6DAAE3D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5608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0C84BF3-92FC-E89B-005C-147BD37E35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8F07689-2976-9827-564D-B0045CE904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6694282-590D-3245-4AC1-1A1509AA0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1DF0-87EE-4106-9851-1112750F524E}" type="datetimeFigureOut">
              <a:rPr lang="pt-BR" smtClean="0"/>
              <a:t>16/12/2024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C60AFFE-A5A4-4423-3B22-292FF8CD1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FAE9D2-4DC2-099D-51C9-9F5F0F1A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43E73-F910-47CC-8EDA-5B6DAAE3D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0785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925ADF-9B98-3042-8602-7FB8CCFDB03E}"/>
              </a:ext>
            </a:extLst>
          </p:cNvPr>
          <p:cNvSpPr/>
          <p:nvPr userDrawn="1"/>
        </p:nvSpPr>
        <p:spPr>
          <a:xfrm>
            <a:off x="641664" y="1640840"/>
            <a:ext cx="550001" cy="6745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86990B-7FE0-9F44-A842-D4FF1D4357AD}"/>
              </a:ext>
            </a:extLst>
          </p:cNvPr>
          <p:cNvSpPr/>
          <p:nvPr userDrawn="1"/>
        </p:nvSpPr>
        <p:spPr>
          <a:xfrm>
            <a:off x="641666" y="1724660"/>
            <a:ext cx="550001" cy="6745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0F67163A-C7AA-FE40-A71F-61793A4B0E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6" y="2090420"/>
            <a:ext cx="3429768" cy="206870"/>
          </a:xfrm>
        </p:spPr>
        <p:txBody>
          <a:bodyPr/>
          <a:lstStyle>
            <a:lvl1pPr marL="0" indent="0">
              <a:buNone/>
              <a:defRPr sz="1100" b="1" cap="all" spc="300" baseline="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96EA418-9A48-0645-97DE-249A485420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666" y="2364740"/>
            <a:ext cx="4970378" cy="112127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107A6AD6-8F94-9D4C-AF2E-2020B52EAD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1666" y="3553460"/>
            <a:ext cx="4970378" cy="16383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940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439F8071-27D2-BB45-B4ED-B2C1F9B5FE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6" y="822960"/>
            <a:ext cx="3429768" cy="206870"/>
          </a:xfrm>
        </p:spPr>
        <p:txBody>
          <a:bodyPr/>
          <a:lstStyle>
            <a:lvl1pPr marL="0" indent="0">
              <a:buNone/>
              <a:defRPr sz="1100" b="1" cap="all" spc="300" baseline="0">
                <a:solidFill>
                  <a:schemeClr val="tx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C7C8740-8CD0-B24A-BD0E-69F602789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666" y="1097280"/>
            <a:ext cx="4970378" cy="1121270"/>
          </a:xfrm>
        </p:spPr>
        <p:txBody>
          <a:bodyPr/>
          <a:lstStyle>
            <a:lvl1pPr>
              <a:defRPr sz="36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9C1786C-D2A4-8142-B0DD-0591C492D5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1666" y="2286000"/>
            <a:ext cx="4970378" cy="3383280"/>
          </a:xfrm>
        </p:spPr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3757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6387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8CB88D2E-DAB7-F842-9A6E-0E2EB120D0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548640"/>
            <a:ext cx="5683340" cy="182880"/>
          </a:xfrm>
        </p:spPr>
        <p:txBody>
          <a:bodyPr/>
          <a:lstStyle>
            <a:lvl1pPr marL="0" indent="0">
              <a:buNone/>
              <a:defRPr sz="1100" b="1" cap="all" spc="300" baseline="0">
                <a:solidFill>
                  <a:schemeClr val="tx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666C84A-E025-3E4B-888D-A8A6704ED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22960"/>
            <a:ext cx="5683339" cy="1137920"/>
          </a:xfrm>
        </p:spPr>
        <p:txBody>
          <a:bodyPr/>
          <a:lstStyle>
            <a:lvl1pPr>
              <a:lnSpc>
                <a:spcPct val="90000"/>
              </a:lnSpc>
              <a:defRPr baseline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2576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828562" y="6581776"/>
            <a:ext cx="8299344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25" tIns="60862" rIns="121725" bIns="60862">
            <a:spAutoFit/>
          </a:bodyPr>
          <a:lstStyle/>
          <a:p>
            <a:pPr algn="ctr"/>
            <a:r>
              <a:rPr lang="en-US" sz="1000">
                <a:solidFill>
                  <a:srgbClr val="505150"/>
                </a:solidFill>
                <a:cs typeface="Calibri" charset="0"/>
              </a:rPr>
              <a:t>Confidential &amp; Proprietary</a:t>
            </a:r>
            <a:endParaRPr lang="fr-FR" sz="1000">
              <a:solidFill>
                <a:srgbClr val="505150"/>
              </a:solidFill>
            </a:endParaRPr>
          </a:p>
        </p:txBody>
      </p:sp>
      <p:pic>
        <p:nvPicPr>
          <p:cNvPr id="4" name="Picture 1" descr="Wabtec_logo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t="13441" r="-1193" b="65245"/>
          <a:stretch>
            <a:fillRect/>
          </a:stretch>
        </p:blipFill>
        <p:spPr bwMode="auto">
          <a:xfrm>
            <a:off x="447195" y="6299200"/>
            <a:ext cx="156756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age number"/>
          <p:cNvSpPr txBox="1">
            <a:spLocks/>
          </p:cNvSpPr>
          <p:nvPr/>
        </p:nvSpPr>
        <p:spPr>
          <a:xfrm>
            <a:off x="10879064" y="6535739"/>
            <a:ext cx="712964" cy="1539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 algn="r" defTabSz="1217249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fld id="{44D80DC7-73FF-5B4E-AEE5-8F1CCA53B9AB}" type="slidenum">
              <a:rPr lang="en-GB" sz="1000">
                <a:solidFill>
                  <a:srgbClr val="7F7F7F"/>
                </a:solidFill>
                <a:latin typeface="Tahoma"/>
                <a:cs typeface="Tahoma"/>
              </a:rPr>
              <a:pPr algn="r" defTabSz="1217249" fontAlgn="auto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t>‹Nº›</a:t>
            </a:fld>
            <a:endParaRPr lang="en-GB" sz="110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9" name="Content"/>
          <p:cNvSpPr>
            <a:spLocks noGrp="1"/>
          </p:cNvSpPr>
          <p:nvPr>
            <p:ph idx="1"/>
          </p:nvPr>
        </p:nvSpPr>
        <p:spPr>
          <a:xfrm>
            <a:off x="609600" y="1132772"/>
            <a:ext cx="10972800" cy="4993399"/>
          </a:xfrm>
          <a:prstGeom prst="rect">
            <a:avLst/>
          </a:prstGeom>
        </p:spPr>
        <p:txBody>
          <a:bodyPr lIns="121725" tIns="60862" rIns="121725" bIns="60862"/>
          <a:lstStyle>
            <a:lvl1pPr>
              <a:buClrTx/>
              <a:buNone/>
              <a:defRPr sz="2400" b="1" i="0">
                <a:latin typeface="Tahoma (body)"/>
                <a:ea typeface="Tahoma" pitchFamily="34" charset="0"/>
                <a:cs typeface="Tahoma (body)"/>
              </a:defRPr>
            </a:lvl1pPr>
            <a:lvl2pPr marL="347472" indent="-292608">
              <a:buClrTx/>
              <a:buFont typeface="Arial"/>
              <a:buChar char="•"/>
              <a:defRPr sz="2100">
                <a:latin typeface="Tahoma (body)"/>
                <a:ea typeface="Tahoma" pitchFamily="34" charset="0"/>
                <a:cs typeface="Tahoma (body)"/>
              </a:defRPr>
            </a:lvl2pPr>
            <a:lvl3pPr marL="694944" indent="-301752">
              <a:buClrTx/>
              <a:buFont typeface="Arial" pitchFamily="34" charset="0"/>
              <a:buChar char="−"/>
              <a:defRPr sz="1900">
                <a:latin typeface="Tahoma (body)"/>
                <a:ea typeface="Tahoma" pitchFamily="34" charset="0"/>
                <a:cs typeface="Tahoma (body)"/>
              </a:defRPr>
            </a:lvl3pPr>
            <a:lvl4pPr marL="1033272" indent="-304312">
              <a:buClrTx/>
              <a:buFont typeface="Lucida Grande"/>
              <a:buChar char="-"/>
              <a:defRPr sz="1900">
                <a:latin typeface="Tahoma (body)"/>
                <a:ea typeface="Tahoma" pitchFamily="34" charset="0"/>
                <a:cs typeface="Tahoma (body)"/>
              </a:defRPr>
            </a:lvl4pPr>
            <a:lvl5pPr marL="1371600" indent="-304312">
              <a:buClrTx/>
              <a:buFont typeface="Lucida Grande"/>
              <a:buChar char="-"/>
              <a:defRPr sz="1900">
                <a:latin typeface="Tahoma (body)"/>
                <a:ea typeface="Tahoma" pitchFamily="34" charset="0"/>
                <a:cs typeface="Tahoma (body)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9886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40A44CF2-B308-C04F-B6FB-E012302443BC}"/>
              </a:ext>
            </a:extLst>
          </p:cNvPr>
          <p:cNvSpPr>
            <a:spLocks noChangeAspect="1"/>
          </p:cNvSpPr>
          <p:nvPr userDrawn="1"/>
        </p:nvSpPr>
        <p:spPr>
          <a:xfrm>
            <a:off x="5133339" y="-1691640"/>
            <a:ext cx="7883343" cy="7863840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3488" t="20930" r="3488" b="-13954"/>
            </a:stretch>
          </a:blipFill>
        </p:spPr>
        <p:txBody>
          <a:bodyPr wrap="square" rtlCol="0" anchor="ctr">
            <a:spAutoFit/>
          </a:bodyPr>
          <a:lstStyle/>
          <a:p>
            <a:pPr algn="ctr"/>
            <a:endParaRPr lang="en-US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89287F9A-4ADD-C74C-A7CC-BDC447D7DF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2119" y="4655128"/>
            <a:ext cx="4543483" cy="212569"/>
          </a:xfrm>
        </p:spPr>
        <p:txBody>
          <a:bodyPr/>
          <a:lstStyle>
            <a:lvl1pPr marL="0" indent="0">
              <a:buNone/>
              <a:defRPr sz="1100" b="1" cap="all" spc="300" baseline="0">
                <a:solidFill>
                  <a:schemeClr val="tx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itle 20">
            <a:extLst>
              <a:ext uri="{FF2B5EF4-FFF2-40B4-BE49-F238E27FC236}">
                <a16:creationId xmlns:a16="http://schemas.microsoft.com/office/drawing/2014/main" id="{19BA1642-0B95-3F47-9087-402C176A4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119" y="4959136"/>
            <a:ext cx="4543483" cy="1166854"/>
          </a:xfrm>
        </p:spPr>
        <p:txBody>
          <a:bodyPr/>
          <a:lstStyle>
            <a:lvl1pPr>
              <a:defRPr sz="36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43777B97-C1FA-734B-AEF5-87C573E77351}"/>
              </a:ext>
            </a:extLst>
          </p:cNvPr>
          <p:cNvSpPr/>
          <p:nvPr/>
        </p:nvSpPr>
        <p:spPr>
          <a:xfrm>
            <a:off x="5107304" y="-1948812"/>
            <a:ext cx="3848671" cy="8310589"/>
          </a:xfrm>
          <a:custGeom>
            <a:avLst/>
            <a:gdLst>
              <a:gd name="connsiteX0" fmla="*/ 365489 w 3839150"/>
              <a:gd name="connsiteY0" fmla="*/ 4155295 h 8310589"/>
              <a:gd name="connsiteX1" fmla="*/ 3839151 w 3839150"/>
              <a:gd name="connsiteY1" fmla="*/ 366692 h 8310589"/>
              <a:gd name="connsiteX2" fmla="*/ 3839151 w 3839150"/>
              <a:gd name="connsiteY2" fmla="*/ 0 h 8310589"/>
              <a:gd name="connsiteX3" fmla="*/ 0 w 3839150"/>
              <a:gd name="connsiteY3" fmla="*/ 4155295 h 8310589"/>
              <a:gd name="connsiteX4" fmla="*/ 3839087 w 3839150"/>
              <a:gd name="connsiteY4" fmla="*/ 8310590 h 8310589"/>
              <a:gd name="connsiteX5" fmla="*/ 3839087 w 3839150"/>
              <a:gd name="connsiteY5" fmla="*/ 7943708 h 8310589"/>
              <a:gd name="connsiteX6" fmla="*/ 365489 w 3839150"/>
              <a:gd name="connsiteY6" fmla="*/ 4155295 h 8310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39150" h="8310589">
                <a:moveTo>
                  <a:pt x="365489" y="4155295"/>
                </a:moveTo>
                <a:cubicBezTo>
                  <a:pt x="365489" y="2166328"/>
                  <a:pt x="1893066" y="533474"/>
                  <a:pt x="3839151" y="366692"/>
                </a:cubicBezTo>
                <a:lnTo>
                  <a:pt x="3839151" y="0"/>
                </a:lnTo>
                <a:cubicBezTo>
                  <a:pt x="1690939" y="167605"/>
                  <a:pt x="0" y="1963630"/>
                  <a:pt x="0" y="4155295"/>
                </a:cubicBezTo>
                <a:cubicBezTo>
                  <a:pt x="0" y="6346960"/>
                  <a:pt x="1691256" y="8142858"/>
                  <a:pt x="3839087" y="8310590"/>
                </a:cubicBezTo>
                <a:lnTo>
                  <a:pt x="3839087" y="7943708"/>
                </a:lnTo>
                <a:cubicBezTo>
                  <a:pt x="1893003" y="7776926"/>
                  <a:pt x="365489" y="6144262"/>
                  <a:pt x="365489" y="4155295"/>
                </a:cubicBezTo>
                <a:close/>
              </a:path>
            </a:pathLst>
          </a:custGeom>
          <a:solidFill>
            <a:srgbClr val="1E1D1C"/>
          </a:solidFill>
          <a:ln w="633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05F7220F-547A-3C4B-BF3E-C4E3233A1EED}"/>
              </a:ext>
            </a:extLst>
          </p:cNvPr>
          <p:cNvSpPr/>
          <p:nvPr/>
        </p:nvSpPr>
        <p:spPr>
          <a:xfrm>
            <a:off x="8955912" y="-1596372"/>
            <a:ext cx="4141977" cy="7605392"/>
          </a:xfrm>
          <a:custGeom>
            <a:avLst/>
            <a:gdLst>
              <a:gd name="connsiteX0" fmla="*/ 329003 w 4131730"/>
              <a:gd name="connsiteY0" fmla="*/ 0 h 7605392"/>
              <a:gd name="connsiteX1" fmla="*/ 0 w 4131730"/>
              <a:gd name="connsiteY1" fmla="*/ 14062 h 7605392"/>
              <a:gd name="connsiteX2" fmla="*/ 0 w 4131730"/>
              <a:gd name="connsiteY2" fmla="*/ 7591268 h 7605392"/>
              <a:gd name="connsiteX3" fmla="*/ 329003 w 4131730"/>
              <a:gd name="connsiteY3" fmla="*/ 7605393 h 7605392"/>
              <a:gd name="connsiteX4" fmla="*/ 4131731 w 4131730"/>
              <a:gd name="connsiteY4" fmla="*/ 3802665 h 7605392"/>
              <a:gd name="connsiteX5" fmla="*/ 329003 w 4131730"/>
              <a:gd name="connsiteY5" fmla="*/ 0 h 760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31730" h="7605392">
                <a:moveTo>
                  <a:pt x="329003" y="0"/>
                </a:moveTo>
                <a:cubicBezTo>
                  <a:pt x="218153" y="0"/>
                  <a:pt x="108486" y="4687"/>
                  <a:pt x="0" y="14062"/>
                </a:cubicBezTo>
                <a:lnTo>
                  <a:pt x="0" y="7591268"/>
                </a:lnTo>
                <a:cubicBezTo>
                  <a:pt x="108443" y="7600558"/>
                  <a:pt x="218111" y="7605266"/>
                  <a:pt x="329003" y="7605393"/>
                </a:cubicBezTo>
                <a:cubicBezTo>
                  <a:pt x="2429201" y="7605393"/>
                  <a:pt x="4131731" y="5902863"/>
                  <a:pt x="4131731" y="3802665"/>
                </a:cubicBezTo>
                <a:cubicBezTo>
                  <a:pt x="4131731" y="1702467"/>
                  <a:pt x="2429201" y="0"/>
                  <a:pt x="329003" y="0"/>
                </a:cubicBezTo>
                <a:close/>
              </a:path>
            </a:pathLst>
          </a:custGeom>
          <a:noFill/>
          <a:ln w="633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47AAA17-A585-684E-B37B-5C7C4C97B386}"/>
              </a:ext>
            </a:extLst>
          </p:cNvPr>
          <p:cNvSpPr/>
          <p:nvPr/>
        </p:nvSpPr>
        <p:spPr>
          <a:xfrm>
            <a:off x="5276341" y="2208318"/>
            <a:ext cx="3971798" cy="3961908"/>
          </a:xfrm>
          <a:custGeom>
            <a:avLst/>
            <a:gdLst>
              <a:gd name="connsiteX0" fmla="*/ 3961972 w 3961972"/>
              <a:gd name="connsiteY0" fmla="*/ 3961909 h 3961908"/>
              <a:gd name="connsiteX1" fmla="*/ 0 w 3961972"/>
              <a:gd name="connsiteY1" fmla="*/ 0 h 396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61972" h="3961908">
                <a:moveTo>
                  <a:pt x="3961972" y="3961909"/>
                </a:moveTo>
                <a:cubicBezTo>
                  <a:pt x="1773855" y="3961909"/>
                  <a:pt x="0" y="2188308"/>
                  <a:pt x="0" y="0"/>
                </a:cubicBezTo>
              </a:path>
            </a:pathLst>
          </a:custGeom>
          <a:noFill/>
          <a:ln w="740628" cap="flat">
            <a:solidFill>
              <a:srgbClr val="B3B3B4"/>
            </a:solidFill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B59F4D28-7BD5-A744-B75C-FE552C29C622}"/>
              </a:ext>
            </a:extLst>
          </p:cNvPr>
          <p:cNvSpPr/>
          <p:nvPr/>
        </p:nvSpPr>
        <p:spPr>
          <a:xfrm>
            <a:off x="6390576" y="-713845"/>
            <a:ext cx="5790597" cy="5840559"/>
          </a:xfrm>
          <a:custGeom>
            <a:avLst/>
            <a:gdLst>
              <a:gd name="connsiteX0" fmla="*/ 3287053 w 5776272"/>
              <a:gd name="connsiteY0" fmla="*/ 891010 h 5840559"/>
              <a:gd name="connsiteX1" fmla="*/ 4884941 w 5776272"/>
              <a:gd name="connsiteY1" fmla="*/ 3351819 h 5840559"/>
              <a:gd name="connsiteX2" fmla="*/ 5380853 w 5776272"/>
              <a:gd name="connsiteY2" fmla="*/ 3457222 h 5840559"/>
              <a:gd name="connsiteX3" fmla="*/ 5380853 w 5776272"/>
              <a:gd name="connsiteY3" fmla="*/ 3457222 h 5840559"/>
              <a:gd name="connsiteX4" fmla="*/ 2319428 w 5776272"/>
              <a:gd name="connsiteY4" fmla="*/ 5446189 h 5840559"/>
              <a:gd name="connsiteX5" fmla="*/ 2248356 w 5776272"/>
              <a:gd name="connsiteY5" fmla="*/ 5776016 h 5840559"/>
              <a:gd name="connsiteX6" fmla="*/ 5711820 w 5776272"/>
              <a:gd name="connsiteY6" fmla="*/ 3527342 h 5840559"/>
              <a:gd name="connsiteX7" fmla="*/ 3462387 w 5776272"/>
              <a:gd name="connsiteY7" fmla="*/ 64449 h 5840559"/>
              <a:gd name="connsiteX8" fmla="*/ 0 w 5776272"/>
              <a:gd name="connsiteY8" fmla="*/ 2313692 h 5840559"/>
              <a:gd name="connsiteX9" fmla="*/ 825992 w 5776272"/>
              <a:gd name="connsiteY9" fmla="*/ 2488962 h 5840559"/>
              <a:gd name="connsiteX10" fmla="*/ 3287053 w 5776272"/>
              <a:gd name="connsiteY10" fmla="*/ 891010 h 584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76272" h="5840559">
                <a:moveTo>
                  <a:pt x="3287053" y="891010"/>
                </a:moveTo>
                <a:cubicBezTo>
                  <a:pt x="4407589" y="1129180"/>
                  <a:pt x="5123237" y="2230966"/>
                  <a:pt x="4884941" y="3351819"/>
                </a:cubicBezTo>
                <a:lnTo>
                  <a:pt x="5380853" y="3457222"/>
                </a:lnTo>
                <a:lnTo>
                  <a:pt x="5380853" y="3457222"/>
                </a:lnTo>
                <a:cubicBezTo>
                  <a:pt x="5084282" y="4851273"/>
                  <a:pt x="3713858" y="5741747"/>
                  <a:pt x="2319428" y="5446189"/>
                </a:cubicBezTo>
                <a:lnTo>
                  <a:pt x="2248356" y="5776016"/>
                </a:lnTo>
                <a:cubicBezTo>
                  <a:pt x="3826038" y="6111733"/>
                  <a:pt x="5376293" y="5104581"/>
                  <a:pt x="5711820" y="3527342"/>
                </a:cubicBezTo>
                <a:cubicBezTo>
                  <a:pt x="6047347" y="1950104"/>
                  <a:pt x="5039625" y="399913"/>
                  <a:pt x="3462387" y="64449"/>
                </a:cubicBezTo>
                <a:cubicBezTo>
                  <a:pt x="1885148" y="-271015"/>
                  <a:pt x="335148" y="736327"/>
                  <a:pt x="0" y="2313692"/>
                </a:cubicBezTo>
                <a:lnTo>
                  <a:pt x="825992" y="2488962"/>
                </a:lnTo>
                <a:cubicBezTo>
                  <a:pt x="1064541" y="1368426"/>
                  <a:pt x="2166010" y="652651"/>
                  <a:pt x="3287053" y="891010"/>
                </a:cubicBezTo>
                <a:close/>
              </a:path>
            </a:pathLst>
          </a:custGeom>
          <a:solidFill>
            <a:srgbClr val="D62E20">
              <a:alpha val="90000"/>
            </a:srgbClr>
          </a:solidFill>
          <a:ln w="633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E121C890-335F-2C42-A370-7FD079C11BBD}"/>
              </a:ext>
            </a:extLst>
          </p:cNvPr>
          <p:cNvSpPr/>
          <p:nvPr/>
        </p:nvSpPr>
        <p:spPr>
          <a:xfrm>
            <a:off x="5607970" y="-1759480"/>
            <a:ext cx="7686618" cy="8062253"/>
          </a:xfrm>
          <a:custGeom>
            <a:avLst/>
            <a:gdLst>
              <a:gd name="connsiteX0" fmla="*/ 4438787 w 7667602"/>
              <a:gd name="connsiteY0" fmla="*/ 0 h 8062253"/>
              <a:gd name="connsiteX1" fmla="*/ 4271371 w 7667602"/>
              <a:gd name="connsiteY1" fmla="*/ 788619 h 8062253"/>
              <a:gd name="connsiteX2" fmla="*/ 6789442 w 7667602"/>
              <a:gd name="connsiteY2" fmla="*/ 4666155 h 8062253"/>
              <a:gd name="connsiteX3" fmla="*/ 2912286 w 7667602"/>
              <a:gd name="connsiteY3" fmla="*/ 7183212 h 8062253"/>
              <a:gd name="connsiteX4" fmla="*/ 394152 w 7667602"/>
              <a:gd name="connsiteY4" fmla="*/ 3306627 h 8062253"/>
              <a:gd name="connsiteX5" fmla="*/ 79211 w 7667602"/>
              <a:gd name="connsiteY5" fmla="*/ 3239673 h 8062253"/>
              <a:gd name="connsiteX6" fmla="*/ 2845016 w 7667602"/>
              <a:gd name="connsiteY6" fmla="*/ 7499357 h 8062253"/>
              <a:gd name="connsiteX7" fmla="*/ 2845016 w 7667602"/>
              <a:gd name="connsiteY7" fmla="*/ 7499357 h 8062253"/>
              <a:gd name="connsiteX8" fmla="*/ 2744870 w 7667602"/>
              <a:gd name="connsiteY8" fmla="*/ 7972338 h 8062253"/>
              <a:gd name="connsiteX9" fmla="*/ 7577934 w 7667602"/>
              <a:gd name="connsiteY9" fmla="*/ 4833634 h 8062253"/>
              <a:gd name="connsiteX10" fmla="*/ 4438787 w 7667602"/>
              <a:gd name="connsiteY10" fmla="*/ 0 h 8062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67602" h="8062253">
                <a:moveTo>
                  <a:pt x="4438787" y="0"/>
                </a:moveTo>
                <a:lnTo>
                  <a:pt x="4271371" y="788619"/>
                </a:lnTo>
                <a:cubicBezTo>
                  <a:pt x="6037435" y="1164053"/>
                  <a:pt x="7164622" y="2899775"/>
                  <a:pt x="6789442" y="4666155"/>
                </a:cubicBezTo>
                <a:cubicBezTo>
                  <a:pt x="6414262" y="6432536"/>
                  <a:pt x="4678286" y="7559343"/>
                  <a:pt x="2912286" y="7183212"/>
                </a:cubicBezTo>
                <a:cubicBezTo>
                  <a:pt x="1145906" y="6808286"/>
                  <a:pt x="18718" y="5072437"/>
                  <a:pt x="394152" y="3306627"/>
                </a:cubicBezTo>
                <a:lnTo>
                  <a:pt x="79211" y="3239673"/>
                </a:lnTo>
                <a:cubicBezTo>
                  <a:pt x="-333088" y="5179423"/>
                  <a:pt x="904886" y="7086868"/>
                  <a:pt x="2845016" y="7499357"/>
                </a:cubicBezTo>
                <a:lnTo>
                  <a:pt x="2845016" y="7499357"/>
                </a:lnTo>
                <a:lnTo>
                  <a:pt x="2744870" y="7972338"/>
                </a:lnTo>
                <a:cubicBezTo>
                  <a:pt x="4946544" y="8440379"/>
                  <a:pt x="7110084" y="7034863"/>
                  <a:pt x="7577934" y="4833634"/>
                </a:cubicBezTo>
                <a:cubicBezTo>
                  <a:pt x="8045152" y="2632151"/>
                  <a:pt x="6640396" y="467914"/>
                  <a:pt x="4438787" y="0"/>
                </a:cubicBezTo>
                <a:close/>
              </a:path>
            </a:pathLst>
          </a:custGeom>
          <a:solidFill>
            <a:srgbClr val="D62E20"/>
          </a:solidFill>
          <a:ln w="633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08986066-F8F5-BE48-BA1E-5CAE6E4AE959}"/>
              </a:ext>
            </a:extLst>
          </p:cNvPr>
          <p:cNvSpPr/>
          <p:nvPr/>
        </p:nvSpPr>
        <p:spPr>
          <a:xfrm>
            <a:off x="9878314" y="787601"/>
            <a:ext cx="2587755" cy="4598821"/>
          </a:xfrm>
          <a:custGeom>
            <a:avLst/>
            <a:gdLst>
              <a:gd name="connsiteX0" fmla="*/ 2126358 w 2581353"/>
              <a:gd name="connsiteY0" fmla="*/ 0 h 4598821"/>
              <a:gd name="connsiteX1" fmla="*/ 2581350 w 2581353"/>
              <a:gd name="connsiteY1" fmla="*/ 1598712 h 4598821"/>
              <a:gd name="connsiteX2" fmla="*/ 0 w 2581353"/>
              <a:gd name="connsiteY2" fmla="*/ 4598822 h 4598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1353" h="4598821">
                <a:moveTo>
                  <a:pt x="2126358" y="0"/>
                </a:moveTo>
                <a:cubicBezTo>
                  <a:pt x="2424602" y="479843"/>
                  <a:pt x="2582240" y="1033736"/>
                  <a:pt x="2581350" y="1598712"/>
                </a:cubicBezTo>
                <a:cubicBezTo>
                  <a:pt x="2581350" y="3120398"/>
                  <a:pt x="1460878" y="4380416"/>
                  <a:pt x="0" y="4598822"/>
                </a:cubicBezTo>
              </a:path>
            </a:pathLst>
          </a:custGeom>
          <a:noFill/>
          <a:ln w="740628" cap="flat">
            <a:solidFill>
              <a:srgbClr val="1E1D1C"/>
            </a:solidFill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grpSp>
        <p:nvGrpSpPr>
          <p:cNvPr id="23" name="Graphic 19">
            <a:extLst>
              <a:ext uri="{FF2B5EF4-FFF2-40B4-BE49-F238E27FC236}">
                <a16:creationId xmlns:a16="http://schemas.microsoft.com/office/drawing/2014/main" id="{C296BF8D-4301-874A-BAAF-90CE54A555F6}"/>
              </a:ext>
            </a:extLst>
          </p:cNvPr>
          <p:cNvGrpSpPr/>
          <p:nvPr userDrawn="1"/>
        </p:nvGrpSpPr>
        <p:grpSpPr>
          <a:xfrm>
            <a:off x="672119" y="907914"/>
            <a:ext cx="1620128" cy="550725"/>
            <a:chOff x="9418385" y="5579588"/>
            <a:chExt cx="2377388" cy="810142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86B9BF0-E021-DA40-B931-1C4FDC5E8C41}"/>
                </a:ext>
              </a:extLst>
            </p:cNvPr>
            <p:cNvSpPr/>
            <p:nvPr/>
          </p:nvSpPr>
          <p:spPr>
            <a:xfrm>
              <a:off x="10300769" y="5818451"/>
              <a:ext cx="437379" cy="295711"/>
            </a:xfrm>
            <a:custGeom>
              <a:avLst/>
              <a:gdLst>
                <a:gd name="connsiteX0" fmla="*/ 0 w 437379"/>
                <a:gd name="connsiteY0" fmla="*/ 140 h 295711"/>
                <a:gd name="connsiteX1" fmla="*/ 104887 w 437379"/>
                <a:gd name="connsiteY1" fmla="*/ 140 h 295711"/>
                <a:gd name="connsiteX2" fmla="*/ 90273 w 437379"/>
                <a:gd name="connsiteY2" fmla="*/ 185930 h 295711"/>
                <a:gd name="connsiteX3" fmla="*/ 91112 w 437379"/>
                <a:gd name="connsiteY3" fmla="*/ 185930 h 295711"/>
                <a:gd name="connsiteX4" fmla="*/ 158030 w 437379"/>
                <a:gd name="connsiteY4" fmla="*/ 0 h 295711"/>
                <a:gd name="connsiteX5" fmla="*/ 279209 w 437379"/>
                <a:gd name="connsiteY5" fmla="*/ 0 h 295711"/>
                <a:gd name="connsiteX6" fmla="*/ 267112 w 437379"/>
                <a:gd name="connsiteY6" fmla="*/ 185930 h 295711"/>
                <a:gd name="connsiteX7" fmla="*/ 267952 w 437379"/>
                <a:gd name="connsiteY7" fmla="*/ 185930 h 295711"/>
                <a:gd name="connsiteX8" fmla="*/ 332492 w 437379"/>
                <a:gd name="connsiteY8" fmla="*/ 0 h 295711"/>
                <a:gd name="connsiteX9" fmla="*/ 437379 w 437379"/>
                <a:gd name="connsiteY9" fmla="*/ 0 h 295711"/>
                <a:gd name="connsiteX10" fmla="*/ 310466 w 437379"/>
                <a:gd name="connsiteY10" fmla="*/ 295712 h 295711"/>
                <a:gd name="connsiteX11" fmla="*/ 183622 w 437379"/>
                <a:gd name="connsiteY11" fmla="*/ 295712 h 295711"/>
                <a:gd name="connsiteX12" fmla="*/ 196908 w 437379"/>
                <a:gd name="connsiteY12" fmla="*/ 104118 h 295711"/>
                <a:gd name="connsiteX13" fmla="*/ 196069 w 437379"/>
                <a:gd name="connsiteY13" fmla="*/ 104118 h 295711"/>
                <a:gd name="connsiteX14" fmla="*/ 127962 w 437379"/>
                <a:gd name="connsiteY14" fmla="*/ 295712 h 295711"/>
                <a:gd name="connsiteX15" fmla="*/ 979 w 437379"/>
                <a:gd name="connsiteY15" fmla="*/ 295712 h 29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79" h="295711">
                  <a:moveTo>
                    <a:pt x="0" y="140"/>
                  </a:moveTo>
                  <a:lnTo>
                    <a:pt x="104887" y="140"/>
                  </a:lnTo>
                  <a:lnTo>
                    <a:pt x="90273" y="185930"/>
                  </a:lnTo>
                  <a:lnTo>
                    <a:pt x="91112" y="185930"/>
                  </a:lnTo>
                  <a:lnTo>
                    <a:pt x="158030" y="0"/>
                  </a:lnTo>
                  <a:lnTo>
                    <a:pt x="279209" y="0"/>
                  </a:lnTo>
                  <a:lnTo>
                    <a:pt x="267112" y="185930"/>
                  </a:lnTo>
                  <a:lnTo>
                    <a:pt x="267952" y="185930"/>
                  </a:lnTo>
                  <a:lnTo>
                    <a:pt x="332492" y="0"/>
                  </a:lnTo>
                  <a:lnTo>
                    <a:pt x="437379" y="0"/>
                  </a:lnTo>
                  <a:lnTo>
                    <a:pt x="310466" y="295712"/>
                  </a:lnTo>
                  <a:lnTo>
                    <a:pt x="183622" y="295712"/>
                  </a:lnTo>
                  <a:lnTo>
                    <a:pt x="196908" y="104118"/>
                  </a:lnTo>
                  <a:lnTo>
                    <a:pt x="196069" y="104118"/>
                  </a:lnTo>
                  <a:lnTo>
                    <a:pt x="127962" y="295712"/>
                  </a:lnTo>
                  <a:lnTo>
                    <a:pt x="979" y="295712"/>
                  </a:lnTo>
                  <a:close/>
                </a:path>
              </a:pathLst>
            </a:custGeom>
            <a:solidFill>
              <a:srgbClr val="221F1F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AFF99C8-8796-634D-A706-030EAEA3CD81}"/>
                </a:ext>
              </a:extLst>
            </p:cNvPr>
            <p:cNvSpPr/>
            <p:nvPr/>
          </p:nvSpPr>
          <p:spPr>
            <a:xfrm>
              <a:off x="10656056" y="5902570"/>
              <a:ext cx="240665" cy="217842"/>
            </a:xfrm>
            <a:custGeom>
              <a:avLst/>
              <a:gdLst>
                <a:gd name="connsiteX0" fmla="*/ 134886 w 240665"/>
                <a:gd name="connsiteY0" fmla="*/ 139150 h 217842"/>
                <a:gd name="connsiteX1" fmla="*/ 106426 w 240665"/>
                <a:gd name="connsiteY1" fmla="*/ 167120 h 217842"/>
                <a:gd name="connsiteX2" fmla="*/ 87966 w 240665"/>
                <a:gd name="connsiteY2" fmla="*/ 146143 h 217842"/>
                <a:gd name="connsiteX3" fmla="*/ 125026 w 240665"/>
                <a:gd name="connsiteY3" fmla="*/ 122368 h 217842"/>
                <a:gd name="connsiteX4" fmla="*/ 138522 w 240665"/>
                <a:gd name="connsiteY4" fmla="*/ 122368 h 217842"/>
                <a:gd name="connsiteX5" fmla="*/ 146703 w 240665"/>
                <a:gd name="connsiteY5" fmla="*/ 83210 h 217842"/>
                <a:gd name="connsiteX6" fmla="*/ 134886 w 240665"/>
                <a:gd name="connsiteY6" fmla="*/ 83210 h 217842"/>
                <a:gd name="connsiteX7" fmla="*/ 1679 w 240665"/>
                <a:gd name="connsiteY7" fmla="*/ 154883 h 217842"/>
                <a:gd name="connsiteX8" fmla="*/ 59647 w 240665"/>
                <a:gd name="connsiteY8" fmla="*/ 217816 h 217842"/>
                <a:gd name="connsiteX9" fmla="*/ 123628 w 240665"/>
                <a:gd name="connsiteY9" fmla="*/ 192013 h 217842"/>
                <a:gd name="connsiteX10" fmla="*/ 121950 w 240665"/>
                <a:gd name="connsiteY10" fmla="*/ 211662 h 217842"/>
                <a:gd name="connsiteX11" fmla="*/ 208796 w 240665"/>
                <a:gd name="connsiteY11" fmla="*/ 211662 h 217842"/>
                <a:gd name="connsiteX12" fmla="*/ 238234 w 240665"/>
                <a:gd name="connsiteY12" fmla="*/ 72932 h 217842"/>
                <a:gd name="connsiteX13" fmla="*/ 149360 w 240665"/>
                <a:gd name="connsiteY13" fmla="*/ 0 h 217842"/>
                <a:gd name="connsiteX14" fmla="*/ 29020 w 240665"/>
                <a:gd name="connsiteY14" fmla="*/ 67128 h 217842"/>
                <a:gd name="connsiteX15" fmla="*/ 110901 w 240665"/>
                <a:gd name="connsiteY15" fmla="*/ 67128 h 217842"/>
                <a:gd name="connsiteX16" fmla="*/ 135445 w 240665"/>
                <a:gd name="connsiteY16" fmla="*/ 46150 h 217842"/>
                <a:gd name="connsiteX17" fmla="*/ 151248 w 240665"/>
                <a:gd name="connsiteY17" fmla="*/ 62513 h 217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0665" h="217842">
                  <a:moveTo>
                    <a:pt x="134886" y="139150"/>
                  </a:moveTo>
                  <a:cubicBezTo>
                    <a:pt x="131319" y="155932"/>
                    <a:pt x="123628" y="167120"/>
                    <a:pt x="106426" y="167120"/>
                  </a:cubicBezTo>
                  <a:cubicBezTo>
                    <a:pt x="91253" y="167120"/>
                    <a:pt x="85449" y="158939"/>
                    <a:pt x="87966" y="146143"/>
                  </a:cubicBezTo>
                  <a:cubicBezTo>
                    <a:pt x="90414" y="134675"/>
                    <a:pt x="98804" y="122368"/>
                    <a:pt x="125026" y="122368"/>
                  </a:cubicBezTo>
                  <a:lnTo>
                    <a:pt x="138522" y="122368"/>
                  </a:lnTo>
                  <a:close/>
                  <a:moveTo>
                    <a:pt x="146703" y="83210"/>
                  </a:moveTo>
                  <a:lnTo>
                    <a:pt x="134886" y="83210"/>
                  </a:lnTo>
                  <a:cubicBezTo>
                    <a:pt x="57968" y="83210"/>
                    <a:pt x="12517" y="104188"/>
                    <a:pt x="1679" y="154883"/>
                  </a:cubicBezTo>
                  <a:cubicBezTo>
                    <a:pt x="-6852" y="195370"/>
                    <a:pt x="17832" y="217816"/>
                    <a:pt x="59647" y="217816"/>
                  </a:cubicBezTo>
                  <a:cubicBezTo>
                    <a:pt x="83617" y="218409"/>
                    <a:pt x="106776" y="209072"/>
                    <a:pt x="123628" y="192013"/>
                  </a:cubicBezTo>
                  <a:lnTo>
                    <a:pt x="121950" y="211662"/>
                  </a:lnTo>
                  <a:lnTo>
                    <a:pt x="208796" y="211662"/>
                  </a:lnTo>
                  <a:lnTo>
                    <a:pt x="238234" y="72932"/>
                  </a:lnTo>
                  <a:cubicBezTo>
                    <a:pt x="248373" y="24963"/>
                    <a:pt x="228305" y="0"/>
                    <a:pt x="149360" y="0"/>
                  </a:cubicBezTo>
                  <a:cubicBezTo>
                    <a:pt x="97336" y="0"/>
                    <a:pt x="43984" y="11887"/>
                    <a:pt x="29020" y="67128"/>
                  </a:cubicBezTo>
                  <a:lnTo>
                    <a:pt x="110901" y="67128"/>
                  </a:lnTo>
                  <a:cubicBezTo>
                    <a:pt x="115796" y="49926"/>
                    <a:pt x="123208" y="46150"/>
                    <a:pt x="135445" y="46150"/>
                  </a:cubicBezTo>
                  <a:cubicBezTo>
                    <a:pt x="149430" y="46150"/>
                    <a:pt x="153416" y="52234"/>
                    <a:pt x="151248" y="62513"/>
                  </a:cubicBezTo>
                  <a:close/>
                </a:path>
              </a:pathLst>
            </a:custGeom>
            <a:solidFill>
              <a:srgbClr val="221F1F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E32E97F1-1AE5-004A-AE86-FADD4DD5E72F}"/>
                </a:ext>
              </a:extLst>
            </p:cNvPr>
            <p:cNvSpPr/>
            <p:nvPr/>
          </p:nvSpPr>
          <p:spPr>
            <a:xfrm>
              <a:off x="10884850" y="5818590"/>
              <a:ext cx="271061" cy="301725"/>
            </a:xfrm>
            <a:custGeom>
              <a:avLst/>
              <a:gdLst>
                <a:gd name="connsiteX0" fmla="*/ 120760 w 271061"/>
                <a:gd name="connsiteY0" fmla="*/ 192783 h 301725"/>
                <a:gd name="connsiteX1" fmla="*/ 129151 w 271061"/>
                <a:gd name="connsiteY1" fmla="*/ 160897 h 301725"/>
                <a:gd name="connsiteX2" fmla="*/ 154534 w 271061"/>
                <a:gd name="connsiteY2" fmla="*/ 142017 h 301725"/>
                <a:gd name="connsiteX3" fmla="*/ 167050 w 271061"/>
                <a:gd name="connsiteY3" fmla="*/ 192783 h 301725"/>
                <a:gd name="connsiteX4" fmla="*/ 132437 w 271061"/>
                <a:gd name="connsiteY4" fmla="*/ 243548 h 301725"/>
                <a:gd name="connsiteX5" fmla="*/ 116425 w 271061"/>
                <a:gd name="connsiteY5" fmla="*/ 232500 h 301725"/>
                <a:gd name="connsiteX6" fmla="*/ 120760 w 271061"/>
                <a:gd name="connsiteY6" fmla="*/ 192783 h 301725"/>
                <a:gd name="connsiteX7" fmla="*/ 0 w 271061"/>
                <a:gd name="connsiteY7" fmla="*/ 295572 h 301725"/>
                <a:gd name="connsiteX8" fmla="*/ 93350 w 271061"/>
                <a:gd name="connsiteY8" fmla="*/ 295572 h 301725"/>
                <a:gd name="connsiteX9" fmla="*/ 99992 w 271061"/>
                <a:gd name="connsiteY9" fmla="*/ 271798 h 301725"/>
                <a:gd name="connsiteX10" fmla="*/ 157540 w 271061"/>
                <a:gd name="connsiteY10" fmla="*/ 301725 h 301725"/>
                <a:gd name="connsiteX11" fmla="*/ 266763 w 271061"/>
                <a:gd name="connsiteY11" fmla="*/ 190335 h 301725"/>
                <a:gd name="connsiteX12" fmla="*/ 205089 w 271061"/>
                <a:gd name="connsiteY12" fmla="*/ 83910 h 301725"/>
                <a:gd name="connsiteX13" fmla="*/ 138731 w 271061"/>
                <a:gd name="connsiteY13" fmla="*/ 108873 h 301725"/>
                <a:gd name="connsiteX14" fmla="*/ 161946 w 271061"/>
                <a:gd name="connsiteY14" fmla="*/ 0 h 301725"/>
                <a:gd name="connsiteX15" fmla="*/ 62792 w 271061"/>
                <a:gd name="connsiteY15" fmla="*/ 0 h 30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1061" h="301725">
                  <a:moveTo>
                    <a:pt x="120760" y="192783"/>
                  </a:moveTo>
                  <a:cubicBezTo>
                    <a:pt x="122550" y="181914"/>
                    <a:pt x="125361" y="171239"/>
                    <a:pt x="129151" y="160897"/>
                  </a:cubicBezTo>
                  <a:cubicBezTo>
                    <a:pt x="132899" y="149964"/>
                    <a:pt x="142982" y="142462"/>
                    <a:pt x="154534" y="142017"/>
                  </a:cubicBezTo>
                  <a:cubicBezTo>
                    <a:pt x="174952" y="142017"/>
                    <a:pt x="174043" y="159988"/>
                    <a:pt x="167050" y="192783"/>
                  </a:cubicBezTo>
                  <a:cubicBezTo>
                    <a:pt x="161107" y="220752"/>
                    <a:pt x="153764" y="243548"/>
                    <a:pt x="132437" y="243548"/>
                  </a:cubicBezTo>
                  <a:cubicBezTo>
                    <a:pt x="121459" y="243548"/>
                    <a:pt x="118033" y="238653"/>
                    <a:pt x="116425" y="232500"/>
                  </a:cubicBezTo>
                  <a:cubicBezTo>
                    <a:pt x="114816" y="226346"/>
                    <a:pt x="116425" y="213760"/>
                    <a:pt x="120760" y="192783"/>
                  </a:cubicBezTo>
                  <a:close/>
                  <a:moveTo>
                    <a:pt x="0" y="295572"/>
                  </a:moveTo>
                  <a:lnTo>
                    <a:pt x="93350" y="295572"/>
                  </a:lnTo>
                  <a:lnTo>
                    <a:pt x="99992" y="271798"/>
                  </a:lnTo>
                  <a:cubicBezTo>
                    <a:pt x="112229" y="295152"/>
                    <a:pt x="134955" y="301725"/>
                    <a:pt x="157540" y="301725"/>
                  </a:cubicBezTo>
                  <a:cubicBezTo>
                    <a:pt x="207467" y="301725"/>
                    <a:pt x="251240" y="263197"/>
                    <a:pt x="266763" y="190335"/>
                  </a:cubicBezTo>
                  <a:cubicBezTo>
                    <a:pt x="283335" y="112579"/>
                    <a:pt x="249701" y="83910"/>
                    <a:pt x="205089" y="83910"/>
                  </a:cubicBezTo>
                  <a:cubicBezTo>
                    <a:pt x="180588" y="83402"/>
                    <a:pt x="156827" y="92341"/>
                    <a:pt x="138731" y="108873"/>
                  </a:cubicBezTo>
                  <a:lnTo>
                    <a:pt x="161946" y="0"/>
                  </a:lnTo>
                  <a:lnTo>
                    <a:pt x="62792" y="0"/>
                  </a:lnTo>
                  <a:close/>
                </a:path>
              </a:pathLst>
            </a:custGeom>
            <a:solidFill>
              <a:srgbClr val="221F1F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D6E6F75D-E03C-744F-8AC9-5C18F6C96AF6}"/>
                </a:ext>
              </a:extLst>
            </p:cNvPr>
            <p:cNvSpPr/>
            <p:nvPr/>
          </p:nvSpPr>
          <p:spPr>
            <a:xfrm>
              <a:off x="11158396" y="5841316"/>
              <a:ext cx="183202" cy="279139"/>
            </a:xfrm>
            <a:custGeom>
              <a:avLst/>
              <a:gdLst>
                <a:gd name="connsiteX0" fmla="*/ 26641 w 183202"/>
                <a:gd name="connsiteY0" fmla="*/ 128102 h 279139"/>
                <a:gd name="connsiteX1" fmla="*/ 0 w 183202"/>
                <a:gd name="connsiteY1" fmla="*/ 128102 h 279139"/>
                <a:gd name="connsiteX2" fmla="*/ 12936 w 183202"/>
                <a:gd name="connsiteY2" fmla="*/ 67547 h 279139"/>
                <a:gd name="connsiteX3" fmla="*/ 39507 w 183202"/>
                <a:gd name="connsiteY3" fmla="*/ 67547 h 279139"/>
                <a:gd name="connsiteX4" fmla="*/ 46500 w 183202"/>
                <a:gd name="connsiteY4" fmla="*/ 34403 h 279139"/>
                <a:gd name="connsiteX5" fmla="*/ 152995 w 183202"/>
                <a:gd name="connsiteY5" fmla="*/ 0 h 279139"/>
                <a:gd name="connsiteX6" fmla="*/ 138661 w 183202"/>
                <a:gd name="connsiteY6" fmla="*/ 67547 h 279139"/>
                <a:gd name="connsiteX7" fmla="*/ 183203 w 183202"/>
                <a:gd name="connsiteY7" fmla="*/ 67547 h 279139"/>
                <a:gd name="connsiteX8" fmla="*/ 170336 w 183202"/>
                <a:gd name="connsiteY8" fmla="*/ 128102 h 279139"/>
                <a:gd name="connsiteX9" fmla="*/ 125724 w 183202"/>
                <a:gd name="connsiteY9" fmla="*/ 128102 h 279139"/>
                <a:gd name="connsiteX10" fmla="*/ 112229 w 183202"/>
                <a:gd name="connsiteY10" fmla="*/ 191034 h 279139"/>
                <a:gd name="connsiteX11" fmla="*/ 124676 w 183202"/>
                <a:gd name="connsiteY11" fmla="*/ 212012 h 279139"/>
                <a:gd name="connsiteX12" fmla="*/ 149359 w 183202"/>
                <a:gd name="connsiteY12" fmla="*/ 209564 h 279139"/>
                <a:gd name="connsiteX13" fmla="*/ 136423 w 183202"/>
                <a:gd name="connsiteY13" fmla="*/ 270119 h 279139"/>
                <a:gd name="connsiteX14" fmla="*/ 68596 w 183202"/>
                <a:gd name="connsiteY14" fmla="*/ 279140 h 279139"/>
                <a:gd name="connsiteX15" fmla="*/ 6783 w 183202"/>
                <a:gd name="connsiteY15" fmla="*/ 221382 h 279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3202" h="279139">
                  <a:moveTo>
                    <a:pt x="26641" y="128102"/>
                  </a:moveTo>
                  <a:lnTo>
                    <a:pt x="0" y="128102"/>
                  </a:lnTo>
                  <a:lnTo>
                    <a:pt x="12936" y="67547"/>
                  </a:lnTo>
                  <a:lnTo>
                    <a:pt x="39507" y="67547"/>
                  </a:lnTo>
                  <a:lnTo>
                    <a:pt x="46500" y="34403"/>
                  </a:lnTo>
                  <a:lnTo>
                    <a:pt x="152995" y="0"/>
                  </a:lnTo>
                  <a:lnTo>
                    <a:pt x="138661" y="67547"/>
                  </a:lnTo>
                  <a:lnTo>
                    <a:pt x="183203" y="67547"/>
                  </a:lnTo>
                  <a:lnTo>
                    <a:pt x="170336" y="128102"/>
                  </a:lnTo>
                  <a:lnTo>
                    <a:pt x="125724" y="128102"/>
                  </a:lnTo>
                  <a:lnTo>
                    <a:pt x="112229" y="191034"/>
                  </a:lnTo>
                  <a:cubicBezTo>
                    <a:pt x="109013" y="206558"/>
                    <a:pt x="112789" y="212012"/>
                    <a:pt x="124676" y="212012"/>
                  </a:cubicBezTo>
                  <a:cubicBezTo>
                    <a:pt x="132976" y="212289"/>
                    <a:pt x="141276" y="211466"/>
                    <a:pt x="149359" y="209564"/>
                  </a:cubicBezTo>
                  <a:lnTo>
                    <a:pt x="136423" y="270119"/>
                  </a:lnTo>
                  <a:cubicBezTo>
                    <a:pt x="114152" y="275278"/>
                    <a:pt x="91441" y="278298"/>
                    <a:pt x="68596" y="279140"/>
                  </a:cubicBezTo>
                  <a:cubicBezTo>
                    <a:pt x="30068" y="279140"/>
                    <a:pt x="-3007" y="267322"/>
                    <a:pt x="6783" y="221382"/>
                  </a:cubicBezTo>
                  <a:close/>
                </a:path>
              </a:pathLst>
            </a:custGeom>
            <a:solidFill>
              <a:srgbClr val="221F1F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E2128F4-607A-A548-B9F0-F939AE8A3C73}"/>
                </a:ext>
              </a:extLst>
            </p:cNvPr>
            <p:cNvSpPr/>
            <p:nvPr/>
          </p:nvSpPr>
          <p:spPr>
            <a:xfrm>
              <a:off x="11314917" y="5902220"/>
              <a:ext cx="243125" cy="217815"/>
            </a:xfrm>
            <a:custGeom>
              <a:avLst/>
              <a:gdLst>
                <a:gd name="connsiteX0" fmla="*/ 103598 w 243125"/>
                <a:gd name="connsiteY0" fmla="*/ 83840 h 217815"/>
                <a:gd name="connsiteX1" fmla="*/ 104158 w 243125"/>
                <a:gd name="connsiteY1" fmla="*/ 80973 h 217815"/>
                <a:gd name="connsiteX2" fmla="*/ 137092 w 243125"/>
                <a:gd name="connsiteY2" fmla="*/ 51045 h 217815"/>
                <a:gd name="connsiteX3" fmla="*/ 156532 w 243125"/>
                <a:gd name="connsiteY3" fmla="*/ 80973 h 217815"/>
                <a:gd name="connsiteX4" fmla="*/ 155972 w 243125"/>
                <a:gd name="connsiteY4" fmla="*/ 83840 h 217815"/>
                <a:gd name="connsiteX5" fmla="*/ 142756 w 243125"/>
                <a:gd name="connsiteY5" fmla="*/ 146073 h 217815"/>
                <a:gd name="connsiteX6" fmla="*/ 113668 w 243125"/>
                <a:gd name="connsiteY6" fmla="*/ 167050 h 217815"/>
                <a:gd name="connsiteX7" fmla="*/ 93040 w 243125"/>
                <a:gd name="connsiteY7" fmla="*/ 133067 h 217815"/>
                <a:gd name="connsiteX8" fmla="*/ 94369 w 243125"/>
                <a:gd name="connsiteY8" fmla="*/ 126983 h 217815"/>
                <a:gd name="connsiteX9" fmla="*/ 236106 w 243125"/>
                <a:gd name="connsiteY9" fmla="*/ 126983 h 217815"/>
                <a:gd name="connsiteX10" fmla="*/ 239043 w 243125"/>
                <a:gd name="connsiteY10" fmla="*/ 112998 h 217815"/>
                <a:gd name="connsiteX11" fmla="*/ 148141 w 243125"/>
                <a:gd name="connsiteY11" fmla="*/ 0 h 217815"/>
                <a:gd name="connsiteX12" fmla="*/ 3676 w 243125"/>
                <a:gd name="connsiteY12" fmla="*/ 107684 h 217815"/>
                <a:gd name="connsiteX13" fmla="*/ 94578 w 243125"/>
                <a:gd name="connsiteY13" fmla="*/ 217816 h 217815"/>
                <a:gd name="connsiteX14" fmla="*/ 229813 w 243125"/>
                <a:gd name="connsiteY14" fmla="*/ 145793 h 21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3125" h="217815">
                  <a:moveTo>
                    <a:pt x="103598" y="83840"/>
                  </a:moveTo>
                  <a:lnTo>
                    <a:pt x="104158" y="80973"/>
                  </a:lnTo>
                  <a:cubicBezTo>
                    <a:pt x="108354" y="61324"/>
                    <a:pt x="121220" y="51045"/>
                    <a:pt x="137092" y="51045"/>
                  </a:cubicBezTo>
                  <a:cubicBezTo>
                    <a:pt x="152965" y="51045"/>
                    <a:pt x="160797" y="61324"/>
                    <a:pt x="156532" y="80973"/>
                  </a:cubicBezTo>
                  <a:lnTo>
                    <a:pt x="155972" y="83840"/>
                  </a:lnTo>
                  <a:close/>
                  <a:moveTo>
                    <a:pt x="142756" y="146073"/>
                  </a:moveTo>
                  <a:cubicBezTo>
                    <a:pt x="138330" y="158410"/>
                    <a:pt x="126772" y="166749"/>
                    <a:pt x="113668" y="167050"/>
                  </a:cubicBezTo>
                  <a:cubicBezTo>
                    <a:pt x="94019" y="167050"/>
                    <a:pt x="88005" y="156841"/>
                    <a:pt x="93040" y="133067"/>
                  </a:cubicBezTo>
                  <a:lnTo>
                    <a:pt x="94369" y="126983"/>
                  </a:lnTo>
                  <a:lnTo>
                    <a:pt x="236106" y="126983"/>
                  </a:lnTo>
                  <a:lnTo>
                    <a:pt x="239043" y="112998"/>
                  </a:lnTo>
                  <a:cubicBezTo>
                    <a:pt x="254636" y="39717"/>
                    <a:pt x="225827" y="0"/>
                    <a:pt x="148141" y="0"/>
                  </a:cubicBezTo>
                  <a:cubicBezTo>
                    <a:pt x="74440" y="0"/>
                    <a:pt x="18780" y="36850"/>
                    <a:pt x="3676" y="107684"/>
                  </a:cubicBezTo>
                  <a:cubicBezTo>
                    <a:pt x="-13945" y="190755"/>
                    <a:pt x="34303" y="217816"/>
                    <a:pt x="94578" y="217816"/>
                  </a:cubicBezTo>
                  <a:cubicBezTo>
                    <a:pt x="171496" y="217816"/>
                    <a:pt x="212541" y="192433"/>
                    <a:pt x="229813" y="145793"/>
                  </a:cubicBezTo>
                  <a:close/>
                </a:path>
              </a:pathLst>
            </a:custGeom>
            <a:solidFill>
              <a:srgbClr val="221F1F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3B2D5CA-2525-3C49-8FCE-5D51E5FF08B5}"/>
                </a:ext>
              </a:extLst>
            </p:cNvPr>
            <p:cNvSpPr/>
            <p:nvPr/>
          </p:nvSpPr>
          <p:spPr>
            <a:xfrm>
              <a:off x="11550133" y="5902500"/>
              <a:ext cx="245640" cy="217815"/>
            </a:xfrm>
            <a:custGeom>
              <a:avLst/>
              <a:gdLst>
                <a:gd name="connsiteX0" fmla="*/ 152277 w 245640"/>
                <a:gd name="connsiteY0" fmla="*/ 90483 h 217815"/>
                <a:gd name="connsiteX1" fmla="*/ 139411 w 245640"/>
                <a:gd name="connsiteY1" fmla="*/ 50765 h 217815"/>
                <a:gd name="connsiteX2" fmla="*/ 101861 w 245640"/>
                <a:gd name="connsiteY2" fmla="*/ 111810 h 217815"/>
                <a:gd name="connsiteX3" fmla="*/ 113469 w 245640"/>
                <a:gd name="connsiteY3" fmla="*/ 167050 h 217815"/>
                <a:gd name="connsiteX4" fmla="*/ 144165 w 245640"/>
                <a:gd name="connsiteY4" fmla="*/ 128592 h 217815"/>
                <a:gd name="connsiteX5" fmla="*/ 235837 w 245640"/>
                <a:gd name="connsiteY5" fmla="*/ 128592 h 217815"/>
                <a:gd name="connsiteX6" fmla="*/ 98575 w 245640"/>
                <a:gd name="connsiteY6" fmla="*/ 217816 h 217815"/>
                <a:gd name="connsiteX7" fmla="*/ 3687 w 245640"/>
                <a:gd name="connsiteY7" fmla="*/ 107684 h 217815"/>
                <a:gd name="connsiteX8" fmla="*/ 147312 w 245640"/>
                <a:gd name="connsiteY8" fmla="*/ 0 h 217815"/>
                <a:gd name="connsiteX9" fmla="*/ 243948 w 245640"/>
                <a:gd name="connsiteY9" fmla="*/ 90483 h 21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5640" h="217815">
                  <a:moveTo>
                    <a:pt x="152277" y="90483"/>
                  </a:moveTo>
                  <a:cubicBezTo>
                    <a:pt x="156962" y="64680"/>
                    <a:pt x="156612" y="50765"/>
                    <a:pt x="139411" y="50765"/>
                  </a:cubicBezTo>
                  <a:cubicBezTo>
                    <a:pt x="122209" y="50765"/>
                    <a:pt x="112979" y="59366"/>
                    <a:pt x="101861" y="111810"/>
                  </a:cubicBezTo>
                  <a:cubicBezTo>
                    <a:pt x="91722" y="159638"/>
                    <a:pt x="98225" y="167050"/>
                    <a:pt x="113469" y="167050"/>
                  </a:cubicBezTo>
                  <a:cubicBezTo>
                    <a:pt x="128712" y="167050"/>
                    <a:pt x="136404" y="155233"/>
                    <a:pt x="144165" y="128592"/>
                  </a:cubicBezTo>
                  <a:lnTo>
                    <a:pt x="235837" y="128592"/>
                  </a:lnTo>
                  <a:cubicBezTo>
                    <a:pt x="222411" y="185930"/>
                    <a:pt x="179897" y="217816"/>
                    <a:pt x="98575" y="217816"/>
                  </a:cubicBezTo>
                  <a:cubicBezTo>
                    <a:pt x="34314" y="217816"/>
                    <a:pt x="-14004" y="190755"/>
                    <a:pt x="3687" y="107684"/>
                  </a:cubicBezTo>
                  <a:cubicBezTo>
                    <a:pt x="18651" y="36850"/>
                    <a:pt x="74450" y="0"/>
                    <a:pt x="147312" y="0"/>
                  </a:cubicBezTo>
                  <a:cubicBezTo>
                    <a:pt x="227166" y="0"/>
                    <a:pt x="252898" y="34962"/>
                    <a:pt x="243948" y="90483"/>
                  </a:cubicBezTo>
                  <a:close/>
                </a:path>
              </a:pathLst>
            </a:custGeom>
            <a:solidFill>
              <a:srgbClr val="221F1F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2692A5C-E36E-5C4A-838D-464DC712EF02}"/>
                </a:ext>
              </a:extLst>
            </p:cNvPr>
            <p:cNvSpPr/>
            <p:nvPr/>
          </p:nvSpPr>
          <p:spPr>
            <a:xfrm>
              <a:off x="10282488" y="6212880"/>
              <a:ext cx="80467" cy="96372"/>
            </a:xfrm>
            <a:custGeom>
              <a:avLst/>
              <a:gdLst>
                <a:gd name="connsiteX0" fmla="*/ 66670 w 80467"/>
                <a:gd name="connsiteY0" fmla="*/ 25749 h 96372"/>
                <a:gd name="connsiteX1" fmla="*/ 50237 w 80467"/>
                <a:gd name="connsiteY1" fmla="*/ 11065 h 96372"/>
                <a:gd name="connsiteX2" fmla="*/ 15275 w 80467"/>
                <a:gd name="connsiteY2" fmla="*/ 48195 h 96372"/>
                <a:gd name="connsiteX3" fmla="*/ 33246 w 80467"/>
                <a:gd name="connsiteY3" fmla="*/ 85395 h 96372"/>
                <a:gd name="connsiteX4" fmla="*/ 56810 w 80467"/>
                <a:gd name="connsiteY4" fmla="*/ 70640 h 96372"/>
                <a:gd name="connsiteX5" fmla="*/ 70306 w 80467"/>
                <a:gd name="connsiteY5" fmla="*/ 70640 h 96372"/>
                <a:gd name="connsiteX6" fmla="*/ 29819 w 80467"/>
                <a:gd name="connsiteY6" fmla="*/ 96373 h 96372"/>
                <a:gd name="connsiteX7" fmla="*/ 1849 w 80467"/>
                <a:gd name="connsiteY7" fmla="*/ 48195 h 96372"/>
                <a:gd name="connsiteX8" fmla="*/ 53104 w 80467"/>
                <a:gd name="connsiteY8" fmla="*/ 16 h 96372"/>
                <a:gd name="connsiteX9" fmla="*/ 80235 w 80467"/>
                <a:gd name="connsiteY9" fmla="*/ 25749 h 96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67" h="96372">
                  <a:moveTo>
                    <a:pt x="66670" y="25749"/>
                  </a:moveTo>
                  <a:cubicBezTo>
                    <a:pt x="67998" y="16938"/>
                    <a:pt x="59677" y="11065"/>
                    <a:pt x="50237" y="11065"/>
                  </a:cubicBezTo>
                  <a:cubicBezTo>
                    <a:pt x="27442" y="11065"/>
                    <a:pt x="18771" y="32042"/>
                    <a:pt x="15275" y="48195"/>
                  </a:cubicBezTo>
                  <a:cubicBezTo>
                    <a:pt x="11219" y="67284"/>
                    <a:pt x="13177" y="85395"/>
                    <a:pt x="33246" y="85395"/>
                  </a:cubicBezTo>
                  <a:cubicBezTo>
                    <a:pt x="43434" y="85975"/>
                    <a:pt x="52880" y="80059"/>
                    <a:pt x="56810" y="70640"/>
                  </a:cubicBezTo>
                  <a:lnTo>
                    <a:pt x="70306" y="70640"/>
                  </a:lnTo>
                  <a:cubicBezTo>
                    <a:pt x="65691" y="86164"/>
                    <a:pt x="47860" y="96373"/>
                    <a:pt x="29819" y="96373"/>
                  </a:cubicBezTo>
                  <a:cubicBezTo>
                    <a:pt x="2479" y="96373"/>
                    <a:pt x="-3675" y="74137"/>
                    <a:pt x="1849" y="48195"/>
                  </a:cubicBezTo>
                  <a:cubicBezTo>
                    <a:pt x="6744" y="25539"/>
                    <a:pt x="22267" y="-753"/>
                    <a:pt x="53104" y="16"/>
                  </a:cubicBezTo>
                  <a:cubicBezTo>
                    <a:pt x="70865" y="576"/>
                    <a:pt x="82263" y="9247"/>
                    <a:pt x="80235" y="25749"/>
                  </a:cubicBezTo>
                  <a:close/>
                </a:path>
              </a:pathLst>
            </a:custGeom>
            <a:solidFill>
              <a:srgbClr val="221F1F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BC1F226A-40A0-2249-B166-12BDBDE2ECEC}"/>
                </a:ext>
              </a:extLst>
            </p:cNvPr>
            <p:cNvSpPr/>
            <p:nvPr/>
          </p:nvSpPr>
          <p:spPr>
            <a:xfrm>
              <a:off x="10400588" y="6212896"/>
              <a:ext cx="87798" cy="96356"/>
            </a:xfrm>
            <a:custGeom>
              <a:avLst/>
              <a:gdLst>
                <a:gd name="connsiteX0" fmla="*/ 15068 w 87798"/>
                <a:gd name="connsiteY0" fmla="*/ 48178 h 96356"/>
                <a:gd name="connsiteX1" fmla="*/ 51848 w 87798"/>
                <a:gd name="connsiteY1" fmla="*/ 11048 h 96356"/>
                <a:gd name="connsiteX2" fmla="*/ 72826 w 87798"/>
                <a:gd name="connsiteY2" fmla="*/ 48178 h 96356"/>
                <a:gd name="connsiteX3" fmla="*/ 36046 w 87798"/>
                <a:gd name="connsiteY3" fmla="*/ 85168 h 96356"/>
                <a:gd name="connsiteX4" fmla="*/ 15068 w 87798"/>
                <a:gd name="connsiteY4" fmla="*/ 48178 h 96356"/>
                <a:gd name="connsiteX5" fmla="*/ 1643 w 87798"/>
                <a:gd name="connsiteY5" fmla="*/ 48178 h 96356"/>
                <a:gd name="connsiteX6" fmla="*/ 33668 w 87798"/>
                <a:gd name="connsiteY6" fmla="*/ 96356 h 96356"/>
                <a:gd name="connsiteX7" fmla="*/ 86182 w 87798"/>
                <a:gd name="connsiteY7" fmla="*/ 48178 h 96356"/>
                <a:gd name="connsiteX8" fmla="*/ 54156 w 87798"/>
                <a:gd name="connsiteY8" fmla="*/ 0 h 96356"/>
                <a:gd name="connsiteX9" fmla="*/ 1643 w 87798"/>
                <a:gd name="connsiteY9" fmla="*/ 48178 h 9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798" h="96356">
                  <a:moveTo>
                    <a:pt x="15068" y="48178"/>
                  </a:moveTo>
                  <a:cubicBezTo>
                    <a:pt x="19334" y="28459"/>
                    <a:pt x="28424" y="11048"/>
                    <a:pt x="51848" y="11048"/>
                  </a:cubicBezTo>
                  <a:cubicBezTo>
                    <a:pt x="75273" y="11048"/>
                    <a:pt x="76951" y="28459"/>
                    <a:pt x="72826" y="48178"/>
                  </a:cubicBezTo>
                  <a:cubicBezTo>
                    <a:pt x="68700" y="67897"/>
                    <a:pt x="59610" y="85168"/>
                    <a:pt x="36046" y="85168"/>
                  </a:cubicBezTo>
                  <a:cubicBezTo>
                    <a:pt x="12481" y="85168"/>
                    <a:pt x="11082" y="67407"/>
                    <a:pt x="15068" y="48178"/>
                  </a:cubicBezTo>
                  <a:close/>
                  <a:moveTo>
                    <a:pt x="1643" y="48178"/>
                  </a:moveTo>
                  <a:cubicBezTo>
                    <a:pt x="-4091" y="75169"/>
                    <a:pt x="4859" y="96356"/>
                    <a:pt x="33668" y="96356"/>
                  </a:cubicBezTo>
                  <a:cubicBezTo>
                    <a:pt x="62477" y="96356"/>
                    <a:pt x="80518" y="75379"/>
                    <a:pt x="86182" y="48178"/>
                  </a:cubicBezTo>
                  <a:cubicBezTo>
                    <a:pt x="91845" y="20977"/>
                    <a:pt x="82965" y="0"/>
                    <a:pt x="54156" y="0"/>
                  </a:cubicBezTo>
                  <a:cubicBezTo>
                    <a:pt x="25347" y="0"/>
                    <a:pt x="7446" y="21187"/>
                    <a:pt x="1643" y="48178"/>
                  </a:cubicBezTo>
                  <a:close/>
                </a:path>
              </a:pathLst>
            </a:custGeom>
            <a:solidFill>
              <a:srgbClr val="221F1F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C1FBD50-782A-3447-83E3-252692657560}"/>
                </a:ext>
              </a:extLst>
            </p:cNvPr>
            <p:cNvSpPr/>
            <p:nvPr/>
          </p:nvSpPr>
          <p:spPr>
            <a:xfrm>
              <a:off x="10527745" y="6214854"/>
              <a:ext cx="79925" cy="92510"/>
            </a:xfrm>
            <a:custGeom>
              <a:avLst/>
              <a:gdLst>
                <a:gd name="connsiteX0" fmla="*/ 29718 w 79925"/>
                <a:gd name="connsiteY0" fmla="*/ 10978 h 92510"/>
                <a:gd name="connsiteX1" fmla="*/ 50695 w 79925"/>
                <a:gd name="connsiteY1" fmla="*/ 10978 h 92510"/>
                <a:gd name="connsiteX2" fmla="*/ 65170 w 79925"/>
                <a:gd name="connsiteY2" fmla="*/ 24963 h 92510"/>
                <a:gd name="connsiteX3" fmla="*/ 44682 w 79925"/>
                <a:gd name="connsiteY3" fmla="*/ 39368 h 92510"/>
                <a:gd name="connsiteX4" fmla="*/ 23704 w 79925"/>
                <a:gd name="connsiteY4" fmla="*/ 39368 h 92510"/>
                <a:gd name="connsiteX5" fmla="*/ 39507 w 79925"/>
                <a:gd name="connsiteY5" fmla="*/ 50695 h 92510"/>
                <a:gd name="connsiteX6" fmla="*/ 52583 w 79925"/>
                <a:gd name="connsiteY6" fmla="*/ 54961 h 92510"/>
                <a:gd name="connsiteX7" fmla="*/ 53422 w 79925"/>
                <a:gd name="connsiteY7" fmla="*/ 75449 h 92510"/>
                <a:gd name="connsiteX8" fmla="*/ 53422 w 79925"/>
                <a:gd name="connsiteY8" fmla="*/ 92510 h 92510"/>
                <a:gd name="connsiteX9" fmla="*/ 67058 w 79925"/>
                <a:gd name="connsiteY9" fmla="*/ 92510 h 92510"/>
                <a:gd name="connsiteX10" fmla="*/ 67058 w 79925"/>
                <a:gd name="connsiteY10" fmla="*/ 64541 h 92510"/>
                <a:gd name="connsiteX11" fmla="*/ 56919 w 79925"/>
                <a:gd name="connsiteY11" fmla="*/ 45591 h 92510"/>
                <a:gd name="connsiteX12" fmla="*/ 56919 w 79925"/>
                <a:gd name="connsiteY12" fmla="*/ 45591 h 92510"/>
                <a:gd name="connsiteX13" fmla="*/ 79295 w 79925"/>
                <a:gd name="connsiteY13" fmla="*/ 23215 h 92510"/>
                <a:gd name="connsiteX14" fmla="*/ 52723 w 79925"/>
                <a:gd name="connsiteY14" fmla="*/ 0 h 92510"/>
                <a:gd name="connsiteX15" fmla="*/ 19649 w 79925"/>
                <a:gd name="connsiteY15" fmla="*/ 0 h 92510"/>
                <a:gd name="connsiteX16" fmla="*/ 0 w 79925"/>
                <a:gd name="connsiteY16" fmla="*/ 92510 h 92510"/>
                <a:gd name="connsiteX17" fmla="*/ 12796 w 79925"/>
                <a:gd name="connsiteY17" fmla="*/ 92510 h 92510"/>
                <a:gd name="connsiteX18" fmla="*/ 21747 w 79925"/>
                <a:gd name="connsiteY18" fmla="*/ 50556 h 92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925" h="92510">
                  <a:moveTo>
                    <a:pt x="29718" y="10978"/>
                  </a:moveTo>
                  <a:lnTo>
                    <a:pt x="50695" y="10978"/>
                  </a:lnTo>
                  <a:cubicBezTo>
                    <a:pt x="64680" y="11608"/>
                    <a:pt x="66638" y="17971"/>
                    <a:pt x="65170" y="24963"/>
                  </a:cubicBezTo>
                  <a:cubicBezTo>
                    <a:pt x="63701" y="31956"/>
                    <a:pt x="59016" y="38948"/>
                    <a:pt x="44682" y="39368"/>
                  </a:cubicBezTo>
                  <a:lnTo>
                    <a:pt x="23704" y="39368"/>
                  </a:lnTo>
                  <a:close/>
                  <a:moveTo>
                    <a:pt x="39507" y="50695"/>
                  </a:moveTo>
                  <a:cubicBezTo>
                    <a:pt x="44472" y="51045"/>
                    <a:pt x="49716" y="50695"/>
                    <a:pt x="52583" y="54961"/>
                  </a:cubicBezTo>
                  <a:cubicBezTo>
                    <a:pt x="55450" y="59226"/>
                    <a:pt x="54192" y="67058"/>
                    <a:pt x="53422" y="75449"/>
                  </a:cubicBezTo>
                  <a:cubicBezTo>
                    <a:pt x="52933" y="80973"/>
                    <a:pt x="53422" y="86986"/>
                    <a:pt x="53422" y="92510"/>
                  </a:cubicBezTo>
                  <a:lnTo>
                    <a:pt x="67058" y="92510"/>
                  </a:lnTo>
                  <a:cubicBezTo>
                    <a:pt x="66037" y="83217"/>
                    <a:pt x="66037" y="73834"/>
                    <a:pt x="67058" y="64541"/>
                  </a:cubicBezTo>
                  <a:cubicBezTo>
                    <a:pt x="67757" y="54192"/>
                    <a:pt x="67477" y="48248"/>
                    <a:pt x="56919" y="45591"/>
                  </a:cubicBezTo>
                  <a:lnTo>
                    <a:pt x="56919" y="45591"/>
                  </a:lnTo>
                  <a:cubicBezTo>
                    <a:pt x="68170" y="43263"/>
                    <a:pt x="76966" y="34469"/>
                    <a:pt x="79295" y="23215"/>
                  </a:cubicBezTo>
                  <a:cubicBezTo>
                    <a:pt x="83210" y="4825"/>
                    <a:pt x="68246" y="0"/>
                    <a:pt x="52723" y="0"/>
                  </a:cubicBezTo>
                  <a:lnTo>
                    <a:pt x="19649" y="0"/>
                  </a:lnTo>
                  <a:lnTo>
                    <a:pt x="0" y="92510"/>
                  </a:lnTo>
                  <a:lnTo>
                    <a:pt x="12796" y="92510"/>
                  </a:lnTo>
                  <a:lnTo>
                    <a:pt x="21747" y="50556"/>
                  </a:lnTo>
                  <a:close/>
                </a:path>
              </a:pathLst>
            </a:custGeom>
            <a:solidFill>
              <a:srgbClr val="221F1F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5C72EE9-E613-3B42-89D7-435EB023B520}"/>
                </a:ext>
              </a:extLst>
            </p:cNvPr>
            <p:cNvSpPr/>
            <p:nvPr/>
          </p:nvSpPr>
          <p:spPr>
            <a:xfrm>
              <a:off x="10645288" y="6214802"/>
              <a:ext cx="77724" cy="92562"/>
            </a:xfrm>
            <a:custGeom>
              <a:avLst/>
              <a:gdLst>
                <a:gd name="connsiteX0" fmla="*/ 23844 w 77724"/>
                <a:gd name="connsiteY0" fmla="*/ 40818 h 92562"/>
                <a:gd name="connsiteX1" fmla="*/ 30207 w 77724"/>
                <a:gd name="connsiteY1" fmla="*/ 11030 h 92562"/>
                <a:gd name="connsiteX2" fmla="*/ 50346 w 77724"/>
                <a:gd name="connsiteY2" fmla="*/ 11030 h 92562"/>
                <a:gd name="connsiteX3" fmla="*/ 63771 w 77724"/>
                <a:gd name="connsiteY3" fmla="*/ 25924 h 92562"/>
                <a:gd name="connsiteX4" fmla="*/ 44053 w 77724"/>
                <a:gd name="connsiteY4" fmla="*/ 40818 h 92562"/>
                <a:gd name="connsiteX5" fmla="*/ 0 w 77724"/>
                <a:gd name="connsiteY5" fmla="*/ 92563 h 92562"/>
                <a:gd name="connsiteX6" fmla="*/ 12866 w 77724"/>
                <a:gd name="connsiteY6" fmla="*/ 92563 h 92562"/>
                <a:gd name="connsiteX7" fmla="*/ 21537 w 77724"/>
                <a:gd name="connsiteY7" fmla="*/ 51866 h 92562"/>
                <a:gd name="connsiteX8" fmla="*/ 38668 w 77724"/>
                <a:gd name="connsiteY8" fmla="*/ 51866 h 92562"/>
                <a:gd name="connsiteX9" fmla="*/ 76987 w 77724"/>
                <a:gd name="connsiteY9" fmla="*/ 25924 h 92562"/>
                <a:gd name="connsiteX10" fmla="*/ 50416 w 77724"/>
                <a:gd name="connsiteY10" fmla="*/ 52 h 92562"/>
                <a:gd name="connsiteX11" fmla="*/ 19439 w 77724"/>
                <a:gd name="connsiteY11" fmla="*/ 52 h 9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724" h="92562">
                  <a:moveTo>
                    <a:pt x="23844" y="40818"/>
                  </a:moveTo>
                  <a:lnTo>
                    <a:pt x="30207" y="11030"/>
                  </a:lnTo>
                  <a:lnTo>
                    <a:pt x="50346" y="11030"/>
                  </a:lnTo>
                  <a:cubicBezTo>
                    <a:pt x="51884" y="11030"/>
                    <a:pt x="67128" y="10261"/>
                    <a:pt x="63771" y="25924"/>
                  </a:cubicBezTo>
                  <a:cubicBezTo>
                    <a:pt x="61953" y="35187"/>
                    <a:pt x="53457" y="41601"/>
                    <a:pt x="44053" y="40818"/>
                  </a:cubicBezTo>
                  <a:close/>
                  <a:moveTo>
                    <a:pt x="0" y="92563"/>
                  </a:moveTo>
                  <a:lnTo>
                    <a:pt x="12866" y="92563"/>
                  </a:lnTo>
                  <a:lnTo>
                    <a:pt x="21537" y="51866"/>
                  </a:lnTo>
                  <a:lnTo>
                    <a:pt x="38668" y="51866"/>
                  </a:lnTo>
                  <a:cubicBezTo>
                    <a:pt x="55800" y="51377"/>
                    <a:pt x="72931" y="44874"/>
                    <a:pt x="76987" y="25924"/>
                  </a:cubicBezTo>
                  <a:cubicBezTo>
                    <a:pt x="81043" y="6975"/>
                    <a:pt x="67827" y="-717"/>
                    <a:pt x="50416" y="52"/>
                  </a:cubicBezTo>
                  <a:lnTo>
                    <a:pt x="19439" y="52"/>
                  </a:lnTo>
                  <a:close/>
                </a:path>
              </a:pathLst>
            </a:custGeom>
            <a:solidFill>
              <a:srgbClr val="221F1F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8364D2C-01A7-EB4D-9903-99360D77C54C}"/>
                </a:ext>
              </a:extLst>
            </p:cNvPr>
            <p:cNvSpPr/>
            <p:nvPr/>
          </p:nvSpPr>
          <p:spPr>
            <a:xfrm>
              <a:off x="10760178" y="6212896"/>
              <a:ext cx="87876" cy="96356"/>
            </a:xfrm>
            <a:custGeom>
              <a:avLst/>
              <a:gdLst>
                <a:gd name="connsiteX0" fmla="*/ 15101 w 87876"/>
                <a:gd name="connsiteY0" fmla="*/ 48178 h 96356"/>
                <a:gd name="connsiteX1" fmla="*/ 51811 w 87876"/>
                <a:gd name="connsiteY1" fmla="*/ 11048 h 96356"/>
                <a:gd name="connsiteX2" fmla="*/ 72789 w 87876"/>
                <a:gd name="connsiteY2" fmla="*/ 48178 h 96356"/>
                <a:gd name="connsiteX3" fmla="*/ 36008 w 87876"/>
                <a:gd name="connsiteY3" fmla="*/ 85168 h 96356"/>
                <a:gd name="connsiteX4" fmla="*/ 15101 w 87876"/>
                <a:gd name="connsiteY4" fmla="*/ 48178 h 96356"/>
                <a:gd name="connsiteX5" fmla="*/ 1675 w 87876"/>
                <a:gd name="connsiteY5" fmla="*/ 48178 h 96356"/>
                <a:gd name="connsiteX6" fmla="*/ 33631 w 87876"/>
                <a:gd name="connsiteY6" fmla="*/ 96356 h 96356"/>
                <a:gd name="connsiteX7" fmla="*/ 86214 w 87876"/>
                <a:gd name="connsiteY7" fmla="*/ 48178 h 96356"/>
                <a:gd name="connsiteX8" fmla="*/ 54119 w 87876"/>
                <a:gd name="connsiteY8" fmla="*/ 0 h 96356"/>
                <a:gd name="connsiteX9" fmla="*/ 1675 w 87876"/>
                <a:gd name="connsiteY9" fmla="*/ 48178 h 9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876" h="96356">
                  <a:moveTo>
                    <a:pt x="15101" y="48178"/>
                  </a:moveTo>
                  <a:cubicBezTo>
                    <a:pt x="19296" y="28459"/>
                    <a:pt x="28387" y="11048"/>
                    <a:pt x="51811" y="11048"/>
                  </a:cubicBezTo>
                  <a:cubicBezTo>
                    <a:pt x="75236" y="11048"/>
                    <a:pt x="76984" y="28459"/>
                    <a:pt x="72789" y="48178"/>
                  </a:cubicBezTo>
                  <a:cubicBezTo>
                    <a:pt x="68593" y="67897"/>
                    <a:pt x="59433" y="85168"/>
                    <a:pt x="36008" y="85168"/>
                  </a:cubicBezTo>
                  <a:cubicBezTo>
                    <a:pt x="12584" y="85168"/>
                    <a:pt x="10975" y="67407"/>
                    <a:pt x="15101" y="48178"/>
                  </a:cubicBezTo>
                  <a:close/>
                  <a:moveTo>
                    <a:pt x="1675" y="48178"/>
                  </a:moveTo>
                  <a:cubicBezTo>
                    <a:pt x="-4128" y="75169"/>
                    <a:pt x="4822" y="96356"/>
                    <a:pt x="33631" y="96356"/>
                  </a:cubicBezTo>
                  <a:cubicBezTo>
                    <a:pt x="62440" y="96356"/>
                    <a:pt x="80410" y="75379"/>
                    <a:pt x="86214" y="48178"/>
                  </a:cubicBezTo>
                  <a:cubicBezTo>
                    <a:pt x="92018" y="20977"/>
                    <a:pt x="82928" y="0"/>
                    <a:pt x="54119" y="0"/>
                  </a:cubicBezTo>
                  <a:cubicBezTo>
                    <a:pt x="25310" y="0"/>
                    <a:pt x="7689" y="21187"/>
                    <a:pt x="1675" y="48178"/>
                  </a:cubicBezTo>
                  <a:close/>
                </a:path>
              </a:pathLst>
            </a:custGeom>
            <a:solidFill>
              <a:srgbClr val="221F1F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62B38E9-C145-5D47-AB97-17028EE75C32}"/>
                </a:ext>
              </a:extLst>
            </p:cNvPr>
            <p:cNvSpPr/>
            <p:nvPr/>
          </p:nvSpPr>
          <p:spPr>
            <a:xfrm>
              <a:off x="10887577" y="6214994"/>
              <a:ext cx="79907" cy="92510"/>
            </a:xfrm>
            <a:custGeom>
              <a:avLst/>
              <a:gdLst>
                <a:gd name="connsiteX0" fmla="*/ 29438 w 79907"/>
                <a:gd name="connsiteY0" fmla="*/ 10838 h 92510"/>
                <a:gd name="connsiteX1" fmla="*/ 50416 w 79907"/>
                <a:gd name="connsiteY1" fmla="*/ 10838 h 92510"/>
                <a:gd name="connsiteX2" fmla="*/ 64820 w 79907"/>
                <a:gd name="connsiteY2" fmla="*/ 24823 h 92510"/>
                <a:gd name="connsiteX3" fmla="*/ 44262 w 79907"/>
                <a:gd name="connsiteY3" fmla="*/ 39228 h 92510"/>
                <a:gd name="connsiteX4" fmla="*/ 23285 w 79907"/>
                <a:gd name="connsiteY4" fmla="*/ 39228 h 92510"/>
                <a:gd name="connsiteX5" fmla="*/ 39228 w 79907"/>
                <a:gd name="connsiteY5" fmla="*/ 50556 h 92510"/>
                <a:gd name="connsiteX6" fmla="*/ 52304 w 79907"/>
                <a:gd name="connsiteY6" fmla="*/ 54821 h 92510"/>
                <a:gd name="connsiteX7" fmla="*/ 53143 w 79907"/>
                <a:gd name="connsiteY7" fmla="*/ 75309 h 92510"/>
                <a:gd name="connsiteX8" fmla="*/ 53143 w 79907"/>
                <a:gd name="connsiteY8" fmla="*/ 92371 h 92510"/>
                <a:gd name="connsiteX9" fmla="*/ 67128 w 79907"/>
                <a:gd name="connsiteY9" fmla="*/ 92371 h 92510"/>
                <a:gd name="connsiteX10" fmla="*/ 67128 w 79907"/>
                <a:gd name="connsiteY10" fmla="*/ 64401 h 92510"/>
                <a:gd name="connsiteX11" fmla="*/ 57128 w 79907"/>
                <a:gd name="connsiteY11" fmla="*/ 45451 h 92510"/>
                <a:gd name="connsiteX12" fmla="*/ 57128 w 79907"/>
                <a:gd name="connsiteY12" fmla="*/ 45451 h 92510"/>
                <a:gd name="connsiteX13" fmla="*/ 79295 w 79907"/>
                <a:gd name="connsiteY13" fmla="*/ 23215 h 92510"/>
                <a:gd name="connsiteX14" fmla="*/ 52723 w 79907"/>
                <a:gd name="connsiteY14" fmla="*/ 0 h 92510"/>
                <a:gd name="connsiteX15" fmla="*/ 19649 w 79907"/>
                <a:gd name="connsiteY15" fmla="*/ 0 h 92510"/>
                <a:gd name="connsiteX16" fmla="*/ 0 w 79907"/>
                <a:gd name="connsiteY16" fmla="*/ 92510 h 92510"/>
                <a:gd name="connsiteX17" fmla="*/ 12866 w 79907"/>
                <a:gd name="connsiteY17" fmla="*/ 92510 h 92510"/>
                <a:gd name="connsiteX18" fmla="*/ 21677 w 79907"/>
                <a:gd name="connsiteY18" fmla="*/ 50556 h 92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907" h="92510">
                  <a:moveTo>
                    <a:pt x="29438" y="10838"/>
                  </a:moveTo>
                  <a:lnTo>
                    <a:pt x="50416" y="10838"/>
                  </a:lnTo>
                  <a:cubicBezTo>
                    <a:pt x="64401" y="11468"/>
                    <a:pt x="66359" y="17831"/>
                    <a:pt x="64820" y="24823"/>
                  </a:cubicBezTo>
                  <a:cubicBezTo>
                    <a:pt x="63282" y="31816"/>
                    <a:pt x="58667" y="38808"/>
                    <a:pt x="44262" y="39228"/>
                  </a:cubicBezTo>
                  <a:lnTo>
                    <a:pt x="23285" y="39228"/>
                  </a:lnTo>
                  <a:close/>
                  <a:moveTo>
                    <a:pt x="39228" y="50556"/>
                  </a:moveTo>
                  <a:cubicBezTo>
                    <a:pt x="44262" y="50905"/>
                    <a:pt x="49437" y="50556"/>
                    <a:pt x="52304" y="54821"/>
                  </a:cubicBezTo>
                  <a:cubicBezTo>
                    <a:pt x="55171" y="59086"/>
                    <a:pt x="53842" y="66918"/>
                    <a:pt x="53143" y="75309"/>
                  </a:cubicBezTo>
                  <a:cubicBezTo>
                    <a:pt x="52653" y="80833"/>
                    <a:pt x="53143" y="86847"/>
                    <a:pt x="53143" y="92371"/>
                  </a:cubicBezTo>
                  <a:lnTo>
                    <a:pt x="67128" y="92371"/>
                  </a:lnTo>
                  <a:cubicBezTo>
                    <a:pt x="66107" y="83078"/>
                    <a:pt x="66107" y="73694"/>
                    <a:pt x="67128" y="64401"/>
                  </a:cubicBezTo>
                  <a:cubicBezTo>
                    <a:pt x="67967" y="54052"/>
                    <a:pt x="67687" y="48108"/>
                    <a:pt x="57128" y="45451"/>
                  </a:cubicBezTo>
                  <a:lnTo>
                    <a:pt x="57128" y="45451"/>
                  </a:lnTo>
                  <a:cubicBezTo>
                    <a:pt x="68267" y="43087"/>
                    <a:pt x="76966" y="34364"/>
                    <a:pt x="79295" y="23215"/>
                  </a:cubicBezTo>
                  <a:cubicBezTo>
                    <a:pt x="83140" y="4825"/>
                    <a:pt x="68247" y="0"/>
                    <a:pt x="52723" y="0"/>
                  </a:cubicBezTo>
                  <a:lnTo>
                    <a:pt x="19649" y="0"/>
                  </a:lnTo>
                  <a:lnTo>
                    <a:pt x="0" y="92510"/>
                  </a:lnTo>
                  <a:lnTo>
                    <a:pt x="12866" y="92510"/>
                  </a:lnTo>
                  <a:lnTo>
                    <a:pt x="21677" y="50556"/>
                  </a:lnTo>
                  <a:close/>
                </a:path>
              </a:pathLst>
            </a:custGeom>
            <a:solidFill>
              <a:srgbClr val="221F1F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F9F8638-B788-6848-8BBA-00613E52F6C9}"/>
                </a:ext>
              </a:extLst>
            </p:cNvPr>
            <p:cNvSpPr/>
            <p:nvPr/>
          </p:nvSpPr>
          <p:spPr>
            <a:xfrm>
              <a:off x="10994772" y="6214854"/>
              <a:ext cx="90202" cy="92510"/>
            </a:xfrm>
            <a:custGeom>
              <a:avLst/>
              <a:gdLst>
                <a:gd name="connsiteX0" fmla="*/ 62233 w 90202"/>
                <a:gd name="connsiteY0" fmla="*/ 12656 h 92510"/>
                <a:gd name="connsiteX1" fmla="*/ 69226 w 90202"/>
                <a:gd name="connsiteY1" fmla="*/ 57408 h 92510"/>
                <a:gd name="connsiteX2" fmla="*/ 34753 w 90202"/>
                <a:gd name="connsiteY2" fmla="*/ 57408 h 92510"/>
                <a:gd name="connsiteX3" fmla="*/ 13286 w 90202"/>
                <a:gd name="connsiteY3" fmla="*/ 92510 h 92510"/>
                <a:gd name="connsiteX4" fmla="*/ 28389 w 90202"/>
                <a:gd name="connsiteY4" fmla="*/ 68456 h 92510"/>
                <a:gd name="connsiteX5" fmla="*/ 71323 w 90202"/>
                <a:gd name="connsiteY5" fmla="*/ 68456 h 92510"/>
                <a:gd name="connsiteX6" fmla="*/ 76218 w 90202"/>
                <a:gd name="connsiteY6" fmla="*/ 92510 h 92510"/>
                <a:gd name="connsiteX7" fmla="*/ 90203 w 90202"/>
                <a:gd name="connsiteY7" fmla="*/ 92510 h 92510"/>
                <a:gd name="connsiteX8" fmla="*/ 72302 w 90202"/>
                <a:gd name="connsiteY8" fmla="*/ 0 h 92510"/>
                <a:gd name="connsiteX9" fmla="*/ 58667 w 90202"/>
                <a:gd name="connsiteY9" fmla="*/ 0 h 92510"/>
                <a:gd name="connsiteX10" fmla="*/ 0 w 90202"/>
                <a:gd name="connsiteY10" fmla="*/ 92510 h 92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202" h="92510">
                  <a:moveTo>
                    <a:pt x="62233" y="12656"/>
                  </a:moveTo>
                  <a:lnTo>
                    <a:pt x="69226" y="57408"/>
                  </a:lnTo>
                  <a:lnTo>
                    <a:pt x="34753" y="57408"/>
                  </a:lnTo>
                  <a:close/>
                  <a:moveTo>
                    <a:pt x="13286" y="92510"/>
                  </a:moveTo>
                  <a:lnTo>
                    <a:pt x="28389" y="68456"/>
                  </a:lnTo>
                  <a:lnTo>
                    <a:pt x="71323" y="68456"/>
                  </a:lnTo>
                  <a:lnTo>
                    <a:pt x="76218" y="92510"/>
                  </a:lnTo>
                  <a:lnTo>
                    <a:pt x="90203" y="92510"/>
                  </a:lnTo>
                  <a:lnTo>
                    <a:pt x="72302" y="0"/>
                  </a:lnTo>
                  <a:lnTo>
                    <a:pt x="58667" y="0"/>
                  </a:lnTo>
                  <a:lnTo>
                    <a:pt x="0" y="92510"/>
                  </a:lnTo>
                  <a:close/>
                </a:path>
              </a:pathLst>
            </a:custGeom>
            <a:solidFill>
              <a:srgbClr val="221F1F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3CAA1F9-97E9-DA47-9A4F-7928E914CBD1}"/>
                </a:ext>
              </a:extLst>
            </p:cNvPr>
            <p:cNvSpPr/>
            <p:nvPr/>
          </p:nvSpPr>
          <p:spPr>
            <a:xfrm>
              <a:off x="11127769" y="6214854"/>
              <a:ext cx="77266" cy="92510"/>
            </a:xfrm>
            <a:custGeom>
              <a:avLst/>
              <a:gdLst>
                <a:gd name="connsiteX0" fmla="*/ 31047 w 77266"/>
                <a:gd name="connsiteY0" fmla="*/ 10978 h 92510"/>
                <a:gd name="connsiteX1" fmla="*/ 0 w 77266"/>
                <a:gd name="connsiteY1" fmla="*/ 10978 h 92510"/>
                <a:gd name="connsiteX2" fmla="*/ 2377 w 77266"/>
                <a:gd name="connsiteY2" fmla="*/ 0 h 92510"/>
                <a:gd name="connsiteX3" fmla="*/ 77267 w 77266"/>
                <a:gd name="connsiteY3" fmla="*/ 0 h 92510"/>
                <a:gd name="connsiteX4" fmla="*/ 74889 w 77266"/>
                <a:gd name="connsiteY4" fmla="*/ 10978 h 92510"/>
                <a:gd name="connsiteX5" fmla="*/ 43913 w 77266"/>
                <a:gd name="connsiteY5" fmla="*/ 10978 h 92510"/>
                <a:gd name="connsiteX6" fmla="*/ 26571 w 77266"/>
                <a:gd name="connsiteY6" fmla="*/ 92510 h 92510"/>
                <a:gd name="connsiteX7" fmla="*/ 13775 w 77266"/>
                <a:gd name="connsiteY7" fmla="*/ 92510 h 92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266" h="92510">
                  <a:moveTo>
                    <a:pt x="31047" y="10978"/>
                  </a:moveTo>
                  <a:lnTo>
                    <a:pt x="0" y="10978"/>
                  </a:lnTo>
                  <a:lnTo>
                    <a:pt x="2377" y="0"/>
                  </a:lnTo>
                  <a:lnTo>
                    <a:pt x="77267" y="0"/>
                  </a:lnTo>
                  <a:lnTo>
                    <a:pt x="74889" y="10978"/>
                  </a:lnTo>
                  <a:lnTo>
                    <a:pt x="43913" y="10978"/>
                  </a:lnTo>
                  <a:lnTo>
                    <a:pt x="26571" y="92510"/>
                  </a:lnTo>
                  <a:lnTo>
                    <a:pt x="13775" y="92510"/>
                  </a:lnTo>
                  <a:close/>
                </a:path>
              </a:pathLst>
            </a:custGeom>
            <a:solidFill>
              <a:srgbClr val="221F1F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A72682A-1EE7-2C49-A71C-287D3A87128E}"/>
                </a:ext>
              </a:extLst>
            </p:cNvPr>
            <p:cNvSpPr/>
            <p:nvPr/>
          </p:nvSpPr>
          <p:spPr>
            <a:xfrm>
              <a:off x="11230488" y="6214854"/>
              <a:ext cx="32724" cy="92510"/>
            </a:xfrm>
            <a:custGeom>
              <a:avLst/>
              <a:gdLst>
                <a:gd name="connsiteX0" fmla="*/ 0 w 32724"/>
                <a:gd name="connsiteY0" fmla="*/ 92510 h 92510"/>
                <a:gd name="connsiteX1" fmla="*/ 19859 w 32724"/>
                <a:gd name="connsiteY1" fmla="*/ 0 h 92510"/>
                <a:gd name="connsiteX2" fmla="*/ 32725 w 32724"/>
                <a:gd name="connsiteY2" fmla="*/ 0 h 92510"/>
                <a:gd name="connsiteX3" fmla="*/ 12866 w 32724"/>
                <a:gd name="connsiteY3" fmla="*/ 92510 h 92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724" h="92510">
                  <a:moveTo>
                    <a:pt x="0" y="92510"/>
                  </a:moveTo>
                  <a:lnTo>
                    <a:pt x="19859" y="0"/>
                  </a:lnTo>
                  <a:lnTo>
                    <a:pt x="32725" y="0"/>
                  </a:lnTo>
                  <a:lnTo>
                    <a:pt x="12866" y="92510"/>
                  </a:lnTo>
                  <a:close/>
                </a:path>
              </a:pathLst>
            </a:custGeom>
            <a:solidFill>
              <a:srgbClr val="221F1F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B912FD6-E83D-D144-8326-30E8C000298A}"/>
                </a:ext>
              </a:extLst>
            </p:cNvPr>
            <p:cNvSpPr/>
            <p:nvPr/>
          </p:nvSpPr>
          <p:spPr>
            <a:xfrm>
              <a:off x="11302444" y="6212896"/>
              <a:ext cx="87856" cy="96356"/>
            </a:xfrm>
            <a:custGeom>
              <a:avLst/>
              <a:gdLst>
                <a:gd name="connsiteX0" fmla="*/ 15101 w 87856"/>
                <a:gd name="connsiteY0" fmla="*/ 48178 h 96356"/>
                <a:gd name="connsiteX1" fmla="*/ 51811 w 87856"/>
                <a:gd name="connsiteY1" fmla="*/ 11048 h 96356"/>
                <a:gd name="connsiteX2" fmla="*/ 72789 w 87856"/>
                <a:gd name="connsiteY2" fmla="*/ 48178 h 96356"/>
                <a:gd name="connsiteX3" fmla="*/ 36008 w 87856"/>
                <a:gd name="connsiteY3" fmla="*/ 85168 h 96356"/>
                <a:gd name="connsiteX4" fmla="*/ 15101 w 87856"/>
                <a:gd name="connsiteY4" fmla="*/ 48178 h 96356"/>
                <a:gd name="connsiteX5" fmla="*/ 1675 w 87856"/>
                <a:gd name="connsiteY5" fmla="*/ 48178 h 96356"/>
                <a:gd name="connsiteX6" fmla="*/ 33631 w 87856"/>
                <a:gd name="connsiteY6" fmla="*/ 96356 h 96356"/>
                <a:gd name="connsiteX7" fmla="*/ 86214 w 87856"/>
                <a:gd name="connsiteY7" fmla="*/ 48178 h 96356"/>
                <a:gd name="connsiteX8" fmla="*/ 54189 w 87856"/>
                <a:gd name="connsiteY8" fmla="*/ 0 h 96356"/>
                <a:gd name="connsiteX9" fmla="*/ 1675 w 87856"/>
                <a:gd name="connsiteY9" fmla="*/ 48178 h 9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856" h="96356">
                  <a:moveTo>
                    <a:pt x="15101" y="48178"/>
                  </a:moveTo>
                  <a:cubicBezTo>
                    <a:pt x="19296" y="28459"/>
                    <a:pt x="28387" y="11048"/>
                    <a:pt x="51811" y="11048"/>
                  </a:cubicBezTo>
                  <a:cubicBezTo>
                    <a:pt x="75236" y="11048"/>
                    <a:pt x="76914" y="28459"/>
                    <a:pt x="72789" y="48178"/>
                  </a:cubicBezTo>
                  <a:cubicBezTo>
                    <a:pt x="68663" y="67897"/>
                    <a:pt x="59783" y="85168"/>
                    <a:pt x="36008" y="85168"/>
                  </a:cubicBezTo>
                  <a:cubicBezTo>
                    <a:pt x="12234" y="85168"/>
                    <a:pt x="10835" y="67407"/>
                    <a:pt x="15101" y="48178"/>
                  </a:cubicBezTo>
                  <a:close/>
                  <a:moveTo>
                    <a:pt x="1675" y="48178"/>
                  </a:moveTo>
                  <a:cubicBezTo>
                    <a:pt x="-4129" y="75169"/>
                    <a:pt x="4822" y="96356"/>
                    <a:pt x="33631" y="96356"/>
                  </a:cubicBezTo>
                  <a:cubicBezTo>
                    <a:pt x="62440" y="96356"/>
                    <a:pt x="80480" y="75379"/>
                    <a:pt x="86214" y="48178"/>
                  </a:cubicBezTo>
                  <a:cubicBezTo>
                    <a:pt x="91948" y="20977"/>
                    <a:pt x="82998" y="0"/>
                    <a:pt x="54189" y="0"/>
                  </a:cubicBezTo>
                  <a:cubicBezTo>
                    <a:pt x="25380" y="0"/>
                    <a:pt x="7409" y="21187"/>
                    <a:pt x="1675" y="48178"/>
                  </a:cubicBezTo>
                  <a:close/>
                </a:path>
              </a:pathLst>
            </a:custGeom>
            <a:solidFill>
              <a:srgbClr val="221F1F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0A8957A-2544-2745-B625-99EAFB001CF1}"/>
                </a:ext>
              </a:extLst>
            </p:cNvPr>
            <p:cNvSpPr/>
            <p:nvPr/>
          </p:nvSpPr>
          <p:spPr>
            <a:xfrm>
              <a:off x="11431382" y="6214574"/>
              <a:ext cx="93699" cy="92790"/>
            </a:xfrm>
            <a:custGeom>
              <a:avLst/>
              <a:gdLst>
                <a:gd name="connsiteX0" fmla="*/ 93699 w 93699"/>
                <a:gd name="connsiteY0" fmla="*/ 280 h 92790"/>
                <a:gd name="connsiteX1" fmla="*/ 74050 w 93699"/>
                <a:gd name="connsiteY1" fmla="*/ 92790 h 92790"/>
                <a:gd name="connsiteX2" fmla="*/ 58177 w 93699"/>
                <a:gd name="connsiteY2" fmla="*/ 92790 h 92790"/>
                <a:gd name="connsiteX3" fmla="*/ 28110 w 93699"/>
                <a:gd name="connsiteY3" fmla="*/ 14195 h 92790"/>
                <a:gd name="connsiteX4" fmla="*/ 28110 w 93699"/>
                <a:gd name="connsiteY4" fmla="*/ 14195 h 92790"/>
                <a:gd name="connsiteX5" fmla="*/ 11328 w 93699"/>
                <a:gd name="connsiteY5" fmla="*/ 92790 h 92790"/>
                <a:gd name="connsiteX6" fmla="*/ 0 w 93699"/>
                <a:gd name="connsiteY6" fmla="*/ 92790 h 92790"/>
                <a:gd name="connsiteX7" fmla="*/ 19719 w 93699"/>
                <a:gd name="connsiteY7" fmla="*/ 280 h 92790"/>
                <a:gd name="connsiteX8" fmla="*/ 37200 w 93699"/>
                <a:gd name="connsiteY8" fmla="*/ 280 h 92790"/>
                <a:gd name="connsiteX9" fmla="*/ 65799 w 93699"/>
                <a:gd name="connsiteY9" fmla="*/ 76498 h 92790"/>
                <a:gd name="connsiteX10" fmla="*/ 65799 w 93699"/>
                <a:gd name="connsiteY10" fmla="*/ 76498 h 92790"/>
                <a:gd name="connsiteX11" fmla="*/ 82092 w 93699"/>
                <a:gd name="connsiteY11" fmla="*/ 0 h 92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699" h="92790">
                  <a:moveTo>
                    <a:pt x="93699" y="280"/>
                  </a:moveTo>
                  <a:lnTo>
                    <a:pt x="74050" y="92790"/>
                  </a:lnTo>
                  <a:lnTo>
                    <a:pt x="58177" y="92790"/>
                  </a:lnTo>
                  <a:lnTo>
                    <a:pt x="28110" y="14195"/>
                  </a:lnTo>
                  <a:lnTo>
                    <a:pt x="28110" y="14195"/>
                  </a:lnTo>
                  <a:lnTo>
                    <a:pt x="11328" y="92790"/>
                  </a:lnTo>
                  <a:lnTo>
                    <a:pt x="0" y="92790"/>
                  </a:lnTo>
                  <a:lnTo>
                    <a:pt x="19719" y="280"/>
                  </a:lnTo>
                  <a:lnTo>
                    <a:pt x="37200" y="280"/>
                  </a:lnTo>
                  <a:lnTo>
                    <a:pt x="65799" y="76498"/>
                  </a:lnTo>
                  <a:lnTo>
                    <a:pt x="65799" y="76498"/>
                  </a:lnTo>
                  <a:lnTo>
                    <a:pt x="82092" y="0"/>
                  </a:lnTo>
                  <a:close/>
                </a:path>
              </a:pathLst>
            </a:custGeom>
            <a:solidFill>
              <a:srgbClr val="221F1F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65D01B7-0B0F-3F4B-98E2-DF0A04A450FE}"/>
                </a:ext>
              </a:extLst>
            </p:cNvPr>
            <p:cNvSpPr/>
            <p:nvPr/>
          </p:nvSpPr>
          <p:spPr>
            <a:xfrm>
              <a:off x="9418385" y="5579588"/>
              <a:ext cx="780938" cy="810142"/>
            </a:xfrm>
            <a:custGeom>
              <a:avLst/>
              <a:gdLst>
                <a:gd name="connsiteX0" fmla="*/ 444585 w 780938"/>
                <a:gd name="connsiteY0" fmla="*/ 0 h 810142"/>
                <a:gd name="connsiteX1" fmla="*/ 427873 w 780938"/>
                <a:gd name="connsiteY1" fmla="*/ 79015 h 810142"/>
                <a:gd name="connsiteX2" fmla="*/ 680037 w 780938"/>
                <a:gd name="connsiteY2" fmla="*/ 467435 h 810142"/>
                <a:gd name="connsiteX3" fmla="*/ 291617 w 780938"/>
                <a:gd name="connsiteY3" fmla="*/ 719603 h 810142"/>
                <a:gd name="connsiteX4" fmla="*/ 39442 w 780938"/>
                <a:gd name="connsiteY4" fmla="*/ 331234 h 810142"/>
                <a:gd name="connsiteX5" fmla="*/ 7906 w 780938"/>
                <a:gd name="connsiteY5" fmla="*/ 324241 h 810142"/>
                <a:gd name="connsiteX6" fmla="*/ 284947 w 780938"/>
                <a:gd name="connsiteY6" fmla="*/ 750782 h 810142"/>
                <a:gd name="connsiteX7" fmla="*/ 284947 w 780938"/>
                <a:gd name="connsiteY7" fmla="*/ 750782 h 810142"/>
                <a:gd name="connsiteX8" fmla="*/ 274948 w 780938"/>
                <a:gd name="connsiteY8" fmla="*/ 798191 h 810142"/>
                <a:gd name="connsiteX9" fmla="*/ 768987 w 780938"/>
                <a:gd name="connsiteY9" fmla="*/ 499500 h 810142"/>
                <a:gd name="connsiteX10" fmla="*/ 470293 w 780938"/>
                <a:gd name="connsiteY10" fmla="*/ 5464 h 810142"/>
                <a:gd name="connsiteX11" fmla="*/ 444585 w 780938"/>
                <a:gd name="connsiteY11" fmla="*/ 0 h 81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80938" h="810142">
                  <a:moveTo>
                    <a:pt x="444585" y="0"/>
                  </a:moveTo>
                  <a:lnTo>
                    <a:pt x="427873" y="79015"/>
                  </a:lnTo>
                  <a:cubicBezTo>
                    <a:pt x="604765" y="116641"/>
                    <a:pt x="717662" y="290543"/>
                    <a:pt x="680037" y="467435"/>
                  </a:cubicBezTo>
                  <a:cubicBezTo>
                    <a:pt x="642411" y="644328"/>
                    <a:pt x="468509" y="757222"/>
                    <a:pt x="291617" y="719603"/>
                  </a:cubicBezTo>
                  <a:cubicBezTo>
                    <a:pt x="114746" y="681977"/>
                    <a:pt x="1850" y="508111"/>
                    <a:pt x="39442" y="331234"/>
                  </a:cubicBezTo>
                  <a:lnTo>
                    <a:pt x="7906" y="324241"/>
                  </a:lnTo>
                  <a:cubicBezTo>
                    <a:pt x="-33308" y="518517"/>
                    <a:pt x="90698" y="709442"/>
                    <a:pt x="284947" y="750782"/>
                  </a:cubicBezTo>
                  <a:lnTo>
                    <a:pt x="284947" y="750782"/>
                  </a:lnTo>
                  <a:lnTo>
                    <a:pt x="274948" y="798191"/>
                  </a:lnTo>
                  <a:cubicBezTo>
                    <a:pt x="493854" y="852131"/>
                    <a:pt x="715040" y="718407"/>
                    <a:pt x="768987" y="499500"/>
                  </a:cubicBezTo>
                  <a:cubicBezTo>
                    <a:pt x="822927" y="280595"/>
                    <a:pt x="689199" y="59407"/>
                    <a:pt x="470293" y="5464"/>
                  </a:cubicBezTo>
                  <a:cubicBezTo>
                    <a:pt x="461785" y="3367"/>
                    <a:pt x="453211" y="1545"/>
                    <a:pt x="444585" y="0"/>
                  </a:cubicBezTo>
                  <a:close/>
                </a:path>
              </a:pathLst>
            </a:custGeom>
            <a:solidFill>
              <a:srgbClr val="E81F27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0BE8862-FEC4-1B43-82A9-4660BB23BD3D}"/>
                </a:ext>
              </a:extLst>
            </p:cNvPr>
            <p:cNvSpPr/>
            <p:nvPr userDrawn="1"/>
          </p:nvSpPr>
          <p:spPr>
            <a:xfrm>
              <a:off x="9505236" y="5699805"/>
              <a:ext cx="552093" cy="558255"/>
            </a:xfrm>
            <a:custGeom>
              <a:avLst/>
              <a:gdLst>
                <a:gd name="connsiteX0" fmla="*/ 314172 w 552093"/>
                <a:gd name="connsiteY0" fmla="*/ 85152 h 558255"/>
                <a:gd name="connsiteX1" fmla="*/ 466889 w 552093"/>
                <a:gd name="connsiteY1" fmla="*/ 320372 h 558255"/>
                <a:gd name="connsiteX2" fmla="*/ 466887 w 552093"/>
                <a:gd name="connsiteY2" fmla="*/ 320379 h 558255"/>
                <a:gd name="connsiteX3" fmla="*/ 514436 w 552093"/>
                <a:gd name="connsiteY3" fmla="*/ 330448 h 558255"/>
                <a:gd name="connsiteX4" fmla="*/ 514436 w 552093"/>
                <a:gd name="connsiteY4" fmla="*/ 330448 h 558255"/>
                <a:gd name="connsiteX5" fmla="*/ 221661 w 552093"/>
                <a:gd name="connsiteY5" fmla="*/ 520503 h 558255"/>
                <a:gd name="connsiteX6" fmla="*/ 214669 w 552093"/>
                <a:gd name="connsiteY6" fmla="*/ 552040 h 558255"/>
                <a:gd name="connsiteX7" fmla="*/ 545879 w 552093"/>
                <a:gd name="connsiteY7" fmla="*/ 337425 h 558255"/>
                <a:gd name="connsiteX8" fmla="*/ 331266 w 552093"/>
                <a:gd name="connsiteY8" fmla="*/ 6215 h 558255"/>
                <a:gd name="connsiteX9" fmla="*/ 55 w 552093"/>
                <a:gd name="connsiteY9" fmla="*/ 220829 h 558255"/>
                <a:gd name="connsiteX10" fmla="*/ 0 w 552093"/>
                <a:gd name="connsiteY10" fmla="*/ 221086 h 558255"/>
                <a:gd name="connsiteX11" fmla="*/ 78945 w 552093"/>
                <a:gd name="connsiteY11" fmla="*/ 237868 h 558255"/>
                <a:gd name="connsiteX12" fmla="*/ 314165 w 552093"/>
                <a:gd name="connsiteY12" fmla="*/ 85151 h 558255"/>
                <a:gd name="connsiteX13" fmla="*/ 314172 w 552093"/>
                <a:gd name="connsiteY13" fmla="*/ 85152 h 55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2093" h="558255">
                  <a:moveTo>
                    <a:pt x="314172" y="85152"/>
                  </a:moveTo>
                  <a:cubicBezTo>
                    <a:pt x="421298" y="107935"/>
                    <a:pt x="489672" y="213246"/>
                    <a:pt x="466889" y="320372"/>
                  </a:cubicBezTo>
                  <a:cubicBezTo>
                    <a:pt x="466888" y="320375"/>
                    <a:pt x="466888" y="320377"/>
                    <a:pt x="466887" y="320379"/>
                  </a:cubicBezTo>
                  <a:lnTo>
                    <a:pt x="514436" y="330448"/>
                  </a:lnTo>
                  <a:lnTo>
                    <a:pt x="514436" y="330448"/>
                  </a:lnTo>
                  <a:cubicBezTo>
                    <a:pt x="486028" y="463749"/>
                    <a:pt x="354982" y="548818"/>
                    <a:pt x="221661" y="520503"/>
                  </a:cubicBezTo>
                  <a:lnTo>
                    <a:pt x="214669" y="552040"/>
                  </a:lnTo>
                  <a:cubicBezTo>
                    <a:pt x="365394" y="584240"/>
                    <a:pt x="513682" y="488151"/>
                    <a:pt x="545879" y="337425"/>
                  </a:cubicBezTo>
                  <a:cubicBezTo>
                    <a:pt x="578077" y="186700"/>
                    <a:pt x="481990" y="38412"/>
                    <a:pt x="331266" y="6215"/>
                  </a:cubicBezTo>
                  <a:cubicBezTo>
                    <a:pt x="180540" y="-25982"/>
                    <a:pt x="32252" y="70104"/>
                    <a:pt x="55" y="220829"/>
                  </a:cubicBezTo>
                  <a:cubicBezTo>
                    <a:pt x="36" y="220914"/>
                    <a:pt x="18" y="221000"/>
                    <a:pt x="0" y="221086"/>
                  </a:cubicBezTo>
                  <a:lnTo>
                    <a:pt x="78945" y="237868"/>
                  </a:lnTo>
                  <a:cubicBezTo>
                    <a:pt x="101728" y="130742"/>
                    <a:pt x="207039" y="62368"/>
                    <a:pt x="314165" y="85151"/>
                  </a:cubicBezTo>
                  <a:cubicBezTo>
                    <a:pt x="314168" y="85151"/>
                    <a:pt x="314170" y="85151"/>
                    <a:pt x="314172" y="85152"/>
                  </a:cubicBezTo>
                  <a:close/>
                </a:path>
              </a:pathLst>
            </a:custGeom>
            <a:solidFill>
              <a:srgbClr val="E81F27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8202470-83B5-D84E-AF34-A45831641C5C}"/>
                </a:ext>
              </a:extLst>
            </p:cNvPr>
            <p:cNvSpPr/>
            <p:nvPr/>
          </p:nvSpPr>
          <p:spPr>
            <a:xfrm>
              <a:off x="9628167" y="5828959"/>
              <a:ext cx="299871" cy="296600"/>
            </a:xfrm>
            <a:custGeom>
              <a:avLst/>
              <a:gdLst>
                <a:gd name="connsiteX0" fmla="*/ 213687 w 299871"/>
                <a:gd name="connsiteY0" fmla="*/ 248702 h 296600"/>
                <a:gd name="connsiteX1" fmla="*/ 231657 w 299871"/>
                <a:gd name="connsiteY1" fmla="*/ 275623 h 296600"/>
                <a:gd name="connsiteX2" fmla="*/ 275623 w 299871"/>
                <a:gd name="connsiteY2" fmla="*/ 68215 h 296600"/>
                <a:gd name="connsiteX3" fmla="*/ 68215 w 299871"/>
                <a:gd name="connsiteY3" fmla="*/ 24249 h 296600"/>
                <a:gd name="connsiteX4" fmla="*/ 24249 w 299871"/>
                <a:gd name="connsiteY4" fmla="*/ 231658 h 296600"/>
                <a:gd name="connsiteX5" fmla="*/ 118869 w 299871"/>
                <a:gd name="connsiteY5" fmla="*/ 296601 h 296600"/>
                <a:gd name="connsiteX6" fmla="*/ 125861 w 299871"/>
                <a:gd name="connsiteY6" fmla="*/ 264995 h 296600"/>
                <a:gd name="connsiteX7" fmla="*/ 125861 w 299871"/>
                <a:gd name="connsiteY7" fmla="*/ 264995 h 296600"/>
                <a:gd name="connsiteX8" fmla="*/ 135651 w 299871"/>
                <a:gd name="connsiteY8" fmla="*/ 217376 h 296600"/>
                <a:gd name="connsiteX9" fmla="*/ 82368 w 299871"/>
                <a:gd name="connsiteY9" fmla="*/ 135424 h 296600"/>
                <a:gd name="connsiteX10" fmla="*/ 164320 w 299871"/>
                <a:gd name="connsiteY10" fmla="*/ 82141 h 296600"/>
                <a:gd name="connsiteX11" fmla="*/ 174739 w 299871"/>
                <a:gd name="connsiteY11" fmla="*/ 35012 h 296600"/>
                <a:gd name="connsiteX12" fmla="*/ 174739 w 299871"/>
                <a:gd name="connsiteY12" fmla="*/ 35012 h 296600"/>
                <a:gd name="connsiteX13" fmla="*/ 265144 w 299871"/>
                <a:gd name="connsiteY13" fmla="*/ 174511 h 296600"/>
                <a:gd name="connsiteX14" fmla="*/ 213966 w 299871"/>
                <a:gd name="connsiteY14" fmla="*/ 248702 h 29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9871" h="296600">
                  <a:moveTo>
                    <a:pt x="213687" y="248702"/>
                  </a:moveTo>
                  <a:lnTo>
                    <a:pt x="231657" y="275623"/>
                  </a:lnTo>
                  <a:cubicBezTo>
                    <a:pt x="301072" y="230490"/>
                    <a:pt x="320756" y="137630"/>
                    <a:pt x="275623" y="68215"/>
                  </a:cubicBezTo>
                  <a:cubicBezTo>
                    <a:pt x="230490" y="-1200"/>
                    <a:pt x="137630" y="-20884"/>
                    <a:pt x="68215" y="24249"/>
                  </a:cubicBezTo>
                  <a:cubicBezTo>
                    <a:pt x="-1200" y="69383"/>
                    <a:pt x="-20884" y="162243"/>
                    <a:pt x="24249" y="231658"/>
                  </a:cubicBezTo>
                  <a:cubicBezTo>
                    <a:pt x="45927" y="264998"/>
                    <a:pt x="79963" y="288359"/>
                    <a:pt x="118869" y="296601"/>
                  </a:cubicBezTo>
                  <a:lnTo>
                    <a:pt x="125861" y="264995"/>
                  </a:lnTo>
                  <a:lnTo>
                    <a:pt x="125861" y="264995"/>
                  </a:lnTo>
                  <a:lnTo>
                    <a:pt x="135651" y="217376"/>
                  </a:lnTo>
                  <a:cubicBezTo>
                    <a:pt x="98307" y="209459"/>
                    <a:pt x="74451" y="172768"/>
                    <a:pt x="82368" y="135424"/>
                  </a:cubicBezTo>
                  <a:cubicBezTo>
                    <a:pt x="90285" y="98080"/>
                    <a:pt x="126976" y="74225"/>
                    <a:pt x="164320" y="82141"/>
                  </a:cubicBezTo>
                  <a:lnTo>
                    <a:pt x="174739" y="35012"/>
                  </a:lnTo>
                  <a:lnTo>
                    <a:pt x="174739" y="35012"/>
                  </a:lnTo>
                  <a:cubicBezTo>
                    <a:pt x="238225" y="48569"/>
                    <a:pt x="278701" y="111025"/>
                    <a:pt x="265144" y="174511"/>
                  </a:cubicBezTo>
                  <a:cubicBezTo>
                    <a:pt x="258620" y="205059"/>
                    <a:pt x="240206" y="231755"/>
                    <a:pt x="213966" y="248702"/>
                  </a:cubicBezTo>
                  <a:close/>
                </a:path>
              </a:pathLst>
            </a:custGeom>
            <a:solidFill>
              <a:srgbClr val="E81F27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773412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09E7AB-3959-D843-8C2E-AE3365E479FA}"/>
              </a:ext>
            </a:extLst>
          </p:cNvPr>
          <p:cNvSpPr/>
          <p:nvPr userDrawn="1"/>
        </p:nvSpPr>
        <p:spPr>
          <a:xfrm>
            <a:off x="1396007" y="2363025"/>
            <a:ext cx="550001" cy="64492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3591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A20A33B5-4649-DC47-A824-031B9B701D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6010" y="3017520"/>
            <a:ext cx="3666671" cy="182880"/>
          </a:xfrm>
        </p:spPr>
        <p:txBody>
          <a:bodyPr/>
          <a:lstStyle>
            <a:lvl1pPr marL="0" indent="0">
              <a:buNone/>
              <a:defRPr sz="1097" b="1" cap="all" spc="299" baseline="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659A074-DAE4-AA41-8E5C-828398618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6009" y="3215640"/>
            <a:ext cx="3666671" cy="1051560"/>
          </a:xfrm>
        </p:spPr>
        <p:txBody>
          <a:bodyPr/>
          <a:lstStyle>
            <a:lvl1pPr>
              <a:defRPr sz="359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7723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925ADF-9B98-3042-8602-7FB8CCFDB03E}"/>
              </a:ext>
            </a:extLst>
          </p:cNvPr>
          <p:cNvSpPr/>
          <p:nvPr userDrawn="1"/>
        </p:nvSpPr>
        <p:spPr>
          <a:xfrm>
            <a:off x="641664" y="1640840"/>
            <a:ext cx="550001" cy="6745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86990B-7FE0-9F44-A842-D4FF1D4357AD}"/>
              </a:ext>
            </a:extLst>
          </p:cNvPr>
          <p:cNvSpPr/>
          <p:nvPr userDrawn="1"/>
        </p:nvSpPr>
        <p:spPr>
          <a:xfrm>
            <a:off x="641666" y="1724660"/>
            <a:ext cx="550001" cy="6745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0F67163A-C7AA-FE40-A71F-61793A4B0E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6" y="2090420"/>
            <a:ext cx="3429768" cy="206870"/>
          </a:xfrm>
        </p:spPr>
        <p:txBody>
          <a:bodyPr/>
          <a:lstStyle>
            <a:lvl1pPr marL="0" indent="0">
              <a:buNone/>
              <a:defRPr sz="1100" b="1" cap="all" spc="300" baseline="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96EA418-9A48-0645-97DE-249A485420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666" y="2364740"/>
            <a:ext cx="4970378" cy="112127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107A6AD6-8F94-9D4C-AF2E-2020B52EAD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1666" y="3553460"/>
            <a:ext cx="4970378" cy="16383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1868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21BC9F-BD51-1F3F-8D3C-9B528F922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23DA1E-295C-B19A-A8FA-24B4BA5FA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E9F520-D53F-235B-5DBD-2D0C4CAB1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1DF0-87EE-4106-9851-1112750F524E}" type="datetimeFigureOut">
              <a:rPr lang="pt-BR" smtClean="0"/>
              <a:t>16/12/2024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5E0063-F9D8-6FBA-F934-F8D2BE349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D56EF3C-4233-985B-3B08-31AEA430A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43E73-F910-47CC-8EDA-5B6DAAE3D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0514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ght 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"/>
          <p:cNvSpPr>
            <a:spLocks noGrp="1"/>
          </p:cNvSpPr>
          <p:nvPr>
            <p:ph idx="1"/>
          </p:nvPr>
        </p:nvSpPr>
        <p:spPr>
          <a:xfrm>
            <a:off x="507870" y="1329002"/>
            <a:ext cx="11103146" cy="4966396"/>
          </a:xfrm>
          <a:prstGeom prst="rect">
            <a:avLst/>
          </a:prstGeom>
        </p:spPr>
        <p:txBody>
          <a:bodyPr lIns="121725" tIns="60862" rIns="121725" bIns="60862"/>
          <a:lstStyle>
            <a:lvl1pPr marL="340335" indent="-340335">
              <a:spcBef>
                <a:spcPts val="1194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382" b="1" i="0">
                <a:solidFill>
                  <a:schemeClr val="bg2">
                    <a:lumMod val="10000"/>
                  </a:schemeClr>
                </a:solidFill>
                <a:latin typeface="Tahoma (body)"/>
                <a:ea typeface="Tahoma" pitchFamily="34" charset="0"/>
                <a:cs typeface="Tahoma (body)"/>
              </a:defRPr>
            </a:lvl1pPr>
            <a:lvl2pPr marL="618683" indent="-291145">
              <a:spcBef>
                <a:spcPts val="1194"/>
              </a:spcBef>
              <a:spcAft>
                <a:spcPts val="0"/>
              </a:spcAft>
              <a:buClr>
                <a:schemeClr val="tx2"/>
              </a:buClr>
              <a:buFont typeface="Lucida Grande"/>
              <a:buChar char="-"/>
              <a:defRPr sz="1985">
                <a:solidFill>
                  <a:schemeClr val="bg2">
                    <a:lumMod val="10000"/>
                  </a:schemeClr>
                </a:solidFill>
                <a:latin typeface="Tahoma (body)"/>
                <a:ea typeface="Tahoma" pitchFamily="34" charset="0"/>
                <a:cs typeface="Tahoma (body)"/>
              </a:defRPr>
            </a:lvl2pPr>
            <a:lvl3pPr marL="964418" indent="-302790">
              <a:spcBef>
                <a:spcPts val="1194"/>
              </a:spcBef>
              <a:spcAft>
                <a:spcPts val="0"/>
              </a:spcAft>
              <a:buClr>
                <a:schemeClr val="tx2"/>
              </a:buClr>
              <a:buFont typeface="Lucida Grande"/>
              <a:buChar char="-"/>
              <a:defRPr sz="1985">
                <a:solidFill>
                  <a:schemeClr val="bg2">
                    <a:lumMod val="10000"/>
                  </a:schemeClr>
                </a:solidFill>
                <a:latin typeface="Tahoma (body)"/>
                <a:ea typeface="Tahoma" pitchFamily="34" charset="0"/>
                <a:cs typeface="Tahoma (body)"/>
              </a:defRPr>
            </a:lvl3pPr>
            <a:lvl4pPr marL="1301054" indent="-302790">
              <a:spcBef>
                <a:spcPts val="1194"/>
              </a:spcBef>
              <a:spcAft>
                <a:spcPts val="0"/>
              </a:spcAft>
              <a:buClr>
                <a:schemeClr val="tx2"/>
              </a:buClr>
              <a:buFont typeface="Lucida Grande"/>
              <a:buChar char="-"/>
              <a:defRPr sz="1985">
                <a:solidFill>
                  <a:schemeClr val="bg2">
                    <a:lumMod val="10000"/>
                  </a:schemeClr>
                </a:solidFill>
                <a:latin typeface="Tahoma (body)"/>
                <a:ea typeface="Tahoma" pitchFamily="34" charset="0"/>
                <a:cs typeface="Tahoma (body)"/>
              </a:defRPr>
            </a:lvl4pPr>
            <a:lvl5pPr marL="1637691" indent="-302790">
              <a:spcBef>
                <a:spcPts val="1194"/>
              </a:spcBef>
              <a:spcAft>
                <a:spcPts val="0"/>
              </a:spcAft>
              <a:buClr>
                <a:schemeClr val="tx2"/>
              </a:buClr>
              <a:buFont typeface="Lucida Grande"/>
              <a:buChar char="-"/>
              <a:defRPr sz="1787">
                <a:solidFill>
                  <a:schemeClr val="bg2">
                    <a:lumMod val="10000"/>
                  </a:schemeClr>
                </a:solidFill>
                <a:latin typeface="Tahoma (body)"/>
                <a:ea typeface="Tahoma" pitchFamily="34" charset="0"/>
                <a:cs typeface="Tahoma (body)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507871" y="0"/>
            <a:ext cx="11103146" cy="815354"/>
          </a:xfrm>
          <a:prstGeom prst="rect">
            <a:avLst/>
          </a:prstGeom>
        </p:spPr>
        <p:txBody>
          <a:bodyPr lIns="121725" tIns="60862" rIns="121725" bIns="60862" anchor="b" anchorCtr="0"/>
          <a:lstStyle>
            <a:lvl1pPr algn="l">
              <a:defRPr lang="en-US" sz="3980" b="0" i="0" cap="none" spc="-100" baseline="0" noProof="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indent="0" algn="l"/>
            <a:r>
              <a:rPr lang="en-US" noProof="0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B11559-621B-4FC6-A3AE-C51034EDC655}"/>
              </a:ext>
            </a:extLst>
          </p:cNvPr>
          <p:cNvSpPr txBox="1"/>
          <p:nvPr userDrawn="1"/>
        </p:nvSpPr>
        <p:spPr>
          <a:xfrm>
            <a:off x="5332653" y="6587508"/>
            <a:ext cx="15051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4071"/>
            <a:fld id="{75DDD321-A756-437E-B804-47E2E31E2786}" type="slidenum">
              <a:rPr lang="en-US" sz="994">
                <a:solidFill>
                  <a:srgbClr val="6366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ctr" defTabSz="604071"/>
              <a:t>‹Nº›</a:t>
            </a:fld>
            <a:endParaRPr lang="en-US" sz="994">
              <a:solidFill>
                <a:srgbClr val="63666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9D78362-0D19-4D94-A0D6-308D554B0E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8797" y="6277195"/>
            <a:ext cx="1320800" cy="50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648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65368E8C-E5C4-499C-8981-53DA9D0D91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6" y="556260"/>
            <a:ext cx="5350626" cy="206870"/>
          </a:xfrm>
        </p:spPr>
        <p:txBody>
          <a:bodyPr/>
          <a:lstStyle>
            <a:lvl1pPr marL="0" indent="0">
              <a:buNone/>
              <a:defRPr sz="1100" b="1" cap="all" spc="300" baseline="0"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41458247-F4F7-451E-9395-E476BBB42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666" y="830580"/>
            <a:ext cx="5350626" cy="521142"/>
          </a:xfrm>
        </p:spPr>
        <p:txBody>
          <a:bodyPr/>
          <a:lstStyle>
            <a:lvl1pPr>
              <a:defRPr sz="36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276E2FF-9FA2-46B7-9ED2-C145B898ED8E}"/>
              </a:ext>
            </a:extLst>
          </p:cNvPr>
          <p:cNvSpPr/>
          <p:nvPr userDrawn="1"/>
        </p:nvSpPr>
        <p:spPr>
          <a:xfrm>
            <a:off x="641666" y="295275"/>
            <a:ext cx="550001" cy="6745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3600" b="1" spc="-15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6">
            <a:extLst>
              <a:ext uri="{FF2B5EF4-FFF2-40B4-BE49-F238E27FC236}">
                <a16:creationId xmlns:a16="http://schemas.microsoft.com/office/drawing/2014/main" id="{36F3A566-3714-47E0-BA38-D962DD69F89A}"/>
              </a:ext>
            </a:extLst>
          </p:cNvPr>
          <p:cNvSpPr txBox="1"/>
          <p:nvPr userDrawn="1"/>
        </p:nvSpPr>
        <p:spPr>
          <a:xfrm>
            <a:off x="5210801" y="6590927"/>
            <a:ext cx="177039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Confidential &amp; Proprietary</a:t>
            </a:r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4A652660-342F-27E4-8867-6B2CBBDF6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8691" y="6462698"/>
            <a:ext cx="921600" cy="31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80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76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1A9B49-A3B6-3B83-A0FB-9F512B046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3C06472-C8FC-3862-81E9-33BDB5C06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A7C91EA-98E2-2F23-C8EB-E72E23465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1DF0-87EE-4106-9851-1112750F524E}" type="datetimeFigureOut">
              <a:rPr lang="pt-BR" smtClean="0"/>
              <a:t>16/12/2024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779998A-6614-D70A-1D2C-43E0BEA46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F471963-52EC-6FA8-EBCD-30B2A417B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43E73-F910-47CC-8EDA-5B6DAAE3D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5890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8A6319-30DF-7532-D404-4A0CA69F0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1050392-9FBA-82CB-EA6B-E165DE289A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F524B78-E957-229C-4970-49B4203C0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E1C7DDF-E319-77AF-03C7-931650736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1DF0-87EE-4106-9851-1112750F524E}" type="datetimeFigureOut">
              <a:rPr lang="pt-BR" smtClean="0"/>
              <a:t>16/12/2024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DD9F83F-34B4-4CAD-431F-EF403D699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1FFF9AC-BD1A-F96B-6D1F-43589B245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43E73-F910-47CC-8EDA-5B6DAAE3D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1062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78D21C-8121-4131-3B08-167D675EE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0F4A4CD-3B95-51A7-9DAC-CFBAB8B80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9128810-CE24-7F21-6177-5C9B4E6CF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A7B0BB6-BF2A-C457-D822-E304489070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B14D3D4-478D-E9F0-1BE4-8CF81BFDB7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686CE7A-58DC-8A8B-2A3C-DD69C3EA1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1DF0-87EE-4106-9851-1112750F524E}" type="datetimeFigureOut">
              <a:rPr lang="pt-BR" smtClean="0"/>
              <a:t>16/12/2024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0EF6EE4-F68C-ACEC-1E72-BB0FBD9A1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BCAEDED-D790-0161-F54B-9E993F23C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43E73-F910-47CC-8EDA-5B6DAAE3D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9782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04BD2A-2028-1A4D-939E-44743C2DA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87C075C-EC15-9986-DCF7-E15BD5CCC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1DF0-87EE-4106-9851-1112750F524E}" type="datetimeFigureOut">
              <a:rPr lang="pt-BR" smtClean="0"/>
              <a:t>16/12/2024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2FCEE3A-5C42-09E2-5A26-3B3D450B4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2F0200B-C56E-CD77-D8A1-BBB00C837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43E73-F910-47CC-8EDA-5B6DAAE3D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0997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E61E5DA-83B3-FF9A-9E22-8A129E625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1DF0-87EE-4106-9851-1112750F524E}" type="datetimeFigureOut">
              <a:rPr lang="pt-BR" smtClean="0"/>
              <a:t>16/12/2024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77B2DF9-68F9-93BB-92F5-FBF602151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11A8EB9-49D6-8EC2-B48C-F74AB5B76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43E73-F910-47CC-8EDA-5B6DAAE3D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6447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AA4F1D-63E8-26F6-7945-C09E0A749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75C65C-6157-F30C-269E-BB8470438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E048598-5BC0-316A-1784-67C9FEA35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19FA856-C87E-9E4C-3156-26C4065FE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1DF0-87EE-4106-9851-1112750F524E}" type="datetimeFigureOut">
              <a:rPr lang="pt-BR" smtClean="0"/>
              <a:t>16/12/2024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B8A8E44-26C7-4318-8AA3-53232B9C8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6636A15-5FE1-2BF6-6995-1397A2CA2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43E73-F910-47CC-8EDA-5B6DAAE3D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4068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331AB7-0E99-9D35-0663-5986A324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49A5CF8-DDD6-6D46-89B9-5FF53DC167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185FF45-8E54-EAD0-3AB3-3F10E1070E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3FD1886-547F-49E7-2740-E46C7E514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1DF0-87EE-4106-9851-1112750F524E}" type="datetimeFigureOut">
              <a:rPr lang="pt-BR" smtClean="0"/>
              <a:t>16/12/2024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169A491-1CC5-9367-36C2-CA98AB99A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B2B5DEF-5FC5-B6A4-CE52-116B23E3A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43E73-F910-47CC-8EDA-5B6DAAE3D3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926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A7E9EE7-281D-B1B0-7C39-5A8BEC007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B0142A6-FDB8-0CBB-38D4-2A8693F81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260971-2368-C50B-8090-83F714F485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A1DF0-87EE-4106-9851-1112750F524E}" type="datetimeFigureOut">
              <a:rPr lang="pt-BR" smtClean="0"/>
              <a:t>16/12/2024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B0C160-77A7-EBE0-4BA0-83BE67C94F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32D6C7-5AD5-CF95-C91E-B779CD5E7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43E73-F910-47CC-8EDA-5B6DAAE3D381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B4D05B8-796E-31CC-E3F4-63BD63034BE6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xmlns="" val="hdr"/>
              </p:ext>
            </p:extLst>
          </p:nvPr>
        </p:nvSpPr>
        <p:spPr>
          <a:xfrm>
            <a:off x="5679250" y="63500"/>
            <a:ext cx="855662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s-CL" sz="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1 - General Business</a:t>
            </a:r>
          </a:p>
        </p:txBody>
      </p:sp>
    </p:spTree>
    <p:extLst>
      <p:ext uri="{BB962C8B-B14F-4D97-AF65-F5344CB8AC3E}">
        <p14:creationId xmlns:p14="http://schemas.microsoft.com/office/powerpoint/2010/main" val="242609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2" r:id="rId13"/>
    <p:sldLayoutId id="2147483673" r:id="rId14"/>
    <p:sldLayoutId id="2147483674" r:id="rId15"/>
    <p:sldLayoutId id="2147483677" r:id="rId16"/>
    <p:sldLayoutId id="214748367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BFB8DD-7F50-9543-B82F-BEF213CAD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68" y="1097280"/>
            <a:ext cx="6875008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DA8C5C-D317-A145-AF91-44221CC6B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1668" y="2194563"/>
            <a:ext cx="6875008" cy="41652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338737-B369-654C-61AD-470F30A3AFD9}"/>
              </a:ext>
            </a:extLst>
          </p:cNvPr>
          <p:cNvSpPr/>
          <p:nvPr userDrawn="1"/>
        </p:nvSpPr>
        <p:spPr>
          <a:xfrm>
            <a:off x="0" y="4131"/>
            <a:ext cx="12192000" cy="1158707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fr-FR" sz="3591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B8AC50B-2E9E-173D-E3E0-38613A542AF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xmlns="" val="hdr"/>
              </p:ext>
            </p:extLst>
          </p:nvPr>
        </p:nvSpPr>
        <p:spPr>
          <a:xfrm>
            <a:off x="5679250" y="63500"/>
            <a:ext cx="855662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s-CL" sz="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1 - General Business</a:t>
            </a:r>
          </a:p>
        </p:txBody>
      </p:sp>
    </p:spTree>
    <p:extLst>
      <p:ext uri="{BB962C8B-B14F-4D97-AF65-F5344CB8AC3E}">
        <p14:creationId xmlns:p14="http://schemas.microsoft.com/office/powerpoint/2010/main" val="33695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70" r:id="rId3"/>
    <p:sldLayoutId id="2147483671" r:id="rId4"/>
    <p:sldLayoutId id="2147483675" r:id="rId5"/>
  </p:sldLayoutIdLst>
  <p:txStyles>
    <p:titleStyle>
      <a:lvl1pPr algn="l" defTabSz="60649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591" b="0" i="0" kern="1200" baseline="0">
          <a:solidFill>
            <a:schemeClr val="bg2">
              <a:lumMod val="1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algn="ctr" defTabSz="606493" rtl="0" eaLnBrk="1" fontAlgn="base" hangingPunct="1">
        <a:spcBef>
          <a:spcPct val="0"/>
        </a:spcBef>
        <a:spcAft>
          <a:spcPct val="0"/>
        </a:spcAft>
        <a:defRPr sz="5885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606493" rtl="0" eaLnBrk="1" fontAlgn="base" hangingPunct="1">
        <a:spcBef>
          <a:spcPct val="0"/>
        </a:spcBef>
        <a:spcAft>
          <a:spcPct val="0"/>
        </a:spcAft>
        <a:defRPr sz="5885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606493" rtl="0" eaLnBrk="1" fontAlgn="base" hangingPunct="1">
        <a:spcBef>
          <a:spcPct val="0"/>
        </a:spcBef>
        <a:spcAft>
          <a:spcPct val="0"/>
        </a:spcAft>
        <a:defRPr sz="5885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606493" rtl="0" eaLnBrk="1" fontAlgn="base" hangingPunct="1">
        <a:spcBef>
          <a:spcPct val="0"/>
        </a:spcBef>
        <a:spcAft>
          <a:spcPct val="0"/>
        </a:spcAft>
        <a:defRPr sz="5885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6057" algn="ctr" defTabSz="606493" rtl="0" eaLnBrk="1" fontAlgn="base" hangingPunct="1">
        <a:spcBef>
          <a:spcPct val="0"/>
        </a:spcBef>
        <a:spcAft>
          <a:spcPct val="0"/>
        </a:spcAft>
        <a:defRPr sz="5885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2114" algn="ctr" defTabSz="606493" rtl="0" eaLnBrk="1" fontAlgn="base" hangingPunct="1">
        <a:spcBef>
          <a:spcPct val="0"/>
        </a:spcBef>
        <a:spcAft>
          <a:spcPct val="0"/>
        </a:spcAft>
        <a:defRPr sz="5885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68171" algn="ctr" defTabSz="606493" rtl="0" eaLnBrk="1" fontAlgn="base" hangingPunct="1">
        <a:spcBef>
          <a:spcPct val="0"/>
        </a:spcBef>
        <a:spcAft>
          <a:spcPct val="0"/>
        </a:spcAft>
        <a:defRPr sz="5885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4228" algn="ctr" defTabSz="606493" rtl="0" eaLnBrk="1" fontAlgn="base" hangingPunct="1">
        <a:spcBef>
          <a:spcPct val="0"/>
        </a:spcBef>
        <a:spcAft>
          <a:spcPct val="0"/>
        </a:spcAft>
        <a:defRPr sz="5885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0" indent="0" algn="l" defTabSz="606493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1795" kern="1200">
          <a:solidFill>
            <a:schemeClr val="bg2">
              <a:lumMod val="1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56057" indent="-182423" algn="l" defTabSz="606493" rtl="0" eaLnBrk="1" fontAlgn="base" hangingPunct="1">
        <a:spcBef>
          <a:spcPts val="499"/>
        </a:spcBef>
        <a:spcAft>
          <a:spcPct val="0"/>
        </a:spcAft>
        <a:buFont typeface="Arial" panose="020B0604020202020204" pitchFamily="34" charset="0"/>
        <a:buChar char="•"/>
        <a:defRPr sz="1795" kern="1200">
          <a:solidFill>
            <a:schemeClr val="bg2">
              <a:lumMod val="1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2114" indent="-182423" algn="l" defTabSz="606493" rtl="0" eaLnBrk="1" fontAlgn="base" hangingPunct="1">
        <a:spcBef>
          <a:spcPts val="499"/>
        </a:spcBef>
        <a:spcAft>
          <a:spcPct val="0"/>
        </a:spcAft>
        <a:buFont typeface="Arial" panose="020B0604020202020204" pitchFamily="34" charset="0"/>
        <a:buChar char="•"/>
        <a:defRPr sz="1596" kern="1200">
          <a:solidFill>
            <a:schemeClr val="bg2">
              <a:lumMod val="1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368171" indent="-182423" algn="l" defTabSz="606493" rtl="0" eaLnBrk="1" fontAlgn="base" hangingPunct="1">
        <a:spcBef>
          <a:spcPts val="499"/>
        </a:spcBef>
        <a:spcAft>
          <a:spcPct val="0"/>
        </a:spcAft>
        <a:buFont typeface="Arial" panose="020B0604020202020204" pitchFamily="34" charset="0"/>
        <a:buChar char="•"/>
        <a:defRPr sz="139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824228" indent="-182423" algn="l" defTabSz="606493" rtl="0" eaLnBrk="1" fontAlgn="base" hangingPunct="1">
        <a:spcBef>
          <a:spcPts val="499"/>
        </a:spcBef>
        <a:spcAft>
          <a:spcPct val="0"/>
        </a:spcAft>
        <a:buFont typeface="Arial" panose="020B0604020202020204" pitchFamily="34" charset="0"/>
        <a:buChar char="•"/>
        <a:defRPr sz="139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3339067" indent="-303551" algn="l" defTabSz="607103" rtl="0" eaLnBrk="1" latinLnBrk="0" hangingPunct="1">
        <a:spcBef>
          <a:spcPct val="20000"/>
        </a:spcBef>
        <a:buFont typeface="Arial"/>
        <a:buChar char="•"/>
        <a:defRPr sz="2693" kern="1200">
          <a:solidFill>
            <a:schemeClr val="tx1"/>
          </a:solidFill>
          <a:latin typeface="+mn-lt"/>
          <a:ea typeface="+mn-ea"/>
          <a:cs typeface="+mn-cs"/>
        </a:defRPr>
      </a:lvl6pPr>
      <a:lvl7pPr marL="3946170" indent="-303551" algn="l" defTabSz="607103" rtl="0" eaLnBrk="1" latinLnBrk="0" hangingPunct="1">
        <a:spcBef>
          <a:spcPct val="20000"/>
        </a:spcBef>
        <a:buFont typeface="Arial"/>
        <a:buChar char="•"/>
        <a:defRPr sz="2693" kern="1200">
          <a:solidFill>
            <a:schemeClr val="tx1"/>
          </a:solidFill>
          <a:latin typeface="+mn-lt"/>
          <a:ea typeface="+mn-ea"/>
          <a:cs typeface="+mn-cs"/>
        </a:defRPr>
      </a:lvl7pPr>
      <a:lvl8pPr marL="4553273" indent="-303551" algn="l" defTabSz="607103" rtl="0" eaLnBrk="1" latinLnBrk="0" hangingPunct="1">
        <a:spcBef>
          <a:spcPct val="20000"/>
        </a:spcBef>
        <a:buFont typeface="Arial"/>
        <a:buChar char="•"/>
        <a:defRPr sz="2693" kern="1200">
          <a:solidFill>
            <a:schemeClr val="tx1"/>
          </a:solidFill>
          <a:latin typeface="+mn-lt"/>
          <a:ea typeface="+mn-ea"/>
          <a:cs typeface="+mn-cs"/>
        </a:defRPr>
      </a:lvl8pPr>
      <a:lvl9pPr marL="5160376" indent="-303551" algn="l" defTabSz="607103" rtl="0" eaLnBrk="1" latinLnBrk="0" hangingPunct="1">
        <a:spcBef>
          <a:spcPct val="20000"/>
        </a:spcBef>
        <a:buFont typeface="Arial"/>
        <a:buChar char="•"/>
        <a:defRPr sz="26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7103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7103" algn="l" defTabSz="607103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4206" algn="l" defTabSz="607103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1309" algn="l" defTabSz="607103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28413" algn="l" defTabSz="607103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35515" algn="l" defTabSz="607103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2619" algn="l" defTabSz="607103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49721" algn="l" defTabSz="607103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56825" algn="l" defTabSz="607103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35.png"/><Relationship Id="rId4" Type="http://schemas.openxmlformats.org/officeDocument/2006/relationships/image" Target="../media/image5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0.sv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62.sv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63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2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9.xml"/><Relationship Id="rId9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64.pn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2.emf"/><Relationship Id="rId11" Type="http://schemas.openxmlformats.org/officeDocument/2006/relationships/image" Target="../media/image66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5.png"/><Relationship Id="rId4" Type="http://schemas.openxmlformats.org/officeDocument/2006/relationships/notesSlide" Target="../notesSlides/notesSlide20.xml"/><Relationship Id="rId9" Type="http://schemas.openxmlformats.org/officeDocument/2006/relationships/slide" Target="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slide" Target="slide26.xml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67.png"/><Relationship Id="rId12" Type="http://schemas.openxmlformats.org/officeDocument/2006/relationships/image" Target="../media/image76.svg"/><Relationship Id="rId2" Type="http://schemas.openxmlformats.org/officeDocument/2006/relationships/tags" Target="../tags/tag3.xml"/><Relationship Id="rId16" Type="http://schemas.openxmlformats.org/officeDocument/2006/relationships/image" Target="../media/image72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62.emf"/><Relationship Id="rId11" Type="http://schemas.openxmlformats.org/officeDocument/2006/relationships/image" Target="../media/image69.png"/><Relationship Id="rId5" Type="http://schemas.openxmlformats.org/officeDocument/2006/relationships/oleObject" Target="../embeddings/oleObject3.bin"/><Relationship Id="rId15" Type="http://schemas.openxmlformats.org/officeDocument/2006/relationships/image" Target="../media/image71.png"/><Relationship Id="rId10" Type="http://schemas.openxmlformats.org/officeDocument/2006/relationships/image" Target="../media/image74.sv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68.png"/><Relationship Id="rId1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6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67.png"/><Relationship Id="rId12" Type="http://schemas.openxmlformats.org/officeDocument/2006/relationships/image" Target="../media/image75.png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2.emf"/><Relationship Id="rId11" Type="http://schemas.openxmlformats.org/officeDocument/2006/relationships/image" Target="../media/image82.svg"/><Relationship Id="rId5" Type="http://schemas.openxmlformats.org/officeDocument/2006/relationships/oleObject" Target="../embeddings/oleObject4.bin"/><Relationship Id="rId15" Type="http://schemas.openxmlformats.org/officeDocument/2006/relationships/image" Target="../media/image78.png"/><Relationship Id="rId10" Type="http://schemas.openxmlformats.org/officeDocument/2006/relationships/image" Target="../media/image74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73.jpeg"/><Relationship Id="rId1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79.jpeg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2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3.svg"/><Relationship Id="rId5" Type="http://schemas.openxmlformats.org/officeDocument/2006/relationships/image" Target="../media/image83.png"/><Relationship Id="rId4" Type="http://schemas.openxmlformats.org/officeDocument/2006/relationships/image" Target="../media/image91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png"/><Relationship Id="rId7" Type="http://schemas.openxmlformats.org/officeDocument/2006/relationships/image" Target="../media/image89.jpg"/><Relationship Id="rId12" Type="http://schemas.openxmlformats.org/officeDocument/2006/relationships/image" Target="../media/image9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8.jpg"/><Relationship Id="rId11" Type="http://schemas.openxmlformats.org/officeDocument/2006/relationships/image" Target="../media/image92.jpeg"/><Relationship Id="rId5" Type="http://schemas.openxmlformats.org/officeDocument/2006/relationships/image" Target="../media/image87.jpeg"/><Relationship Id="rId10" Type="http://schemas.openxmlformats.org/officeDocument/2006/relationships/image" Target="../media/image91.jpeg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4.jpeg"/><Relationship Id="rId7" Type="http://schemas.openxmlformats.org/officeDocument/2006/relationships/image" Target="../media/image107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.emf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5">
            <a:extLst>
              <a:ext uri="{FF2B5EF4-FFF2-40B4-BE49-F238E27FC236}">
                <a16:creationId xmlns:a16="http://schemas.microsoft.com/office/drawing/2014/main" id="{07858510-555C-408F-A427-F0D05B7E0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963" b="-2499"/>
          <a:stretch/>
        </p:blipFill>
        <p:spPr bwMode="auto">
          <a:xfrm>
            <a:off x="345440" y="5690388"/>
            <a:ext cx="2286000" cy="91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aphic 19">
            <a:extLst>
              <a:ext uri="{FF2B5EF4-FFF2-40B4-BE49-F238E27FC236}">
                <a16:creationId xmlns:a16="http://schemas.microsoft.com/office/drawing/2014/main" id="{4D595FDF-14DA-4B58-AACE-FB83D6ABB20E}"/>
              </a:ext>
            </a:extLst>
          </p:cNvPr>
          <p:cNvGrpSpPr/>
          <p:nvPr/>
        </p:nvGrpSpPr>
        <p:grpSpPr>
          <a:xfrm>
            <a:off x="345440" y="5599621"/>
            <a:ext cx="2706221" cy="919917"/>
            <a:chOff x="9418385" y="5579588"/>
            <a:chExt cx="2377388" cy="810142"/>
          </a:xfrm>
        </p:grpSpPr>
        <p:sp>
          <p:nvSpPr>
            <p:cNvPr id="9" name="Freeform 23">
              <a:extLst>
                <a:ext uri="{FF2B5EF4-FFF2-40B4-BE49-F238E27FC236}">
                  <a16:creationId xmlns:a16="http://schemas.microsoft.com/office/drawing/2014/main" id="{ED1C2E52-6760-4DE5-AA71-6838D1243186}"/>
                </a:ext>
              </a:extLst>
            </p:cNvPr>
            <p:cNvSpPr/>
            <p:nvPr/>
          </p:nvSpPr>
          <p:spPr>
            <a:xfrm>
              <a:off x="10300769" y="5818451"/>
              <a:ext cx="437379" cy="295711"/>
            </a:xfrm>
            <a:custGeom>
              <a:avLst/>
              <a:gdLst>
                <a:gd name="connsiteX0" fmla="*/ 0 w 437379"/>
                <a:gd name="connsiteY0" fmla="*/ 140 h 295711"/>
                <a:gd name="connsiteX1" fmla="*/ 104887 w 437379"/>
                <a:gd name="connsiteY1" fmla="*/ 140 h 295711"/>
                <a:gd name="connsiteX2" fmla="*/ 90273 w 437379"/>
                <a:gd name="connsiteY2" fmla="*/ 185930 h 295711"/>
                <a:gd name="connsiteX3" fmla="*/ 91112 w 437379"/>
                <a:gd name="connsiteY3" fmla="*/ 185930 h 295711"/>
                <a:gd name="connsiteX4" fmla="*/ 158030 w 437379"/>
                <a:gd name="connsiteY4" fmla="*/ 0 h 295711"/>
                <a:gd name="connsiteX5" fmla="*/ 279209 w 437379"/>
                <a:gd name="connsiteY5" fmla="*/ 0 h 295711"/>
                <a:gd name="connsiteX6" fmla="*/ 267112 w 437379"/>
                <a:gd name="connsiteY6" fmla="*/ 185930 h 295711"/>
                <a:gd name="connsiteX7" fmla="*/ 267952 w 437379"/>
                <a:gd name="connsiteY7" fmla="*/ 185930 h 295711"/>
                <a:gd name="connsiteX8" fmla="*/ 332492 w 437379"/>
                <a:gd name="connsiteY8" fmla="*/ 0 h 295711"/>
                <a:gd name="connsiteX9" fmla="*/ 437379 w 437379"/>
                <a:gd name="connsiteY9" fmla="*/ 0 h 295711"/>
                <a:gd name="connsiteX10" fmla="*/ 310466 w 437379"/>
                <a:gd name="connsiteY10" fmla="*/ 295712 h 295711"/>
                <a:gd name="connsiteX11" fmla="*/ 183622 w 437379"/>
                <a:gd name="connsiteY11" fmla="*/ 295712 h 295711"/>
                <a:gd name="connsiteX12" fmla="*/ 196908 w 437379"/>
                <a:gd name="connsiteY12" fmla="*/ 104118 h 295711"/>
                <a:gd name="connsiteX13" fmla="*/ 196069 w 437379"/>
                <a:gd name="connsiteY13" fmla="*/ 104118 h 295711"/>
                <a:gd name="connsiteX14" fmla="*/ 127962 w 437379"/>
                <a:gd name="connsiteY14" fmla="*/ 295712 h 295711"/>
                <a:gd name="connsiteX15" fmla="*/ 979 w 437379"/>
                <a:gd name="connsiteY15" fmla="*/ 295712 h 29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79" h="295711">
                  <a:moveTo>
                    <a:pt x="0" y="140"/>
                  </a:moveTo>
                  <a:lnTo>
                    <a:pt x="104887" y="140"/>
                  </a:lnTo>
                  <a:lnTo>
                    <a:pt x="90273" y="185930"/>
                  </a:lnTo>
                  <a:lnTo>
                    <a:pt x="91112" y="185930"/>
                  </a:lnTo>
                  <a:lnTo>
                    <a:pt x="158030" y="0"/>
                  </a:lnTo>
                  <a:lnTo>
                    <a:pt x="279209" y="0"/>
                  </a:lnTo>
                  <a:lnTo>
                    <a:pt x="267112" y="185930"/>
                  </a:lnTo>
                  <a:lnTo>
                    <a:pt x="267952" y="185930"/>
                  </a:lnTo>
                  <a:lnTo>
                    <a:pt x="332492" y="0"/>
                  </a:lnTo>
                  <a:lnTo>
                    <a:pt x="437379" y="0"/>
                  </a:lnTo>
                  <a:lnTo>
                    <a:pt x="310466" y="295712"/>
                  </a:lnTo>
                  <a:lnTo>
                    <a:pt x="183622" y="295712"/>
                  </a:lnTo>
                  <a:lnTo>
                    <a:pt x="196908" y="104118"/>
                  </a:lnTo>
                  <a:lnTo>
                    <a:pt x="196069" y="104118"/>
                  </a:lnTo>
                  <a:lnTo>
                    <a:pt x="127962" y="295712"/>
                  </a:lnTo>
                  <a:lnTo>
                    <a:pt x="979" y="295712"/>
                  </a:lnTo>
                  <a:close/>
                </a:path>
              </a:pathLst>
            </a:custGeom>
            <a:solidFill>
              <a:srgbClr val="221F1F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0" name="Freeform 24">
              <a:extLst>
                <a:ext uri="{FF2B5EF4-FFF2-40B4-BE49-F238E27FC236}">
                  <a16:creationId xmlns:a16="http://schemas.microsoft.com/office/drawing/2014/main" id="{1E11806C-171F-4735-A696-A291F6B4BC2A}"/>
                </a:ext>
              </a:extLst>
            </p:cNvPr>
            <p:cNvSpPr/>
            <p:nvPr/>
          </p:nvSpPr>
          <p:spPr>
            <a:xfrm>
              <a:off x="10656056" y="5902570"/>
              <a:ext cx="240665" cy="217842"/>
            </a:xfrm>
            <a:custGeom>
              <a:avLst/>
              <a:gdLst>
                <a:gd name="connsiteX0" fmla="*/ 134886 w 240665"/>
                <a:gd name="connsiteY0" fmla="*/ 139150 h 217842"/>
                <a:gd name="connsiteX1" fmla="*/ 106426 w 240665"/>
                <a:gd name="connsiteY1" fmla="*/ 167120 h 217842"/>
                <a:gd name="connsiteX2" fmla="*/ 87966 w 240665"/>
                <a:gd name="connsiteY2" fmla="*/ 146143 h 217842"/>
                <a:gd name="connsiteX3" fmla="*/ 125026 w 240665"/>
                <a:gd name="connsiteY3" fmla="*/ 122368 h 217842"/>
                <a:gd name="connsiteX4" fmla="*/ 138522 w 240665"/>
                <a:gd name="connsiteY4" fmla="*/ 122368 h 217842"/>
                <a:gd name="connsiteX5" fmla="*/ 146703 w 240665"/>
                <a:gd name="connsiteY5" fmla="*/ 83210 h 217842"/>
                <a:gd name="connsiteX6" fmla="*/ 134886 w 240665"/>
                <a:gd name="connsiteY6" fmla="*/ 83210 h 217842"/>
                <a:gd name="connsiteX7" fmla="*/ 1679 w 240665"/>
                <a:gd name="connsiteY7" fmla="*/ 154883 h 217842"/>
                <a:gd name="connsiteX8" fmla="*/ 59647 w 240665"/>
                <a:gd name="connsiteY8" fmla="*/ 217816 h 217842"/>
                <a:gd name="connsiteX9" fmla="*/ 123628 w 240665"/>
                <a:gd name="connsiteY9" fmla="*/ 192013 h 217842"/>
                <a:gd name="connsiteX10" fmla="*/ 121950 w 240665"/>
                <a:gd name="connsiteY10" fmla="*/ 211662 h 217842"/>
                <a:gd name="connsiteX11" fmla="*/ 208796 w 240665"/>
                <a:gd name="connsiteY11" fmla="*/ 211662 h 217842"/>
                <a:gd name="connsiteX12" fmla="*/ 238234 w 240665"/>
                <a:gd name="connsiteY12" fmla="*/ 72932 h 217842"/>
                <a:gd name="connsiteX13" fmla="*/ 149360 w 240665"/>
                <a:gd name="connsiteY13" fmla="*/ 0 h 217842"/>
                <a:gd name="connsiteX14" fmla="*/ 29020 w 240665"/>
                <a:gd name="connsiteY14" fmla="*/ 67128 h 217842"/>
                <a:gd name="connsiteX15" fmla="*/ 110901 w 240665"/>
                <a:gd name="connsiteY15" fmla="*/ 67128 h 217842"/>
                <a:gd name="connsiteX16" fmla="*/ 135445 w 240665"/>
                <a:gd name="connsiteY16" fmla="*/ 46150 h 217842"/>
                <a:gd name="connsiteX17" fmla="*/ 151248 w 240665"/>
                <a:gd name="connsiteY17" fmla="*/ 62513 h 217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0665" h="217842">
                  <a:moveTo>
                    <a:pt x="134886" y="139150"/>
                  </a:moveTo>
                  <a:cubicBezTo>
                    <a:pt x="131319" y="155932"/>
                    <a:pt x="123628" y="167120"/>
                    <a:pt x="106426" y="167120"/>
                  </a:cubicBezTo>
                  <a:cubicBezTo>
                    <a:pt x="91253" y="167120"/>
                    <a:pt x="85449" y="158939"/>
                    <a:pt x="87966" y="146143"/>
                  </a:cubicBezTo>
                  <a:cubicBezTo>
                    <a:pt x="90414" y="134675"/>
                    <a:pt x="98804" y="122368"/>
                    <a:pt x="125026" y="122368"/>
                  </a:cubicBezTo>
                  <a:lnTo>
                    <a:pt x="138522" y="122368"/>
                  </a:lnTo>
                  <a:close/>
                  <a:moveTo>
                    <a:pt x="146703" y="83210"/>
                  </a:moveTo>
                  <a:lnTo>
                    <a:pt x="134886" y="83210"/>
                  </a:lnTo>
                  <a:cubicBezTo>
                    <a:pt x="57968" y="83210"/>
                    <a:pt x="12517" y="104188"/>
                    <a:pt x="1679" y="154883"/>
                  </a:cubicBezTo>
                  <a:cubicBezTo>
                    <a:pt x="-6852" y="195370"/>
                    <a:pt x="17832" y="217816"/>
                    <a:pt x="59647" y="217816"/>
                  </a:cubicBezTo>
                  <a:cubicBezTo>
                    <a:pt x="83617" y="218409"/>
                    <a:pt x="106776" y="209072"/>
                    <a:pt x="123628" y="192013"/>
                  </a:cubicBezTo>
                  <a:lnTo>
                    <a:pt x="121950" y="211662"/>
                  </a:lnTo>
                  <a:lnTo>
                    <a:pt x="208796" y="211662"/>
                  </a:lnTo>
                  <a:lnTo>
                    <a:pt x="238234" y="72932"/>
                  </a:lnTo>
                  <a:cubicBezTo>
                    <a:pt x="248373" y="24963"/>
                    <a:pt x="228305" y="0"/>
                    <a:pt x="149360" y="0"/>
                  </a:cubicBezTo>
                  <a:cubicBezTo>
                    <a:pt x="97336" y="0"/>
                    <a:pt x="43984" y="11887"/>
                    <a:pt x="29020" y="67128"/>
                  </a:cubicBezTo>
                  <a:lnTo>
                    <a:pt x="110901" y="67128"/>
                  </a:lnTo>
                  <a:cubicBezTo>
                    <a:pt x="115796" y="49926"/>
                    <a:pt x="123208" y="46150"/>
                    <a:pt x="135445" y="46150"/>
                  </a:cubicBezTo>
                  <a:cubicBezTo>
                    <a:pt x="149430" y="46150"/>
                    <a:pt x="153416" y="52234"/>
                    <a:pt x="151248" y="62513"/>
                  </a:cubicBezTo>
                  <a:close/>
                </a:path>
              </a:pathLst>
            </a:custGeom>
            <a:solidFill>
              <a:srgbClr val="221F1F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" name="Freeform 25">
              <a:extLst>
                <a:ext uri="{FF2B5EF4-FFF2-40B4-BE49-F238E27FC236}">
                  <a16:creationId xmlns:a16="http://schemas.microsoft.com/office/drawing/2014/main" id="{6CF46409-137E-4E19-B946-DB0459F7B227}"/>
                </a:ext>
              </a:extLst>
            </p:cNvPr>
            <p:cNvSpPr/>
            <p:nvPr/>
          </p:nvSpPr>
          <p:spPr>
            <a:xfrm>
              <a:off x="10884850" y="5818590"/>
              <a:ext cx="271061" cy="301725"/>
            </a:xfrm>
            <a:custGeom>
              <a:avLst/>
              <a:gdLst>
                <a:gd name="connsiteX0" fmla="*/ 120760 w 271061"/>
                <a:gd name="connsiteY0" fmla="*/ 192783 h 301725"/>
                <a:gd name="connsiteX1" fmla="*/ 129151 w 271061"/>
                <a:gd name="connsiteY1" fmla="*/ 160897 h 301725"/>
                <a:gd name="connsiteX2" fmla="*/ 154534 w 271061"/>
                <a:gd name="connsiteY2" fmla="*/ 142017 h 301725"/>
                <a:gd name="connsiteX3" fmla="*/ 167050 w 271061"/>
                <a:gd name="connsiteY3" fmla="*/ 192783 h 301725"/>
                <a:gd name="connsiteX4" fmla="*/ 132437 w 271061"/>
                <a:gd name="connsiteY4" fmla="*/ 243548 h 301725"/>
                <a:gd name="connsiteX5" fmla="*/ 116425 w 271061"/>
                <a:gd name="connsiteY5" fmla="*/ 232500 h 301725"/>
                <a:gd name="connsiteX6" fmla="*/ 120760 w 271061"/>
                <a:gd name="connsiteY6" fmla="*/ 192783 h 301725"/>
                <a:gd name="connsiteX7" fmla="*/ 0 w 271061"/>
                <a:gd name="connsiteY7" fmla="*/ 295572 h 301725"/>
                <a:gd name="connsiteX8" fmla="*/ 93350 w 271061"/>
                <a:gd name="connsiteY8" fmla="*/ 295572 h 301725"/>
                <a:gd name="connsiteX9" fmla="*/ 99992 w 271061"/>
                <a:gd name="connsiteY9" fmla="*/ 271798 h 301725"/>
                <a:gd name="connsiteX10" fmla="*/ 157540 w 271061"/>
                <a:gd name="connsiteY10" fmla="*/ 301725 h 301725"/>
                <a:gd name="connsiteX11" fmla="*/ 266763 w 271061"/>
                <a:gd name="connsiteY11" fmla="*/ 190335 h 301725"/>
                <a:gd name="connsiteX12" fmla="*/ 205089 w 271061"/>
                <a:gd name="connsiteY12" fmla="*/ 83910 h 301725"/>
                <a:gd name="connsiteX13" fmla="*/ 138731 w 271061"/>
                <a:gd name="connsiteY13" fmla="*/ 108873 h 301725"/>
                <a:gd name="connsiteX14" fmla="*/ 161946 w 271061"/>
                <a:gd name="connsiteY14" fmla="*/ 0 h 301725"/>
                <a:gd name="connsiteX15" fmla="*/ 62792 w 271061"/>
                <a:gd name="connsiteY15" fmla="*/ 0 h 30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1061" h="301725">
                  <a:moveTo>
                    <a:pt x="120760" y="192783"/>
                  </a:moveTo>
                  <a:cubicBezTo>
                    <a:pt x="122550" y="181914"/>
                    <a:pt x="125361" y="171239"/>
                    <a:pt x="129151" y="160897"/>
                  </a:cubicBezTo>
                  <a:cubicBezTo>
                    <a:pt x="132899" y="149964"/>
                    <a:pt x="142982" y="142462"/>
                    <a:pt x="154534" y="142017"/>
                  </a:cubicBezTo>
                  <a:cubicBezTo>
                    <a:pt x="174952" y="142017"/>
                    <a:pt x="174043" y="159988"/>
                    <a:pt x="167050" y="192783"/>
                  </a:cubicBezTo>
                  <a:cubicBezTo>
                    <a:pt x="161107" y="220752"/>
                    <a:pt x="153764" y="243548"/>
                    <a:pt x="132437" y="243548"/>
                  </a:cubicBezTo>
                  <a:cubicBezTo>
                    <a:pt x="121459" y="243548"/>
                    <a:pt x="118033" y="238653"/>
                    <a:pt x="116425" y="232500"/>
                  </a:cubicBezTo>
                  <a:cubicBezTo>
                    <a:pt x="114816" y="226346"/>
                    <a:pt x="116425" y="213760"/>
                    <a:pt x="120760" y="192783"/>
                  </a:cubicBezTo>
                  <a:close/>
                  <a:moveTo>
                    <a:pt x="0" y="295572"/>
                  </a:moveTo>
                  <a:lnTo>
                    <a:pt x="93350" y="295572"/>
                  </a:lnTo>
                  <a:lnTo>
                    <a:pt x="99992" y="271798"/>
                  </a:lnTo>
                  <a:cubicBezTo>
                    <a:pt x="112229" y="295152"/>
                    <a:pt x="134955" y="301725"/>
                    <a:pt x="157540" y="301725"/>
                  </a:cubicBezTo>
                  <a:cubicBezTo>
                    <a:pt x="207467" y="301725"/>
                    <a:pt x="251240" y="263197"/>
                    <a:pt x="266763" y="190335"/>
                  </a:cubicBezTo>
                  <a:cubicBezTo>
                    <a:pt x="283335" y="112579"/>
                    <a:pt x="249701" y="83910"/>
                    <a:pt x="205089" y="83910"/>
                  </a:cubicBezTo>
                  <a:cubicBezTo>
                    <a:pt x="180588" y="83402"/>
                    <a:pt x="156827" y="92341"/>
                    <a:pt x="138731" y="108873"/>
                  </a:cubicBezTo>
                  <a:lnTo>
                    <a:pt x="161946" y="0"/>
                  </a:lnTo>
                  <a:lnTo>
                    <a:pt x="62792" y="0"/>
                  </a:lnTo>
                  <a:close/>
                </a:path>
              </a:pathLst>
            </a:custGeom>
            <a:solidFill>
              <a:srgbClr val="221F1F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" name="Freeform 26">
              <a:extLst>
                <a:ext uri="{FF2B5EF4-FFF2-40B4-BE49-F238E27FC236}">
                  <a16:creationId xmlns:a16="http://schemas.microsoft.com/office/drawing/2014/main" id="{979C02E3-8CA8-4F23-A549-9C3C9D21A931}"/>
                </a:ext>
              </a:extLst>
            </p:cNvPr>
            <p:cNvSpPr/>
            <p:nvPr/>
          </p:nvSpPr>
          <p:spPr>
            <a:xfrm>
              <a:off x="11158396" y="5841316"/>
              <a:ext cx="183202" cy="279139"/>
            </a:xfrm>
            <a:custGeom>
              <a:avLst/>
              <a:gdLst>
                <a:gd name="connsiteX0" fmla="*/ 26641 w 183202"/>
                <a:gd name="connsiteY0" fmla="*/ 128102 h 279139"/>
                <a:gd name="connsiteX1" fmla="*/ 0 w 183202"/>
                <a:gd name="connsiteY1" fmla="*/ 128102 h 279139"/>
                <a:gd name="connsiteX2" fmla="*/ 12936 w 183202"/>
                <a:gd name="connsiteY2" fmla="*/ 67547 h 279139"/>
                <a:gd name="connsiteX3" fmla="*/ 39507 w 183202"/>
                <a:gd name="connsiteY3" fmla="*/ 67547 h 279139"/>
                <a:gd name="connsiteX4" fmla="*/ 46500 w 183202"/>
                <a:gd name="connsiteY4" fmla="*/ 34403 h 279139"/>
                <a:gd name="connsiteX5" fmla="*/ 152995 w 183202"/>
                <a:gd name="connsiteY5" fmla="*/ 0 h 279139"/>
                <a:gd name="connsiteX6" fmla="*/ 138661 w 183202"/>
                <a:gd name="connsiteY6" fmla="*/ 67547 h 279139"/>
                <a:gd name="connsiteX7" fmla="*/ 183203 w 183202"/>
                <a:gd name="connsiteY7" fmla="*/ 67547 h 279139"/>
                <a:gd name="connsiteX8" fmla="*/ 170336 w 183202"/>
                <a:gd name="connsiteY8" fmla="*/ 128102 h 279139"/>
                <a:gd name="connsiteX9" fmla="*/ 125724 w 183202"/>
                <a:gd name="connsiteY9" fmla="*/ 128102 h 279139"/>
                <a:gd name="connsiteX10" fmla="*/ 112229 w 183202"/>
                <a:gd name="connsiteY10" fmla="*/ 191034 h 279139"/>
                <a:gd name="connsiteX11" fmla="*/ 124676 w 183202"/>
                <a:gd name="connsiteY11" fmla="*/ 212012 h 279139"/>
                <a:gd name="connsiteX12" fmla="*/ 149359 w 183202"/>
                <a:gd name="connsiteY12" fmla="*/ 209564 h 279139"/>
                <a:gd name="connsiteX13" fmla="*/ 136423 w 183202"/>
                <a:gd name="connsiteY13" fmla="*/ 270119 h 279139"/>
                <a:gd name="connsiteX14" fmla="*/ 68596 w 183202"/>
                <a:gd name="connsiteY14" fmla="*/ 279140 h 279139"/>
                <a:gd name="connsiteX15" fmla="*/ 6783 w 183202"/>
                <a:gd name="connsiteY15" fmla="*/ 221382 h 279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3202" h="279139">
                  <a:moveTo>
                    <a:pt x="26641" y="128102"/>
                  </a:moveTo>
                  <a:lnTo>
                    <a:pt x="0" y="128102"/>
                  </a:lnTo>
                  <a:lnTo>
                    <a:pt x="12936" y="67547"/>
                  </a:lnTo>
                  <a:lnTo>
                    <a:pt x="39507" y="67547"/>
                  </a:lnTo>
                  <a:lnTo>
                    <a:pt x="46500" y="34403"/>
                  </a:lnTo>
                  <a:lnTo>
                    <a:pt x="152995" y="0"/>
                  </a:lnTo>
                  <a:lnTo>
                    <a:pt x="138661" y="67547"/>
                  </a:lnTo>
                  <a:lnTo>
                    <a:pt x="183203" y="67547"/>
                  </a:lnTo>
                  <a:lnTo>
                    <a:pt x="170336" y="128102"/>
                  </a:lnTo>
                  <a:lnTo>
                    <a:pt x="125724" y="128102"/>
                  </a:lnTo>
                  <a:lnTo>
                    <a:pt x="112229" y="191034"/>
                  </a:lnTo>
                  <a:cubicBezTo>
                    <a:pt x="109013" y="206558"/>
                    <a:pt x="112789" y="212012"/>
                    <a:pt x="124676" y="212012"/>
                  </a:cubicBezTo>
                  <a:cubicBezTo>
                    <a:pt x="132976" y="212289"/>
                    <a:pt x="141276" y="211466"/>
                    <a:pt x="149359" y="209564"/>
                  </a:cubicBezTo>
                  <a:lnTo>
                    <a:pt x="136423" y="270119"/>
                  </a:lnTo>
                  <a:cubicBezTo>
                    <a:pt x="114152" y="275278"/>
                    <a:pt x="91441" y="278298"/>
                    <a:pt x="68596" y="279140"/>
                  </a:cubicBezTo>
                  <a:cubicBezTo>
                    <a:pt x="30068" y="279140"/>
                    <a:pt x="-3007" y="267322"/>
                    <a:pt x="6783" y="221382"/>
                  </a:cubicBezTo>
                  <a:close/>
                </a:path>
              </a:pathLst>
            </a:custGeom>
            <a:solidFill>
              <a:srgbClr val="221F1F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3" name="Freeform 27">
              <a:extLst>
                <a:ext uri="{FF2B5EF4-FFF2-40B4-BE49-F238E27FC236}">
                  <a16:creationId xmlns:a16="http://schemas.microsoft.com/office/drawing/2014/main" id="{0DFE32B1-4584-4396-8491-D311125C1D46}"/>
                </a:ext>
              </a:extLst>
            </p:cNvPr>
            <p:cNvSpPr/>
            <p:nvPr/>
          </p:nvSpPr>
          <p:spPr>
            <a:xfrm>
              <a:off x="11314917" y="5902220"/>
              <a:ext cx="243125" cy="217815"/>
            </a:xfrm>
            <a:custGeom>
              <a:avLst/>
              <a:gdLst>
                <a:gd name="connsiteX0" fmla="*/ 103598 w 243125"/>
                <a:gd name="connsiteY0" fmla="*/ 83840 h 217815"/>
                <a:gd name="connsiteX1" fmla="*/ 104158 w 243125"/>
                <a:gd name="connsiteY1" fmla="*/ 80973 h 217815"/>
                <a:gd name="connsiteX2" fmla="*/ 137092 w 243125"/>
                <a:gd name="connsiteY2" fmla="*/ 51045 h 217815"/>
                <a:gd name="connsiteX3" fmla="*/ 156532 w 243125"/>
                <a:gd name="connsiteY3" fmla="*/ 80973 h 217815"/>
                <a:gd name="connsiteX4" fmla="*/ 155972 w 243125"/>
                <a:gd name="connsiteY4" fmla="*/ 83840 h 217815"/>
                <a:gd name="connsiteX5" fmla="*/ 142756 w 243125"/>
                <a:gd name="connsiteY5" fmla="*/ 146073 h 217815"/>
                <a:gd name="connsiteX6" fmla="*/ 113668 w 243125"/>
                <a:gd name="connsiteY6" fmla="*/ 167050 h 217815"/>
                <a:gd name="connsiteX7" fmla="*/ 93040 w 243125"/>
                <a:gd name="connsiteY7" fmla="*/ 133067 h 217815"/>
                <a:gd name="connsiteX8" fmla="*/ 94369 w 243125"/>
                <a:gd name="connsiteY8" fmla="*/ 126983 h 217815"/>
                <a:gd name="connsiteX9" fmla="*/ 236106 w 243125"/>
                <a:gd name="connsiteY9" fmla="*/ 126983 h 217815"/>
                <a:gd name="connsiteX10" fmla="*/ 239043 w 243125"/>
                <a:gd name="connsiteY10" fmla="*/ 112998 h 217815"/>
                <a:gd name="connsiteX11" fmla="*/ 148141 w 243125"/>
                <a:gd name="connsiteY11" fmla="*/ 0 h 217815"/>
                <a:gd name="connsiteX12" fmla="*/ 3676 w 243125"/>
                <a:gd name="connsiteY12" fmla="*/ 107684 h 217815"/>
                <a:gd name="connsiteX13" fmla="*/ 94578 w 243125"/>
                <a:gd name="connsiteY13" fmla="*/ 217816 h 217815"/>
                <a:gd name="connsiteX14" fmla="*/ 229813 w 243125"/>
                <a:gd name="connsiteY14" fmla="*/ 145793 h 21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3125" h="217815">
                  <a:moveTo>
                    <a:pt x="103598" y="83840"/>
                  </a:moveTo>
                  <a:lnTo>
                    <a:pt x="104158" y="80973"/>
                  </a:lnTo>
                  <a:cubicBezTo>
                    <a:pt x="108354" y="61324"/>
                    <a:pt x="121220" y="51045"/>
                    <a:pt x="137092" y="51045"/>
                  </a:cubicBezTo>
                  <a:cubicBezTo>
                    <a:pt x="152965" y="51045"/>
                    <a:pt x="160797" y="61324"/>
                    <a:pt x="156532" y="80973"/>
                  </a:cubicBezTo>
                  <a:lnTo>
                    <a:pt x="155972" y="83840"/>
                  </a:lnTo>
                  <a:close/>
                  <a:moveTo>
                    <a:pt x="142756" y="146073"/>
                  </a:moveTo>
                  <a:cubicBezTo>
                    <a:pt x="138330" y="158410"/>
                    <a:pt x="126772" y="166749"/>
                    <a:pt x="113668" y="167050"/>
                  </a:cubicBezTo>
                  <a:cubicBezTo>
                    <a:pt x="94019" y="167050"/>
                    <a:pt x="88005" y="156841"/>
                    <a:pt x="93040" y="133067"/>
                  </a:cubicBezTo>
                  <a:lnTo>
                    <a:pt x="94369" y="126983"/>
                  </a:lnTo>
                  <a:lnTo>
                    <a:pt x="236106" y="126983"/>
                  </a:lnTo>
                  <a:lnTo>
                    <a:pt x="239043" y="112998"/>
                  </a:lnTo>
                  <a:cubicBezTo>
                    <a:pt x="254636" y="39717"/>
                    <a:pt x="225827" y="0"/>
                    <a:pt x="148141" y="0"/>
                  </a:cubicBezTo>
                  <a:cubicBezTo>
                    <a:pt x="74440" y="0"/>
                    <a:pt x="18780" y="36850"/>
                    <a:pt x="3676" y="107684"/>
                  </a:cubicBezTo>
                  <a:cubicBezTo>
                    <a:pt x="-13945" y="190755"/>
                    <a:pt x="34303" y="217816"/>
                    <a:pt x="94578" y="217816"/>
                  </a:cubicBezTo>
                  <a:cubicBezTo>
                    <a:pt x="171496" y="217816"/>
                    <a:pt x="212541" y="192433"/>
                    <a:pt x="229813" y="145793"/>
                  </a:cubicBezTo>
                  <a:close/>
                </a:path>
              </a:pathLst>
            </a:custGeom>
            <a:solidFill>
              <a:srgbClr val="221F1F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4" name="Freeform 28">
              <a:extLst>
                <a:ext uri="{FF2B5EF4-FFF2-40B4-BE49-F238E27FC236}">
                  <a16:creationId xmlns:a16="http://schemas.microsoft.com/office/drawing/2014/main" id="{1B33812A-BB45-4622-9BA8-E9C83F79F60A}"/>
                </a:ext>
              </a:extLst>
            </p:cNvPr>
            <p:cNvSpPr/>
            <p:nvPr/>
          </p:nvSpPr>
          <p:spPr>
            <a:xfrm>
              <a:off x="11550133" y="5902500"/>
              <a:ext cx="245640" cy="217815"/>
            </a:xfrm>
            <a:custGeom>
              <a:avLst/>
              <a:gdLst>
                <a:gd name="connsiteX0" fmla="*/ 152277 w 245640"/>
                <a:gd name="connsiteY0" fmla="*/ 90483 h 217815"/>
                <a:gd name="connsiteX1" fmla="*/ 139411 w 245640"/>
                <a:gd name="connsiteY1" fmla="*/ 50765 h 217815"/>
                <a:gd name="connsiteX2" fmla="*/ 101861 w 245640"/>
                <a:gd name="connsiteY2" fmla="*/ 111810 h 217815"/>
                <a:gd name="connsiteX3" fmla="*/ 113469 w 245640"/>
                <a:gd name="connsiteY3" fmla="*/ 167050 h 217815"/>
                <a:gd name="connsiteX4" fmla="*/ 144165 w 245640"/>
                <a:gd name="connsiteY4" fmla="*/ 128592 h 217815"/>
                <a:gd name="connsiteX5" fmla="*/ 235837 w 245640"/>
                <a:gd name="connsiteY5" fmla="*/ 128592 h 217815"/>
                <a:gd name="connsiteX6" fmla="*/ 98575 w 245640"/>
                <a:gd name="connsiteY6" fmla="*/ 217816 h 217815"/>
                <a:gd name="connsiteX7" fmla="*/ 3687 w 245640"/>
                <a:gd name="connsiteY7" fmla="*/ 107684 h 217815"/>
                <a:gd name="connsiteX8" fmla="*/ 147312 w 245640"/>
                <a:gd name="connsiteY8" fmla="*/ 0 h 217815"/>
                <a:gd name="connsiteX9" fmla="*/ 243948 w 245640"/>
                <a:gd name="connsiteY9" fmla="*/ 90483 h 21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5640" h="217815">
                  <a:moveTo>
                    <a:pt x="152277" y="90483"/>
                  </a:moveTo>
                  <a:cubicBezTo>
                    <a:pt x="156962" y="64680"/>
                    <a:pt x="156612" y="50765"/>
                    <a:pt x="139411" y="50765"/>
                  </a:cubicBezTo>
                  <a:cubicBezTo>
                    <a:pt x="122209" y="50765"/>
                    <a:pt x="112979" y="59366"/>
                    <a:pt x="101861" y="111810"/>
                  </a:cubicBezTo>
                  <a:cubicBezTo>
                    <a:pt x="91722" y="159638"/>
                    <a:pt x="98225" y="167050"/>
                    <a:pt x="113469" y="167050"/>
                  </a:cubicBezTo>
                  <a:cubicBezTo>
                    <a:pt x="128712" y="167050"/>
                    <a:pt x="136404" y="155233"/>
                    <a:pt x="144165" y="128592"/>
                  </a:cubicBezTo>
                  <a:lnTo>
                    <a:pt x="235837" y="128592"/>
                  </a:lnTo>
                  <a:cubicBezTo>
                    <a:pt x="222411" y="185930"/>
                    <a:pt x="179897" y="217816"/>
                    <a:pt x="98575" y="217816"/>
                  </a:cubicBezTo>
                  <a:cubicBezTo>
                    <a:pt x="34314" y="217816"/>
                    <a:pt x="-14004" y="190755"/>
                    <a:pt x="3687" y="107684"/>
                  </a:cubicBezTo>
                  <a:cubicBezTo>
                    <a:pt x="18651" y="36850"/>
                    <a:pt x="74450" y="0"/>
                    <a:pt x="147312" y="0"/>
                  </a:cubicBezTo>
                  <a:cubicBezTo>
                    <a:pt x="227166" y="0"/>
                    <a:pt x="252898" y="34962"/>
                    <a:pt x="243948" y="90483"/>
                  </a:cubicBezTo>
                  <a:close/>
                </a:path>
              </a:pathLst>
            </a:custGeom>
            <a:solidFill>
              <a:srgbClr val="221F1F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5" name="Freeform 29">
              <a:extLst>
                <a:ext uri="{FF2B5EF4-FFF2-40B4-BE49-F238E27FC236}">
                  <a16:creationId xmlns:a16="http://schemas.microsoft.com/office/drawing/2014/main" id="{F2F8A583-C7EA-4804-9FCF-602BA49DEBAB}"/>
                </a:ext>
              </a:extLst>
            </p:cNvPr>
            <p:cNvSpPr/>
            <p:nvPr/>
          </p:nvSpPr>
          <p:spPr>
            <a:xfrm>
              <a:off x="10282488" y="6212880"/>
              <a:ext cx="80467" cy="96372"/>
            </a:xfrm>
            <a:custGeom>
              <a:avLst/>
              <a:gdLst>
                <a:gd name="connsiteX0" fmla="*/ 66670 w 80467"/>
                <a:gd name="connsiteY0" fmla="*/ 25749 h 96372"/>
                <a:gd name="connsiteX1" fmla="*/ 50237 w 80467"/>
                <a:gd name="connsiteY1" fmla="*/ 11065 h 96372"/>
                <a:gd name="connsiteX2" fmla="*/ 15275 w 80467"/>
                <a:gd name="connsiteY2" fmla="*/ 48195 h 96372"/>
                <a:gd name="connsiteX3" fmla="*/ 33246 w 80467"/>
                <a:gd name="connsiteY3" fmla="*/ 85395 h 96372"/>
                <a:gd name="connsiteX4" fmla="*/ 56810 w 80467"/>
                <a:gd name="connsiteY4" fmla="*/ 70640 h 96372"/>
                <a:gd name="connsiteX5" fmla="*/ 70306 w 80467"/>
                <a:gd name="connsiteY5" fmla="*/ 70640 h 96372"/>
                <a:gd name="connsiteX6" fmla="*/ 29819 w 80467"/>
                <a:gd name="connsiteY6" fmla="*/ 96373 h 96372"/>
                <a:gd name="connsiteX7" fmla="*/ 1849 w 80467"/>
                <a:gd name="connsiteY7" fmla="*/ 48195 h 96372"/>
                <a:gd name="connsiteX8" fmla="*/ 53104 w 80467"/>
                <a:gd name="connsiteY8" fmla="*/ 16 h 96372"/>
                <a:gd name="connsiteX9" fmla="*/ 80235 w 80467"/>
                <a:gd name="connsiteY9" fmla="*/ 25749 h 96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67" h="96372">
                  <a:moveTo>
                    <a:pt x="66670" y="25749"/>
                  </a:moveTo>
                  <a:cubicBezTo>
                    <a:pt x="67998" y="16938"/>
                    <a:pt x="59677" y="11065"/>
                    <a:pt x="50237" y="11065"/>
                  </a:cubicBezTo>
                  <a:cubicBezTo>
                    <a:pt x="27442" y="11065"/>
                    <a:pt x="18771" y="32042"/>
                    <a:pt x="15275" y="48195"/>
                  </a:cubicBezTo>
                  <a:cubicBezTo>
                    <a:pt x="11219" y="67284"/>
                    <a:pt x="13177" y="85395"/>
                    <a:pt x="33246" y="85395"/>
                  </a:cubicBezTo>
                  <a:cubicBezTo>
                    <a:pt x="43434" y="85975"/>
                    <a:pt x="52880" y="80059"/>
                    <a:pt x="56810" y="70640"/>
                  </a:cubicBezTo>
                  <a:lnTo>
                    <a:pt x="70306" y="70640"/>
                  </a:lnTo>
                  <a:cubicBezTo>
                    <a:pt x="65691" y="86164"/>
                    <a:pt x="47860" y="96373"/>
                    <a:pt x="29819" y="96373"/>
                  </a:cubicBezTo>
                  <a:cubicBezTo>
                    <a:pt x="2479" y="96373"/>
                    <a:pt x="-3675" y="74137"/>
                    <a:pt x="1849" y="48195"/>
                  </a:cubicBezTo>
                  <a:cubicBezTo>
                    <a:pt x="6744" y="25539"/>
                    <a:pt x="22267" y="-753"/>
                    <a:pt x="53104" y="16"/>
                  </a:cubicBezTo>
                  <a:cubicBezTo>
                    <a:pt x="70865" y="576"/>
                    <a:pt x="82263" y="9247"/>
                    <a:pt x="80235" y="25749"/>
                  </a:cubicBezTo>
                  <a:close/>
                </a:path>
              </a:pathLst>
            </a:custGeom>
            <a:solidFill>
              <a:srgbClr val="221F1F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6" name="Freeform 30">
              <a:extLst>
                <a:ext uri="{FF2B5EF4-FFF2-40B4-BE49-F238E27FC236}">
                  <a16:creationId xmlns:a16="http://schemas.microsoft.com/office/drawing/2014/main" id="{C92929A4-C049-4B14-BD8D-0F4FECED9747}"/>
                </a:ext>
              </a:extLst>
            </p:cNvPr>
            <p:cNvSpPr/>
            <p:nvPr/>
          </p:nvSpPr>
          <p:spPr>
            <a:xfrm>
              <a:off x="10400588" y="6212896"/>
              <a:ext cx="87798" cy="96356"/>
            </a:xfrm>
            <a:custGeom>
              <a:avLst/>
              <a:gdLst>
                <a:gd name="connsiteX0" fmla="*/ 15068 w 87798"/>
                <a:gd name="connsiteY0" fmla="*/ 48178 h 96356"/>
                <a:gd name="connsiteX1" fmla="*/ 51848 w 87798"/>
                <a:gd name="connsiteY1" fmla="*/ 11048 h 96356"/>
                <a:gd name="connsiteX2" fmla="*/ 72826 w 87798"/>
                <a:gd name="connsiteY2" fmla="*/ 48178 h 96356"/>
                <a:gd name="connsiteX3" fmla="*/ 36046 w 87798"/>
                <a:gd name="connsiteY3" fmla="*/ 85168 h 96356"/>
                <a:gd name="connsiteX4" fmla="*/ 15068 w 87798"/>
                <a:gd name="connsiteY4" fmla="*/ 48178 h 96356"/>
                <a:gd name="connsiteX5" fmla="*/ 1643 w 87798"/>
                <a:gd name="connsiteY5" fmla="*/ 48178 h 96356"/>
                <a:gd name="connsiteX6" fmla="*/ 33668 w 87798"/>
                <a:gd name="connsiteY6" fmla="*/ 96356 h 96356"/>
                <a:gd name="connsiteX7" fmla="*/ 86182 w 87798"/>
                <a:gd name="connsiteY7" fmla="*/ 48178 h 96356"/>
                <a:gd name="connsiteX8" fmla="*/ 54156 w 87798"/>
                <a:gd name="connsiteY8" fmla="*/ 0 h 96356"/>
                <a:gd name="connsiteX9" fmla="*/ 1643 w 87798"/>
                <a:gd name="connsiteY9" fmla="*/ 48178 h 9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798" h="96356">
                  <a:moveTo>
                    <a:pt x="15068" y="48178"/>
                  </a:moveTo>
                  <a:cubicBezTo>
                    <a:pt x="19334" y="28459"/>
                    <a:pt x="28424" y="11048"/>
                    <a:pt x="51848" y="11048"/>
                  </a:cubicBezTo>
                  <a:cubicBezTo>
                    <a:pt x="75273" y="11048"/>
                    <a:pt x="76951" y="28459"/>
                    <a:pt x="72826" y="48178"/>
                  </a:cubicBezTo>
                  <a:cubicBezTo>
                    <a:pt x="68700" y="67897"/>
                    <a:pt x="59610" y="85168"/>
                    <a:pt x="36046" y="85168"/>
                  </a:cubicBezTo>
                  <a:cubicBezTo>
                    <a:pt x="12481" y="85168"/>
                    <a:pt x="11082" y="67407"/>
                    <a:pt x="15068" y="48178"/>
                  </a:cubicBezTo>
                  <a:close/>
                  <a:moveTo>
                    <a:pt x="1643" y="48178"/>
                  </a:moveTo>
                  <a:cubicBezTo>
                    <a:pt x="-4091" y="75169"/>
                    <a:pt x="4859" y="96356"/>
                    <a:pt x="33668" y="96356"/>
                  </a:cubicBezTo>
                  <a:cubicBezTo>
                    <a:pt x="62477" y="96356"/>
                    <a:pt x="80518" y="75379"/>
                    <a:pt x="86182" y="48178"/>
                  </a:cubicBezTo>
                  <a:cubicBezTo>
                    <a:pt x="91845" y="20977"/>
                    <a:pt x="82965" y="0"/>
                    <a:pt x="54156" y="0"/>
                  </a:cubicBezTo>
                  <a:cubicBezTo>
                    <a:pt x="25347" y="0"/>
                    <a:pt x="7446" y="21187"/>
                    <a:pt x="1643" y="48178"/>
                  </a:cubicBezTo>
                  <a:close/>
                </a:path>
              </a:pathLst>
            </a:custGeom>
            <a:solidFill>
              <a:srgbClr val="221F1F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7" name="Freeform 31">
              <a:extLst>
                <a:ext uri="{FF2B5EF4-FFF2-40B4-BE49-F238E27FC236}">
                  <a16:creationId xmlns:a16="http://schemas.microsoft.com/office/drawing/2014/main" id="{FBA1A79F-8295-411B-8327-ABFDE4480B12}"/>
                </a:ext>
              </a:extLst>
            </p:cNvPr>
            <p:cNvSpPr/>
            <p:nvPr/>
          </p:nvSpPr>
          <p:spPr>
            <a:xfrm>
              <a:off x="10527745" y="6214854"/>
              <a:ext cx="79925" cy="92510"/>
            </a:xfrm>
            <a:custGeom>
              <a:avLst/>
              <a:gdLst>
                <a:gd name="connsiteX0" fmla="*/ 29718 w 79925"/>
                <a:gd name="connsiteY0" fmla="*/ 10978 h 92510"/>
                <a:gd name="connsiteX1" fmla="*/ 50695 w 79925"/>
                <a:gd name="connsiteY1" fmla="*/ 10978 h 92510"/>
                <a:gd name="connsiteX2" fmla="*/ 65170 w 79925"/>
                <a:gd name="connsiteY2" fmla="*/ 24963 h 92510"/>
                <a:gd name="connsiteX3" fmla="*/ 44682 w 79925"/>
                <a:gd name="connsiteY3" fmla="*/ 39368 h 92510"/>
                <a:gd name="connsiteX4" fmla="*/ 23704 w 79925"/>
                <a:gd name="connsiteY4" fmla="*/ 39368 h 92510"/>
                <a:gd name="connsiteX5" fmla="*/ 39507 w 79925"/>
                <a:gd name="connsiteY5" fmla="*/ 50695 h 92510"/>
                <a:gd name="connsiteX6" fmla="*/ 52583 w 79925"/>
                <a:gd name="connsiteY6" fmla="*/ 54961 h 92510"/>
                <a:gd name="connsiteX7" fmla="*/ 53422 w 79925"/>
                <a:gd name="connsiteY7" fmla="*/ 75449 h 92510"/>
                <a:gd name="connsiteX8" fmla="*/ 53422 w 79925"/>
                <a:gd name="connsiteY8" fmla="*/ 92510 h 92510"/>
                <a:gd name="connsiteX9" fmla="*/ 67058 w 79925"/>
                <a:gd name="connsiteY9" fmla="*/ 92510 h 92510"/>
                <a:gd name="connsiteX10" fmla="*/ 67058 w 79925"/>
                <a:gd name="connsiteY10" fmla="*/ 64541 h 92510"/>
                <a:gd name="connsiteX11" fmla="*/ 56919 w 79925"/>
                <a:gd name="connsiteY11" fmla="*/ 45591 h 92510"/>
                <a:gd name="connsiteX12" fmla="*/ 56919 w 79925"/>
                <a:gd name="connsiteY12" fmla="*/ 45591 h 92510"/>
                <a:gd name="connsiteX13" fmla="*/ 79295 w 79925"/>
                <a:gd name="connsiteY13" fmla="*/ 23215 h 92510"/>
                <a:gd name="connsiteX14" fmla="*/ 52723 w 79925"/>
                <a:gd name="connsiteY14" fmla="*/ 0 h 92510"/>
                <a:gd name="connsiteX15" fmla="*/ 19649 w 79925"/>
                <a:gd name="connsiteY15" fmla="*/ 0 h 92510"/>
                <a:gd name="connsiteX16" fmla="*/ 0 w 79925"/>
                <a:gd name="connsiteY16" fmla="*/ 92510 h 92510"/>
                <a:gd name="connsiteX17" fmla="*/ 12796 w 79925"/>
                <a:gd name="connsiteY17" fmla="*/ 92510 h 92510"/>
                <a:gd name="connsiteX18" fmla="*/ 21747 w 79925"/>
                <a:gd name="connsiteY18" fmla="*/ 50556 h 92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925" h="92510">
                  <a:moveTo>
                    <a:pt x="29718" y="10978"/>
                  </a:moveTo>
                  <a:lnTo>
                    <a:pt x="50695" y="10978"/>
                  </a:lnTo>
                  <a:cubicBezTo>
                    <a:pt x="64680" y="11608"/>
                    <a:pt x="66638" y="17971"/>
                    <a:pt x="65170" y="24963"/>
                  </a:cubicBezTo>
                  <a:cubicBezTo>
                    <a:pt x="63701" y="31956"/>
                    <a:pt x="59016" y="38948"/>
                    <a:pt x="44682" y="39368"/>
                  </a:cubicBezTo>
                  <a:lnTo>
                    <a:pt x="23704" y="39368"/>
                  </a:lnTo>
                  <a:close/>
                  <a:moveTo>
                    <a:pt x="39507" y="50695"/>
                  </a:moveTo>
                  <a:cubicBezTo>
                    <a:pt x="44472" y="51045"/>
                    <a:pt x="49716" y="50695"/>
                    <a:pt x="52583" y="54961"/>
                  </a:cubicBezTo>
                  <a:cubicBezTo>
                    <a:pt x="55450" y="59226"/>
                    <a:pt x="54192" y="67058"/>
                    <a:pt x="53422" y="75449"/>
                  </a:cubicBezTo>
                  <a:cubicBezTo>
                    <a:pt x="52933" y="80973"/>
                    <a:pt x="53422" y="86986"/>
                    <a:pt x="53422" y="92510"/>
                  </a:cubicBezTo>
                  <a:lnTo>
                    <a:pt x="67058" y="92510"/>
                  </a:lnTo>
                  <a:cubicBezTo>
                    <a:pt x="66037" y="83217"/>
                    <a:pt x="66037" y="73834"/>
                    <a:pt x="67058" y="64541"/>
                  </a:cubicBezTo>
                  <a:cubicBezTo>
                    <a:pt x="67757" y="54192"/>
                    <a:pt x="67477" y="48248"/>
                    <a:pt x="56919" y="45591"/>
                  </a:cubicBezTo>
                  <a:lnTo>
                    <a:pt x="56919" y="45591"/>
                  </a:lnTo>
                  <a:cubicBezTo>
                    <a:pt x="68170" y="43263"/>
                    <a:pt x="76966" y="34469"/>
                    <a:pt x="79295" y="23215"/>
                  </a:cubicBezTo>
                  <a:cubicBezTo>
                    <a:pt x="83210" y="4825"/>
                    <a:pt x="68246" y="0"/>
                    <a:pt x="52723" y="0"/>
                  </a:cubicBezTo>
                  <a:lnTo>
                    <a:pt x="19649" y="0"/>
                  </a:lnTo>
                  <a:lnTo>
                    <a:pt x="0" y="92510"/>
                  </a:lnTo>
                  <a:lnTo>
                    <a:pt x="12796" y="92510"/>
                  </a:lnTo>
                  <a:lnTo>
                    <a:pt x="21747" y="50556"/>
                  </a:lnTo>
                  <a:close/>
                </a:path>
              </a:pathLst>
            </a:custGeom>
            <a:solidFill>
              <a:srgbClr val="221F1F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8" name="Freeform 32">
              <a:extLst>
                <a:ext uri="{FF2B5EF4-FFF2-40B4-BE49-F238E27FC236}">
                  <a16:creationId xmlns:a16="http://schemas.microsoft.com/office/drawing/2014/main" id="{582C5648-8C58-4819-9AF0-F7A89BE10AA3}"/>
                </a:ext>
              </a:extLst>
            </p:cNvPr>
            <p:cNvSpPr/>
            <p:nvPr/>
          </p:nvSpPr>
          <p:spPr>
            <a:xfrm>
              <a:off x="10645288" y="6214802"/>
              <a:ext cx="77724" cy="92562"/>
            </a:xfrm>
            <a:custGeom>
              <a:avLst/>
              <a:gdLst>
                <a:gd name="connsiteX0" fmla="*/ 23844 w 77724"/>
                <a:gd name="connsiteY0" fmla="*/ 40818 h 92562"/>
                <a:gd name="connsiteX1" fmla="*/ 30207 w 77724"/>
                <a:gd name="connsiteY1" fmla="*/ 11030 h 92562"/>
                <a:gd name="connsiteX2" fmla="*/ 50346 w 77724"/>
                <a:gd name="connsiteY2" fmla="*/ 11030 h 92562"/>
                <a:gd name="connsiteX3" fmla="*/ 63771 w 77724"/>
                <a:gd name="connsiteY3" fmla="*/ 25924 h 92562"/>
                <a:gd name="connsiteX4" fmla="*/ 44053 w 77724"/>
                <a:gd name="connsiteY4" fmla="*/ 40818 h 92562"/>
                <a:gd name="connsiteX5" fmla="*/ 0 w 77724"/>
                <a:gd name="connsiteY5" fmla="*/ 92563 h 92562"/>
                <a:gd name="connsiteX6" fmla="*/ 12866 w 77724"/>
                <a:gd name="connsiteY6" fmla="*/ 92563 h 92562"/>
                <a:gd name="connsiteX7" fmla="*/ 21537 w 77724"/>
                <a:gd name="connsiteY7" fmla="*/ 51866 h 92562"/>
                <a:gd name="connsiteX8" fmla="*/ 38668 w 77724"/>
                <a:gd name="connsiteY8" fmla="*/ 51866 h 92562"/>
                <a:gd name="connsiteX9" fmla="*/ 76987 w 77724"/>
                <a:gd name="connsiteY9" fmla="*/ 25924 h 92562"/>
                <a:gd name="connsiteX10" fmla="*/ 50416 w 77724"/>
                <a:gd name="connsiteY10" fmla="*/ 52 h 92562"/>
                <a:gd name="connsiteX11" fmla="*/ 19439 w 77724"/>
                <a:gd name="connsiteY11" fmla="*/ 52 h 9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724" h="92562">
                  <a:moveTo>
                    <a:pt x="23844" y="40818"/>
                  </a:moveTo>
                  <a:lnTo>
                    <a:pt x="30207" y="11030"/>
                  </a:lnTo>
                  <a:lnTo>
                    <a:pt x="50346" y="11030"/>
                  </a:lnTo>
                  <a:cubicBezTo>
                    <a:pt x="51884" y="11030"/>
                    <a:pt x="67128" y="10261"/>
                    <a:pt x="63771" y="25924"/>
                  </a:cubicBezTo>
                  <a:cubicBezTo>
                    <a:pt x="61953" y="35187"/>
                    <a:pt x="53457" y="41601"/>
                    <a:pt x="44053" y="40818"/>
                  </a:cubicBezTo>
                  <a:close/>
                  <a:moveTo>
                    <a:pt x="0" y="92563"/>
                  </a:moveTo>
                  <a:lnTo>
                    <a:pt x="12866" y="92563"/>
                  </a:lnTo>
                  <a:lnTo>
                    <a:pt x="21537" y="51866"/>
                  </a:lnTo>
                  <a:lnTo>
                    <a:pt x="38668" y="51866"/>
                  </a:lnTo>
                  <a:cubicBezTo>
                    <a:pt x="55800" y="51377"/>
                    <a:pt x="72931" y="44874"/>
                    <a:pt x="76987" y="25924"/>
                  </a:cubicBezTo>
                  <a:cubicBezTo>
                    <a:pt x="81043" y="6975"/>
                    <a:pt x="67827" y="-717"/>
                    <a:pt x="50416" y="52"/>
                  </a:cubicBezTo>
                  <a:lnTo>
                    <a:pt x="19439" y="52"/>
                  </a:lnTo>
                  <a:close/>
                </a:path>
              </a:pathLst>
            </a:custGeom>
            <a:solidFill>
              <a:srgbClr val="221F1F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9" name="Freeform 33">
              <a:extLst>
                <a:ext uri="{FF2B5EF4-FFF2-40B4-BE49-F238E27FC236}">
                  <a16:creationId xmlns:a16="http://schemas.microsoft.com/office/drawing/2014/main" id="{A8F6245D-A3AC-41CF-8417-95C97A9DB303}"/>
                </a:ext>
              </a:extLst>
            </p:cNvPr>
            <p:cNvSpPr/>
            <p:nvPr/>
          </p:nvSpPr>
          <p:spPr>
            <a:xfrm>
              <a:off x="10760178" y="6212896"/>
              <a:ext cx="87876" cy="96356"/>
            </a:xfrm>
            <a:custGeom>
              <a:avLst/>
              <a:gdLst>
                <a:gd name="connsiteX0" fmla="*/ 15101 w 87876"/>
                <a:gd name="connsiteY0" fmla="*/ 48178 h 96356"/>
                <a:gd name="connsiteX1" fmla="*/ 51811 w 87876"/>
                <a:gd name="connsiteY1" fmla="*/ 11048 h 96356"/>
                <a:gd name="connsiteX2" fmla="*/ 72789 w 87876"/>
                <a:gd name="connsiteY2" fmla="*/ 48178 h 96356"/>
                <a:gd name="connsiteX3" fmla="*/ 36008 w 87876"/>
                <a:gd name="connsiteY3" fmla="*/ 85168 h 96356"/>
                <a:gd name="connsiteX4" fmla="*/ 15101 w 87876"/>
                <a:gd name="connsiteY4" fmla="*/ 48178 h 96356"/>
                <a:gd name="connsiteX5" fmla="*/ 1675 w 87876"/>
                <a:gd name="connsiteY5" fmla="*/ 48178 h 96356"/>
                <a:gd name="connsiteX6" fmla="*/ 33631 w 87876"/>
                <a:gd name="connsiteY6" fmla="*/ 96356 h 96356"/>
                <a:gd name="connsiteX7" fmla="*/ 86214 w 87876"/>
                <a:gd name="connsiteY7" fmla="*/ 48178 h 96356"/>
                <a:gd name="connsiteX8" fmla="*/ 54119 w 87876"/>
                <a:gd name="connsiteY8" fmla="*/ 0 h 96356"/>
                <a:gd name="connsiteX9" fmla="*/ 1675 w 87876"/>
                <a:gd name="connsiteY9" fmla="*/ 48178 h 9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876" h="96356">
                  <a:moveTo>
                    <a:pt x="15101" y="48178"/>
                  </a:moveTo>
                  <a:cubicBezTo>
                    <a:pt x="19296" y="28459"/>
                    <a:pt x="28387" y="11048"/>
                    <a:pt x="51811" y="11048"/>
                  </a:cubicBezTo>
                  <a:cubicBezTo>
                    <a:pt x="75236" y="11048"/>
                    <a:pt x="76984" y="28459"/>
                    <a:pt x="72789" y="48178"/>
                  </a:cubicBezTo>
                  <a:cubicBezTo>
                    <a:pt x="68593" y="67897"/>
                    <a:pt x="59433" y="85168"/>
                    <a:pt x="36008" y="85168"/>
                  </a:cubicBezTo>
                  <a:cubicBezTo>
                    <a:pt x="12584" y="85168"/>
                    <a:pt x="10975" y="67407"/>
                    <a:pt x="15101" y="48178"/>
                  </a:cubicBezTo>
                  <a:close/>
                  <a:moveTo>
                    <a:pt x="1675" y="48178"/>
                  </a:moveTo>
                  <a:cubicBezTo>
                    <a:pt x="-4128" y="75169"/>
                    <a:pt x="4822" y="96356"/>
                    <a:pt x="33631" y="96356"/>
                  </a:cubicBezTo>
                  <a:cubicBezTo>
                    <a:pt x="62440" y="96356"/>
                    <a:pt x="80410" y="75379"/>
                    <a:pt x="86214" y="48178"/>
                  </a:cubicBezTo>
                  <a:cubicBezTo>
                    <a:pt x="92018" y="20977"/>
                    <a:pt x="82928" y="0"/>
                    <a:pt x="54119" y="0"/>
                  </a:cubicBezTo>
                  <a:cubicBezTo>
                    <a:pt x="25310" y="0"/>
                    <a:pt x="7689" y="21187"/>
                    <a:pt x="1675" y="48178"/>
                  </a:cubicBezTo>
                  <a:close/>
                </a:path>
              </a:pathLst>
            </a:custGeom>
            <a:solidFill>
              <a:srgbClr val="221F1F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0" name="Freeform 34">
              <a:extLst>
                <a:ext uri="{FF2B5EF4-FFF2-40B4-BE49-F238E27FC236}">
                  <a16:creationId xmlns:a16="http://schemas.microsoft.com/office/drawing/2014/main" id="{FC3BE119-690F-4833-9EBC-346B4E90C92B}"/>
                </a:ext>
              </a:extLst>
            </p:cNvPr>
            <p:cNvSpPr/>
            <p:nvPr/>
          </p:nvSpPr>
          <p:spPr>
            <a:xfrm>
              <a:off x="10887577" y="6214994"/>
              <a:ext cx="79907" cy="92510"/>
            </a:xfrm>
            <a:custGeom>
              <a:avLst/>
              <a:gdLst>
                <a:gd name="connsiteX0" fmla="*/ 29438 w 79907"/>
                <a:gd name="connsiteY0" fmla="*/ 10838 h 92510"/>
                <a:gd name="connsiteX1" fmla="*/ 50416 w 79907"/>
                <a:gd name="connsiteY1" fmla="*/ 10838 h 92510"/>
                <a:gd name="connsiteX2" fmla="*/ 64820 w 79907"/>
                <a:gd name="connsiteY2" fmla="*/ 24823 h 92510"/>
                <a:gd name="connsiteX3" fmla="*/ 44262 w 79907"/>
                <a:gd name="connsiteY3" fmla="*/ 39228 h 92510"/>
                <a:gd name="connsiteX4" fmla="*/ 23285 w 79907"/>
                <a:gd name="connsiteY4" fmla="*/ 39228 h 92510"/>
                <a:gd name="connsiteX5" fmla="*/ 39228 w 79907"/>
                <a:gd name="connsiteY5" fmla="*/ 50556 h 92510"/>
                <a:gd name="connsiteX6" fmla="*/ 52304 w 79907"/>
                <a:gd name="connsiteY6" fmla="*/ 54821 h 92510"/>
                <a:gd name="connsiteX7" fmla="*/ 53143 w 79907"/>
                <a:gd name="connsiteY7" fmla="*/ 75309 h 92510"/>
                <a:gd name="connsiteX8" fmla="*/ 53143 w 79907"/>
                <a:gd name="connsiteY8" fmla="*/ 92371 h 92510"/>
                <a:gd name="connsiteX9" fmla="*/ 67128 w 79907"/>
                <a:gd name="connsiteY9" fmla="*/ 92371 h 92510"/>
                <a:gd name="connsiteX10" fmla="*/ 67128 w 79907"/>
                <a:gd name="connsiteY10" fmla="*/ 64401 h 92510"/>
                <a:gd name="connsiteX11" fmla="*/ 57128 w 79907"/>
                <a:gd name="connsiteY11" fmla="*/ 45451 h 92510"/>
                <a:gd name="connsiteX12" fmla="*/ 57128 w 79907"/>
                <a:gd name="connsiteY12" fmla="*/ 45451 h 92510"/>
                <a:gd name="connsiteX13" fmla="*/ 79295 w 79907"/>
                <a:gd name="connsiteY13" fmla="*/ 23215 h 92510"/>
                <a:gd name="connsiteX14" fmla="*/ 52723 w 79907"/>
                <a:gd name="connsiteY14" fmla="*/ 0 h 92510"/>
                <a:gd name="connsiteX15" fmla="*/ 19649 w 79907"/>
                <a:gd name="connsiteY15" fmla="*/ 0 h 92510"/>
                <a:gd name="connsiteX16" fmla="*/ 0 w 79907"/>
                <a:gd name="connsiteY16" fmla="*/ 92510 h 92510"/>
                <a:gd name="connsiteX17" fmla="*/ 12866 w 79907"/>
                <a:gd name="connsiteY17" fmla="*/ 92510 h 92510"/>
                <a:gd name="connsiteX18" fmla="*/ 21677 w 79907"/>
                <a:gd name="connsiteY18" fmla="*/ 50556 h 92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907" h="92510">
                  <a:moveTo>
                    <a:pt x="29438" y="10838"/>
                  </a:moveTo>
                  <a:lnTo>
                    <a:pt x="50416" y="10838"/>
                  </a:lnTo>
                  <a:cubicBezTo>
                    <a:pt x="64401" y="11468"/>
                    <a:pt x="66359" y="17831"/>
                    <a:pt x="64820" y="24823"/>
                  </a:cubicBezTo>
                  <a:cubicBezTo>
                    <a:pt x="63282" y="31816"/>
                    <a:pt x="58667" y="38808"/>
                    <a:pt x="44262" y="39228"/>
                  </a:cubicBezTo>
                  <a:lnTo>
                    <a:pt x="23285" y="39228"/>
                  </a:lnTo>
                  <a:close/>
                  <a:moveTo>
                    <a:pt x="39228" y="50556"/>
                  </a:moveTo>
                  <a:cubicBezTo>
                    <a:pt x="44262" y="50905"/>
                    <a:pt x="49437" y="50556"/>
                    <a:pt x="52304" y="54821"/>
                  </a:cubicBezTo>
                  <a:cubicBezTo>
                    <a:pt x="55171" y="59086"/>
                    <a:pt x="53842" y="66918"/>
                    <a:pt x="53143" y="75309"/>
                  </a:cubicBezTo>
                  <a:cubicBezTo>
                    <a:pt x="52653" y="80833"/>
                    <a:pt x="53143" y="86847"/>
                    <a:pt x="53143" y="92371"/>
                  </a:cubicBezTo>
                  <a:lnTo>
                    <a:pt x="67128" y="92371"/>
                  </a:lnTo>
                  <a:cubicBezTo>
                    <a:pt x="66107" y="83078"/>
                    <a:pt x="66107" y="73694"/>
                    <a:pt x="67128" y="64401"/>
                  </a:cubicBezTo>
                  <a:cubicBezTo>
                    <a:pt x="67967" y="54052"/>
                    <a:pt x="67687" y="48108"/>
                    <a:pt x="57128" y="45451"/>
                  </a:cubicBezTo>
                  <a:lnTo>
                    <a:pt x="57128" y="45451"/>
                  </a:lnTo>
                  <a:cubicBezTo>
                    <a:pt x="68267" y="43087"/>
                    <a:pt x="76966" y="34364"/>
                    <a:pt x="79295" y="23215"/>
                  </a:cubicBezTo>
                  <a:cubicBezTo>
                    <a:pt x="83140" y="4825"/>
                    <a:pt x="68247" y="0"/>
                    <a:pt x="52723" y="0"/>
                  </a:cubicBezTo>
                  <a:lnTo>
                    <a:pt x="19649" y="0"/>
                  </a:lnTo>
                  <a:lnTo>
                    <a:pt x="0" y="92510"/>
                  </a:lnTo>
                  <a:lnTo>
                    <a:pt x="12866" y="92510"/>
                  </a:lnTo>
                  <a:lnTo>
                    <a:pt x="21677" y="50556"/>
                  </a:lnTo>
                  <a:close/>
                </a:path>
              </a:pathLst>
            </a:custGeom>
            <a:solidFill>
              <a:srgbClr val="221F1F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1" name="Freeform 35">
              <a:extLst>
                <a:ext uri="{FF2B5EF4-FFF2-40B4-BE49-F238E27FC236}">
                  <a16:creationId xmlns:a16="http://schemas.microsoft.com/office/drawing/2014/main" id="{EB7129FC-3390-42CB-9785-BBC6781099D6}"/>
                </a:ext>
              </a:extLst>
            </p:cNvPr>
            <p:cNvSpPr/>
            <p:nvPr/>
          </p:nvSpPr>
          <p:spPr>
            <a:xfrm>
              <a:off x="10994772" y="6214854"/>
              <a:ext cx="90202" cy="92510"/>
            </a:xfrm>
            <a:custGeom>
              <a:avLst/>
              <a:gdLst>
                <a:gd name="connsiteX0" fmla="*/ 62233 w 90202"/>
                <a:gd name="connsiteY0" fmla="*/ 12656 h 92510"/>
                <a:gd name="connsiteX1" fmla="*/ 69226 w 90202"/>
                <a:gd name="connsiteY1" fmla="*/ 57408 h 92510"/>
                <a:gd name="connsiteX2" fmla="*/ 34753 w 90202"/>
                <a:gd name="connsiteY2" fmla="*/ 57408 h 92510"/>
                <a:gd name="connsiteX3" fmla="*/ 13286 w 90202"/>
                <a:gd name="connsiteY3" fmla="*/ 92510 h 92510"/>
                <a:gd name="connsiteX4" fmla="*/ 28389 w 90202"/>
                <a:gd name="connsiteY4" fmla="*/ 68456 h 92510"/>
                <a:gd name="connsiteX5" fmla="*/ 71323 w 90202"/>
                <a:gd name="connsiteY5" fmla="*/ 68456 h 92510"/>
                <a:gd name="connsiteX6" fmla="*/ 76218 w 90202"/>
                <a:gd name="connsiteY6" fmla="*/ 92510 h 92510"/>
                <a:gd name="connsiteX7" fmla="*/ 90203 w 90202"/>
                <a:gd name="connsiteY7" fmla="*/ 92510 h 92510"/>
                <a:gd name="connsiteX8" fmla="*/ 72302 w 90202"/>
                <a:gd name="connsiteY8" fmla="*/ 0 h 92510"/>
                <a:gd name="connsiteX9" fmla="*/ 58667 w 90202"/>
                <a:gd name="connsiteY9" fmla="*/ 0 h 92510"/>
                <a:gd name="connsiteX10" fmla="*/ 0 w 90202"/>
                <a:gd name="connsiteY10" fmla="*/ 92510 h 92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202" h="92510">
                  <a:moveTo>
                    <a:pt x="62233" y="12656"/>
                  </a:moveTo>
                  <a:lnTo>
                    <a:pt x="69226" y="57408"/>
                  </a:lnTo>
                  <a:lnTo>
                    <a:pt x="34753" y="57408"/>
                  </a:lnTo>
                  <a:close/>
                  <a:moveTo>
                    <a:pt x="13286" y="92510"/>
                  </a:moveTo>
                  <a:lnTo>
                    <a:pt x="28389" y="68456"/>
                  </a:lnTo>
                  <a:lnTo>
                    <a:pt x="71323" y="68456"/>
                  </a:lnTo>
                  <a:lnTo>
                    <a:pt x="76218" y="92510"/>
                  </a:lnTo>
                  <a:lnTo>
                    <a:pt x="90203" y="92510"/>
                  </a:lnTo>
                  <a:lnTo>
                    <a:pt x="72302" y="0"/>
                  </a:lnTo>
                  <a:lnTo>
                    <a:pt x="58667" y="0"/>
                  </a:lnTo>
                  <a:lnTo>
                    <a:pt x="0" y="92510"/>
                  </a:lnTo>
                  <a:close/>
                </a:path>
              </a:pathLst>
            </a:custGeom>
            <a:solidFill>
              <a:srgbClr val="221F1F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2" name="Freeform 36">
              <a:extLst>
                <a:ext uri="{FF2B5EF4-FFF2-40B4-BE49-F238E27FC236}">
                  <a16:creationId xmlns:a16="http://schemas.microsoft.com/office/drawing/2014/main" id="{710F6920-8314-4601-A743-5AF2572AAC3A}"/>
                </a:ext>
              </a:extLst>
            </p:cNvPr>
            <p:cNvSpPr/>
            <p:nvPr/>
          </p:nvSpPr>
          <p:spPr>
            <a:xfrm>
              <a:off x="11127769" y="6214854"/>
              <a:ext cx="77266" cy="92510"/>
            </a:xfrm>
            <a:custGeom>
              <a:avLst/>
              <a:gdLst>
                <a:gd name="connsiteX0" fmla="*/ 31047 w 77266"/>
                <a:gd name="connsiteY0" fmla="*/ 10978 h 92510"/>
                <a:gd name="connsiteX1" fmla="*/ 0 w 77266"/>
                <a:gd name="connsiteY1" fmla="*/ 10978 h 92510"/>
                <a:gd name="connsiteX2" fmla="*/ 2377 w 77266"/>
                <a:gd name="connsiteY2" fmla="*/ 0 h 92510"/>
                <a:gd name="connsiteX3" fmla="*/ 77267 w 77266"/>
                <a:gd name="connsiteY3" fmla="*/ 0 h 92510"/>
                <a:gd name="connsiteX4" fmla="*/ 74889 w 77266"/>
                <a:gd name="connsiteY4" fmla="*/ 10978 h 92510"/>
                <a:gd name="connsiteX5" fmla="*/ 43913 w 77266"/>
                <a:gd name="connsiteY5" fmla="*/ 10978 h 92510"/>
                <a:gd name="connsiteX6" fmla="*/ 26571 w 77266"/>
                <a:gd name="connsiteY6" fmla="*/ 92510 h 92510"/>
                <a:gd name="connsiteX7" fmla="*/ 13775 w 77266"/>
                <a:gd name="connsiteY7" fmla="*/ 92510 h 92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266" h="92510">
                  <a:moveTo>
                    <a:pt x="31047" y="10978"/>
                  </a:moveTo>
                  <a:lnTo>
                    <a:pt x="0" y="10978"/>
                  </a:lnTo>
                  <a:lnTo>
                    <a:pt x="2377" y="0"/>
                  </a:lnTo>
                  <a:lnTo>
                    <a:pt x="77267" y="0"/>
                  </a:lnTo>
                  <a:lnTo>
                    <a:pt x="74889" y="10978"/>
                  </a:lnTo>
                  <a:lnTo>
                    <a:pt x="43913" y="10978"/>
                  </a:lnTo>
                  <a:lnTo>
                    <a:pt x="26571" y="92510"/>
                  </a:lnTo>
                  <a:lnTo>
                    <a:pt x="13775" y="92510"/>
                  </a:lnTo>
                  <a:close/>
                </a:path>
              </a:pathLst>
            </a:custGeom>
            <a:solidFill>
              <a:srgbClr val="221F1F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3" name="Freeform 37">
              <a:extLst>
                <a:ext uri="{FF2B5EF4-FFF2-40B4-BE49-F238E27FC236}">
                  <a16:creationId xmlns:a16="http://schemas.microsoft.com/office/drawing/2014/main" id="{C696AFEC-4CCC-4CCC-B5D7-4545878D192F}"/>
                </a:ext>
              </a:extLst>
            </p:cNvPr>
            <p:cNvSpPr/>
            <p:nvPr/>
          </p:nvSpPr>
          <p:spPr>
            <a:xfrm>
              <a:off x="11230488" y="6214854"/>
              <a:ext cx="32724" cy="92510"/>
            </a:xfrm>
            <a:custGeom>
              <a:avLst/>
              <a:gdLst>
                <a:gd name="connsiteX0" fmla="*/ 0 w 32724"/>
                <a:gd name="connsiteY0" fmla="*/ 92510 h 92510"/>
                <a:gd name="connsiteX1" fmla="*/ 19859 w 32724"/>
                <a:gd name="connsiteY1" fmla="*/ 0 h 92510"/>
                <a:gd name="connsiteX2" fmla="*/ 32725 w 32724"/>
                <a:gd name="connsiteY2" fmla="*/ 0 h 92510"/>
                <a:gd name="connsiteX3" fmla="*/ 12866 w 32724"/>
                <a:gd name="connsiteY3" fmla="*/ 92510 h 92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724" h="92510">
                  <a:moveTo>
                    <a:pt x="0" y="92510"/>
                  </a:moveTo>
                  <a:lnTo>
                    <a:pt x="19859" y="0"/>
                  </a:lnTo>
                  <a:lnTo>
                    <a:pt x="32725" y="0"/>
                  </a:lnTo>
                  <a:lnTo>
                    <a:pt x="12866" y="92510"/>
                  </a:lnTo>
                  <a:close/>
                </a:path>
              </a:pathLst>
            </a:custGeom>
            <a:solidFill>
              <a:srgbClr val="221F1F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4" name="Freeform 38">
              <a:extLst>
                <a:ext uri="{FF2B5EF4-FFF2-40B4-BE49-F238E27FC236}">
                  <a16:creationId xmlns:a16="http://schemas.microsoft.com/office/drawing/2014/main" id="{01A82E80-830A-4CCF-9805-8934BC8C96E3}"/>
                </a:ext>
              </a:extLst>
            </p:cNvPr>
            <p:cNvSpPr/>
            <p:nvPr/>
          </p:nvSpPr>
          <p:spPr>
            <a:xfrm>
              <a:off x="11302444" y="6212896"/>
              <a:ext cx="87856" cy="96356"/>
            </a:xfrm>
            <a:custGeom>
              <a:avLst/>
              <a:gdLst>
                <a:gd name="connsiteX0" fmla="*/ 15101 w 87856"/>
                <a:gd name="connsiteY0" fmla="*/ 48178 h 96356"/>
                <a:gd name="connsiteX1" fmla="*/ 51811 w 87856"/>
                <a:gd name="connsiteY1" fmla="*/ 11048 h 96356"/>
                <a:gd name="connsiteX2" fmla="*/ 72789 w 87856"/>
                <a:gd name="connsiteY2" fmla="*/ 48178 h 96356"/>
                <a:gd name="connsiteX3" fmla="*/ 36008 w 87856"/>
                <a:gd name="connsiteY3" fmla="*/ 85168 h 96356"/>
                <a:gd name="connsiteX4" fmla="*/ 15101 w 87856"/>
                <a:gd name="connsiteY4" fmla="*/ 48178 h 96356"/>
                <a:gd name="connsiteX5" fmla="*/ 1675 w 87856"/>
                <a:gd name="connsiteY5" fmla="*/ 48178 h 96356"/>
                <a:gd name="connsiteX6" fmla="*/ 33631 w 87856"/>
                <a:gd name="connsiteY6" fmla="*/ 96356 h 96356"/>
                <a:gd name="connsiteX7" fmla="*/ 86214 w 87856"/>
                <a:gd name="connsiteY7" fmla="*/ 48178 h 96356"/>
                <a:gd name="connsiteX8" fmla="*/ 54189 w 87856"/>
                <a:gd name="connsiteY8" fmla="*/ 0 h 96356"/>
                <a:gd name="connsiteX9" fmla="*/ 1675 w 87856"/>
                <a:gd name="connsiteY9" fmla="*/ 48178 h 9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856" h="96356">
                  <a:moveTo>
                    <a:pt x="15101" y="48178"/>
                  </a:moveTo>
                  <a:cubicBezTo>
                    <a:pt x="19296" y="28459"/>
                    <a:pt x="28387" y="11048"/>
                    <a:pt x="51811" y="11048"/>
                  </a:cubicBezTo>
                  <a:cubicBezTo>
                    <a:pt x="75236" y="11048"/>
                    <a:pt x="76914" y="28459"/>
                    <a:pt x="72789" y="48178"/>
                  </a:cubicBezTo>
                  <a:cubicBezTo>
                    <a:pt x="68663" y="67897"/>
                    <a:pt x="59783" y="85168"/>
                    <a:pt x="36008" y="85168"/>
                  </a:cubicBezTo>
                  <a:cubicBezTo>
                    <a:pt x="12234" y="85168"/>
                    <a:pt x="10835" y="67407"/>
                    <a:pt x="15101" y="48178"/>
                  </a:cubicBezTo>
                  <a:close/>
                  <a:moveTo>
                    <a:pt x="1675" y="48178"/>
                  </a:moveTo>
                  <a:cubicBezTo>
                    <a:pt x="-4129" y="75169"/>
                    <a:pt x="4822" y="96356"/>
                    <a:pt x="33631" y="96356"/>
                  </a:cubicBezTo>
                  <a:cubicBezTo>
                    <a:pt x="62440" y="96356"/>
                    <a:pt x="80480" y="75379"/>
                    <a:pt x="86214" y="48178"/>
                  </a:cubicBezTo>
                  <a:cubicBezTo>
                    <a:pt x="91948" y="20977"/>
                    <a:pt x="82998" y="0"/>
                    <a:pt x="54189" y="0"/>
                  </a:cubicBezTo>
                  <a:cubicBezTo>
                    <a:pt x="25380" y="0"/>
                    <a:pt x="7409" y="21187"/>
                    <a:pt x="1675" y="48178"/>
                  </a:cubicBezTo>
                  <a:close/>
                </a:path>
              </a:pathLst>
            </a:custGeom>
            <a:solidFill>
              <a:srgbClr val="221F1F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5" name="Freeform 39">
              <a:extLst>
                <a:ext uri="{FF2B5EF4-FFF2-40B4-BE49-F238E27FC236}">
                  <a16:creationId xmlns:a16="http://schemas.microsoft.com/office/drawing/2014/main" id="{A28E2E78-8B2D-4DE8-B863-B5B0F2B3D777}"/>
                </a:ext>
              </a:extLst>
            </p:cNvPr>
            <p:cNvSpPr/>
            <p:nvPr/>
          </p:nvSpPr>
          <p:spPr>
            <a:xfrm>
              <a:off x="11431382" y="6214574"/>
              <a:ext cx="93699" cy="92790"/>
            </a:xfrm>
            <a:custGeom>
              <a:avLst/>
              <a:gdLst>
                <a:gd name="connsiteX0" fmla="*/ 93699 w 93699"/>
                <a:gd name="connsiteY0" fmla="*/ 280 h 92790"/>
                <a:gd name="connsiteX1" fmla="*/ 74050 w 93699"/>
                <a:gd name="connsiteY1" fmla="*/ 92790 h 92790"/>
                <a:gd name="connsiteX2" fmla="*/ 58177 w 93699"/>
                <a:gd name="connsiteY2" fmla="*/ 92790 h 92790"/>
                <a:gd name="connsiteX3" fmla="*/ 28110 w 93699"/>
                <a:gd name="connsiteY3" fmla="*/ 14195 h 92790"/>
                <a:gd name="connsiteX4" fmla="*/ 28110 w 93699"/>
                <a:gd name="connsiteY4" fmla="*/ 14195 h 92790"/>
                <a:gd name="connsiteX5" fmla="*/ 11328 w 93699"/>
                <a:gd name="connsiteY5" fmla="*/ 92790 h 92790"/>
                <a:gd name="connsiteX6" fmla="*/ 0 w 93699"/>
                <a:gd name="connsiteY6" fmla="*/ 92790 h 92790"/>
                <a:gd name="connsiteX7" fmla="*/ 19719 w 93699"/>
                <a:gd name="connsiteY7" fmla="*/ 280 h 92790"/>
                <a:gd name="connsiteX8" fmla="*/ 37200 w 93699"/>
                <a:gd name="connsiteY8" fmla="*/ 280 h 92790"/>
                <a:gd name="connsiteX9" fmla="*/ 65799 w 93699"/>
                <a:gd name="connsiteY9" fmla="*/ 76498 h 92790"/>
                <a:gd name="connsiteX10" fmla="*/ 65799 w 93699"/>
                <a:gd name="connsiteY10" fmla="*/ 76498 h 92790"/>
                <a:gd name="connsiteX11" fmla="*/ 82092 w 93699"/>
                <a:gd name="connsiteY11" fmla="*/ 0 h 92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699" h="92790">
                  <a:moveTo>
                    <a:pt x="93699" y="280"/>
                  </a:moveTo>
                  <a:lnTo>
                    <a:pt x="74050" y="92790"/>
                  </a:lnTo>
                  <a:lnTo>
                    <a:pt x="58177" y="92790"/>
                  </a:lnTo>
                  <a:lnTo>
                    <a:pt x="28110" y="14195"/>
                  </a:lnTo>
                  <a:lnTo>
                    <a:pt x="28110" y="14195"/>
                  </a:lnTo>
                  <a:lnTo>
                    <a:pt x="11328" y="92790"/>
                  </a:lnTo>
                  <a:lnTo>
                    <a:pt x="0" y="92790"/>
                  </a:lnTo>
                  <a:lnTo>
                    <a:pt x="19719" y="280"/>
                  </a:lnTo>
                  <a:lnTo>
                    <a:pt x="37200" y="280"/>
                  </a:lnTo>
                  <a:lnTo>
                    <a:pt x="65799" y="76498"/>
                  </a:lnTo>
                  <a:lnTo>
                    <a:pt x="65799" y="76498"/>
                  </a:lnTo>
                  <a:lnTo>
                    <a:pt x="82092" y="0"/>
                  </a:lnTo>
                  <a:close/>
                </a:path>
              </a:pathLst>
            </a:custGeom>
            <a:solidFill>
              <a:srgbClr val="221F1F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6" name="Freeform 40">
              <a:extLst>
                <a:ext uri="{FF2B5EF4-FFF2-40B4-BE49-F238E27FC236}">
                  <a16:creationId xmlns:a16="http://schemas.microsoft.com/office/drawing/2014/main" id="{2FC709FF-E8E2-431A-BE2A-95768BCA17A0}"/>
                </a:ext>
              </a:extLst>
            </p:cNvPr>
            <p:cNvSpPr/>
            <p:nvPr/>
          </p:nvSpPr>
          <p:spPr>
            <a:xfrm>
              <a:off x="9418385" y="5579588"/>
              <a:ext cx="780938" cy="810142"/>
            </a:xfrm>
            <a:custGeom>
              <a:avLst/>
              <a:gdLst>
                <a:gd name="connsiteX0" fmla="*/ 444585 w 780938"/>
                <a:gd name="connsiteY0" fmla="*/ 0 h 810142"/>
                <a:gd name="connsiteX1" fmla="*/ 427873 w 780938"/>
                <a:gd name="connsiteY1" fmla="*/ 79015 h 810142"/>
                <a:gd name="connsiteX2" fmla="*/ 680037 w 780938"/>
                <a:gd name="connsiteY2" fmla="*/ 467435 h 810142"/>
                <a:gd name="connsiteX3" fmla="*/ 291617 w 780938"/>
                <a:gd name="connsiteY3" fmla="*/ 719603 h 810142"/>
                <a:gd name="connsiteX4" fmla="*/ 39442 w 780938"/>
                <a:gd name="connsiteY4" fmla="*/ 331234 h 810142"/>
                <a:gd name="connsiteX5" fmla="*/ 7906 w 780938"/>
                <a:gd name="connsiteY5" fmla="*/ 324241 h 810142"/>
                <a:gd name="connsiteX6" fmla="*/ 284947 w 780938"/>
                <a:gd name="connsiteY6" fmla="*/ 750782 h 810142"/>
                <a:gd name="connsiteX7" fmla="*/ 284947 w 780938"/>
                <a:gd name="connsiteY7" fmla="*/ 750782 h 810142"/>
                <a:gd name="connsiteX8" fmla="*/ 274948 w 780938"/>
                <a:gd name="connsiteY8" fmla="*/ 798191 h 810142"/>
                <a:gd name="connsiteX9" fmla="*/ 768987 w 780938"/>
                <a:gd name="connsiteY9" fmla="*/ 499500 h 810142"/>
                <a:gd name="connsiteX10" fmla="*/ 470293 w 780938"/>
                <a:gd name="connsiteY10" fmla="*/ 5464 h 810142"/>
                <a:gd name="connsiteX11" fmla="*/ 444585 w 780938"/>
                <a:gd name="connsiteY11" fmla="*/ 0 h 81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80938" h="810142">
                  <a:moveTo>
                    <a:pt x="444585" y="0"/>
                  </a:moveTo>
                  <a:lnTo>
                    <a:pt x="427873" y="79015"/>
                  </a:lnTo>
                  <a:cubicBezTo>
                    <a:pt x="604765" y="116641"/>
                    <a:pt x="717662" y="290543"/>
                    <a:pt x="680037" y="467435"/>
                  </a:cubicBezTo>
                  <a:cubicBezTo>
                    <a:pt x="642411" y="644328"/>
                    <a:pt x="468509" y="757222"/>
                    <a:pt x="291617" y="719603"/>
                  </a:cubicBezTo>
                  <a:cubicBezTo>
                    <a:pt x="114746" y="681977"/>
                    <a:pt x="1850" y="508111"/>
                    <a:pt x="39442" y="331234"/>
                  </a:cubicBezTo>
                  <a:lnTo>
                    <a:pt x="7906" y="324241"/>
                  </a:lnTo>
                  <a:cubicBezTo>
                    <a:pt x="-33308" y="518517"/>
                    <a:pt x="90698" y="709442"/>
                    <a:pt x="284947" y="750782"/>
                  </a:cubicBezTo>
                  <a:lnTo>
                    <a:pt x="284947" y="750782"/>
                  </a:lnTo>
                  <a:lnTo>
                    <a:pt x="274948" y="798191"/>
                  </a:lnTo>
                  <a:cubicBezTo>
                    <a:pt x="493854" y="852131"/>
                    <a:pt x="715040" y="718407"/>
                    <a:pt x="768987" y="499500"/>
                  </a:cubicBezTo>
                  <a:cubicBezTo>
                    <a:pt x="822927" y="280595"/>
                    <a:pt x="689199" y="59407"/>
                    <a:pt x="470293" y="5464"/>
                  </a:cubicBezTo>
                  <a:cubicBezTo>
                    <a:pt x="461785" y="3367"/>
                    <a:pt x="453211" y="1545"/>
                    <a:pt x="444585" y="0"/>
                  </a:cubicBezTo>
                  <a:close/>
                </a:path>
              </a:pathLst>
            </a:custGeom>
            <a:solidFill>
              <a:srgbClr val="E81F27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7" name="Freeform 41">
              <a:extLst>
                <a:ext uri="{FF2B5EF4-FFF2-40B4-BE49-F238E27FC236}">
                  <a16:creationId xmlns:a16="http://schemas.microsoft.com/office/drawing/2014/main" id="{1DD8F819-A1CD-4687-9D62-AA4B1513327C}"/>
                </a:ext>
              </a:extLst>
            </p:cNvPr>
            <p:cNvSpPr/>
            <p:nvPr userDrawn="1"/>
          </p:nvSpPr>
          <p:spPr>
            <a:xfrm>
              <a:off x="9505236" y="5699805"/>
              <a:ext cx="552093" cy="558255"/>
            </a:xfrm>
            <a:custGeom>
              <a:avLst/>
              <a:gdLst>
                <a:gd name="connsiteX0" fmla="*/ 314172 w 552093"/>
                <a:gd name="connsiteY0" fmla="*/ 85152 h 558255"/>
                <a:gd name="connsiteX1" fmla="*/ 466889 w 552093"/>
                <a:gd name="connsiteY1" fmla="*/ 320372 h 558255"/>
                <a:gd name="connsiteX2" fmla="*/ 466887 w 552093"/>
                <a:gd name="connsiteY2" fmla="*/ 320379 h 558255"/>
                <a:gd name="connsiteX3" fmla="*/ 514436 w 552093"/>
                <a:gd name="connsiteY3" fmla="*/ 330448 h 558255"/>
                <a:gd name="connsiteX4" fmla="*/ 514436 w 552093"/>
                <a:gd name="connsiteY4" fmla="*/ 330448 h 558255"/>
                <a:gd name="connsiteX5" fmla="*/ 221661 w 552093"/>
                <a:gd name="connsiteY5" fmla="*/ 520503 h 558255"/>
                <a:gd name="connsiteX6" fmla="*/ 214669 w 552093"/>
                <a:gd name="connsiteY6" fmla="*/ 552040 h 558255"/>
                <a:gd name="connsiteX7" fmla="*/ 545879 w 552093"/>
                <a:gd name="connsiteY7" fmla="*/ 337425 h 558255"/>
                <a:gd name="connsiteX8" fmla="*/ 331266 w 552093"/>
                <a:gd name="connsiteY8" fmla="*/ 6215 h 558255"/>
                <a:gd name="connsiteX9" fmla="*/ 55 w 552093"/>
                <a:gd name="connsiteY9" fmla="*/ 220829 h 558255"/>
                <a:gd name="connsiteX10" fmla="*/ 0 w 552093"/>
                <a:gd name="connsiteY10" fmla="*/ 221086 h 558255"/>
                <a:gd name="connsiteX11" fmla="*/ 78945 w 552093"/>
                <a:gd name="connsiteY11" fmla="*/ 237868 h 558255"/>
                <a:gd name="connsiteX12" fmla="*/ 314165 w 552093"/>
                <a:gd name="connsiteY12" fmla="*/ 85151 h 558255"/>
                <a:gd name="connsiteX13" fmla="*/ 314172 w 552093"/>
                <a:gd name="connsiteY13" fmla="*/ 85152 h 55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2093" h="558255">
                  <a:moveTo>
                    <a:pt x="314172" y="85152"/>
                  </a:moveTo>
                  <a:cubicBezTo>
                    <a:pt x="421298" y="107935"/>
                    <a:pt x="489672" y="213246"/>
                    <a:pt x="466889" y="320372"/>
                  </a:cubicBezTo>
                  <a:cubicBezTo>
                    <a:pt x="466888" y="320375"/>
                    <a:pt x="466888" y="320377"/>
                    <a:pt x="466887" y="320379"/>
                  </a:cubicBezTo>
                  <a:lnTo>
                    <a:pt x="514436" y="330448"/>
                  </a:lnTo>
                  <a:lnTo>
                    <a:pt x="514436" y="330448"/>
                  </a:lnTo>
                  <a:cubicBezTo>
                    <a:pt x="486028" y="463749"/>
                    <a:pt x="354982" y="548818"/>
                    <a:pt x="221661" y="520503"/>
                  </a:cubicBezTo>
                  <a:lnTo>
                    <a:pt x="214669" y="552040"/>
                  </a:lnTo>
                  <a:cubicBezTo>
                    <a:pt x="365394" y="584240"/>
                    <a:pt x="513682" y="488151"/>
                    <a:pt x="545879" y="337425"/>
                  </a:cubicBezTo>
                  <a:cubicBezTo>
                    <a:pt x="578077" y="186700"/>
                    <a:pt x="481990" y="38412"/>
                    <a:pt x="331266" y="6215"/>
                  </a:cubicBezTo>
                  <a:cubicBezTo>
                    <a:pt x="180540" y="-25982"/>
                    <a:pt x="32252" y="70104"/>
                    <a:pt x="55" y="220829"/>
                  </a:cubicBezTo>
                  <a:cubicBezTo>
                    <a:pt x="36" y="220914"/>
                    <a:pt x="18" y="221000"/>
                    <a:pt x="0" y="221086"/>
                  </a:cubicBezTo>
                  <a:lnTo>
                    <a:pt x="78945" y="237868"/>
                  </a:lnTo>
                  <a:cubicBezTo>
                    <a:pt x="101728" y="130742"/>
                    <a:pt x="207039" y="62368"/>
                    <a:pt x="314165" y="85151"/>
                  </a:cubicBezTo>
                  <a:cubicBezTo>
                    <a:pt x="314168" y="85151"/>
                    <a:pt x="314170" y="85151"/>
                    <a:pt x="314172" y="85152"/>
                  </a:cubicBezTo>
                  <a:close/>
                </a:path>
              </a:pathLst>
            </a:custGeom>
            <a:solidFill>
              <a:srgbClr val="E81F27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8" name="Freeform 42">
              <a:extLst>
                <a:ext uri="{FF2B5EF4-FFF2-40B4-BE49-F238E27FC236}">
                  <a16:creationId xmlns:a16="http://schemas.microsoft.com/office/drawing/2014/main" id="{565A04B2-B85A-497A-97BF-5E7B6EA89EF4}"/>
                </a:ext>
              </a:extLst>
            </p:cNvPr>
            <p:cNvSpPr/>
            <p:nvPr/>
          </p:nvSpPr>
          <p:spPr>
            <a:xfrm>
              <a:off x="9628167" y="5828959"/>
              <a:ext cx="299871" cy="296600"/>
            </a:xfrm>
            <a:custGeom>
              <a:avLst/>
              <a:gdLst>
                <a:gd name="connsiteX0" fmla="*/ 213687 w 299871"/>
                <a:gd name="connsiteY0" fmla="*/ 248702 h 296600"/>
                <a:gd name="connsiteX1" fmla="*/ 231657 w 299871"/>
                <a:gd name="connsiteY1" fmla="*/ 275623 h 296600"/>
                <a:gd name="connsiteX2" fmla="*/ 275623 w 299871"/>
                <a:gd name="connsiteY2" fmla="*/ 68215 h 296600"/>
                <a:gd name="connsiteX3" fmla="*/ 68215 w 299871"/>
                <a:gd name="connsiteY3" fmla="*/ 24249 h 296600"/>
                <a:gd name="connsiteX4" fmla="*/ 24249 w 299871"/>
                <a:gd name="connsiteY4" fmla="*/ 231658 h 296600"/>
                <a:gd name="connsiteX5" fmla="*/ 118869 w 299871"/>
                <a:gd name="connsiteY5" fmla="*/ 296601 h 296600"/>
                <a:gd name="connsiteX6" fmla="*/ 125861 w 299871"/>
                <a:gd name="connsiteY6" fmla="*/ 264995 h 296600"/>
                <a:gd name="connsiteX7" fmla="*/ 125861 w 299871"/>
                <a:gd name="connsiteY7" fmla="*/ 264995 h 296600"/>
                <a:gd name="connsiteX8" fmla="*/ 135651 w 299871"/>
                <a:gd name="connsiteY8" fmla="*/ 217376 h 296600"/>
                <a:gd name="connsiteX9" fmla="*/ 82368 w 299871"/>
                <a:gd name="connsiteY9" fmla="*/ 135424 h 296600"/>
                <a:gd name="connsiteX10" fmla="*/ 164320 w 299871"/>
                <a:gd name="connsiteY10" fmla="*/ 82141 h 296600"/>
                <a:gd name="connsiteX11" fmla="*/ 174739 w 299871"/>
                <a:gd name="connsiteY11" fmla="*/ 35012 h 296600"/>
                <a:gd name="connsiteX12" fmla="*/ 174739 w 299871"/>
                <a:gd name="connsiteY12" fmla="*/ 35012 h 296600"/>
                <a:gd name="connsiteX13" fmla="*/ 265144 w 299871"/>
                <a:gd name="connsiteY13" fmla="*/ 174511 h 296600"/>
                <a:gd name="connsiteX14" fmla="*/ 213966 w 299871"/>
                <a:gd name="connsiteY14" fmla="*/ 248702 h 29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9871" h="296600">
                  <a:moveTo>
                    <a:pt x="213687" y="248702"/>
                  </a:moveTo>
                  <a:lnTo>
                    <a:pt x="231657" y="275623"/>
                  </a:lnTo>
                  <a:cubicBezTo>
                    <a:pt x="301072" y="230490"/>
                    <a:pt x="320756" y="137630"/>
                    <a:pt x="275623" y="68215"/>
                  </a:cubicBezTo>
                  <a:cubicBezTo>
                    <a:pt x="230490" y="-1200"/>
                    <a:pt x="137630" y="-20884"/>
                    <a:pt x="68215" y="24249"/>
                  </a:cubicBezTo>
                  <a:cubicBezTo>
                    <a:pt x="-1200" y="69383"/>
                    <a:pt x="-20884" y="162243"/>
                    <a:pt x="24249" y="231658"/>
                  </a:cubicBezTo>
                  <a:cubicBezTo>
                    <a:pt x="45927" y="264998"/>
                    <a:pt x="79963" y="288359"/>
                    <a:pt x="118869" y="296601"/>
                  </a:cubicBezTo>
                  <a:lnTo>
                    <a:pt x="125861" y="264995"/>
                  </a:lnTo>
                  <a:lnTo>
                    <a:pt x="125861" y="264995"/>
                  </a:lnTo>
                  <a:lnTo>
                    <a:pt x="135651" y="217376"/>
                  </a:lnTo>
                  <a:cubicBezTo>
                    <a:pt x="98307" y="209459"/>
                    <a:pt x="74451" y="172768"/>
                    <a:pt x="82368" y="135424"/>
                  </a:cubicBezTo>
                  <a:cubicBezTo>
                    <a:pt x="90285" y="98080"/>
                    <a:pt x="126976" y="74225"/>
                    <a:pt x="164320" y="82141"/>
                  </a:cubicBezTo>
                  <a:lnTo>
                    <a:pt x="174739" y="35012"/>
                  </a:lnTo>
                  <a:lnTo>
                    <a:pt x="174739" y="35012"/>
                  </a:lnTo>
                  <a:cubicBezTo>
                    <a:pt x="238225" y="48569"/>
                    <a:pt x="278701" y="111025"/>
                    <a:pt x="265144" y="174511"/>
                  </a:cubicBezTo>
                  <a:cubicBezTo>
                    <a:pt x="258620" y="205059"/>
                    <a:pt x="240206" y="231755"/>
                    <a:pt x="213966" y="248702"/>
                  </a:cubicBezTo>
                  <a:close/>
                </a:path>
              </a:pathLst>
            </a:custGeom>
            <a:solidFill>
              <a:srgbClr val="E81F27"/>
            </a:solidFill>
            <a:ln w="6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sp>
        <p:nvSpPr>
          <p:cNvPr id="29" name="Rettangolo 28">
            <a:extLst>
              <a:ext uri="{FF2B5EF4-FFF2-40B4-BE49-F238E27FC236}">
                <a16:creationId xmlns:a16="http://schemas.microsoft.com/office/drawing/2014/main" id="{CCE9E743-8003-4E88-BD22-60F212294ED9}"/>
              </a:ext>
            </a:extLst>
          </p:cNvPr>
          <p:cNvSpPr/>
          <p:nvPr/>
        </p:nvSpPr>
        <p:spPr>
          <a:xfrm>
            <a:off x="345440" y="711200"/>
            <a:ext cx="2398088" cy="914400"/>
          </a:xfrm>
          <a:prstGeom prst="rect">
            <a:avLst/>
          </a:prstGeom>
          <a:solidFill>
            <a:srgbClr val="FFFFFF"/>
          </a:solidFill>
        </p:spPr>
        <p:txBody>
          <a:bodyPr wrap="none" rtlCol="0" anchor="ctr">
            <a:spAutoFit/>
          </a:bodyPr>
          <a:lstStyle/>
          <a:p>
            <a:pPr algn="ctr"/>
            <a:endParaRPr lang="it-IT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D2D207-12F8-4E4A-A2D9-9146C89D557E}"/>
              </a:ext>
            </a:extLst>
          </p:cNvPr>
          <p:cNvSpPr txBox="1"/>
          <p:nvPr/>
        </p:nvSpPr>
        <p:spPr>
          <a:xfrm>
            <a:off x="345440" y="2253937"/>
            <a:ext cx="86868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10000"/>
                  </a:schemeClr>
                </a:solidFill>
              </a:rPr>
              <a:t>We are Wabtec</a:t>
            </a:r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 err="1"/>
              <a:t>Soluciones</a:t>
            </a:r>
            <a:r>
              <a:rPr lang="en-US" sz="3200" dirty="0"/>
              <a:t> </a:t>
            </a:r>
            <a:r>
              <a:rPr lang="en-US" sz="3200" dirty="0" err="1"/>
              <a:t>Tecnológicas</a:t>
            </a:r>
            <a:r>
              <a:rPr lang="en-US" sz="3200" dirty="0"/>
              <a:t> </a:t>
            </a:r>
          </a:p>
          <a:p>
            <a:r>
              <a:rPr lang="en-US" sz="3200" dirty="0"/>
              <a:t>para </a:t>
            </a:r>
            <a:r>
              <a:rPr lang="en-US" sz="3200" dirty="0" err="1"/>
              <a:t>el</a:t>
            </a:r>
            <a:r>
              <a:rPr lang="en-US" sz="3200" dirty="0"/>
              <a:t> </a:t>
            </a:r>
            <a:r>
              <a:rPr lang="en-US" sz="3200" dirty="0" err="1"/>
              <a:t>Transporte</a:t>
            </a:r>
            <a:r>
              <a:rPr lang="en-US" sz="3200" dirty="0"/>
              <a:t> de </a:t>
            </a:r>
            <a:r>
              <a:rPr lang="en-US" sz="3200" dirty="0" err="1"/>
              <a:t>Pasajeros</a:t>
            </a:r>
            <a:endParaRPr lang="en-US" sz="3200" dirty="0"/>
          </a:p>
          <a:p>
            <a:endParaRPr lang="en-US" sz="2000"/>
          </a:p>
          <a:p>
            <a:r>
              <a:rPr lang="en-US" sz="2000"/>
              <a:t>Sergio </a:t>
            </a:r>
            <a:r>
              <a:rPr lang="en-US" sz="2000" dirty="0"/>
              <a:t>Brito </a:t>
            </a:r>
            <a:r>
              <a:rPr lang="en-US" sz="2000" dirty="0" err="1"/>
              <a:t>Peñaloza</a:t>
            </a:r>
            <a:r>
              <a:rPr lang="en-US" sz="2000" dirty="0"/>
              <a:t> – Site Manager</a:t>
            </a:r>
          </a:p>
          <a:p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96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photo of a train track&#10;&#10;Description automatically generated with low confidence">
            <a:extLst>
              <a:ext uri="{FF2B5EF4-FFF2-40B4-BE49-F238E27FC236}">
                <a16:creationId xmlns:a16="http://schemas.microsoft.com/office/drawing/2014/main" id="{ECBE6474-743A-4541-BD1D-5CAFDBF8E7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5"/>
          <a:stretch/>
        </p:blipFill>
        <p:spPr>
          <a:xfrm>
            <a:off x="6121" y="-19052"/>
            <a:ext cx="12188952" cy="2754793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31DE66E-1DBB-480A-B5EE-BA89DF458FF1}"/>
              </a:ext>
            </a:extLst>
          </p:cNvPr>
          <p:cNvSpPr txBox="1">
            <a:spLocks/>
          </p:cNvSpPr>
          <p:nvPr/>
        </p:nvSpPr>
        <p:spPr>
          <a:xfrm>
            <a:off x="457200" y="2286000"/>
            <a:ext cx="3421283" cy="206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100" b="1" kern="1200" cap="all" spc="3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all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Segmento</a:t>
            </a:r>
            <a:r>
              <a:rPr kumimoji="0" lang="en-US" sz="1400" b="1" i="0" u="none" strike="noStrike" kern="1200" cap="all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kumimoji="0" lang="en-US" sz="1400" b="1" i="0" u="none" strike="noStrike" kern="1200" cap="all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carga</a:t>
            </a:r>
            <a:r>
              <a:rPr kumimoji="0" lang="en-US" sz="1400" b="1" i="0" u="none" strike="noStrike" kern="1200" cap="all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
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50FFF978-D838-4F3F-B824-7314120C8CC3}"/>
              </a:ext>
            </a:extLst>
          </p:cNvPr>
          <p:cNvSpPr txBox="1">
            <a:spLocks/>
          </p:cNvSpPr>
          <p:nvPr/>
        </p:nvSpPr>
        <p:spPr>
          <a:xfrm>
            <a:off x="9582912" y="2286000"/>
            <a:ext cx="2587751" cy="206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100" b="1" kern="1200" cap="all" spc="3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AR" sz="1400" b="1" i="0" u="none" strike="noStrike" kern="1200" cap="all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Segmento </a:t>
            </a:r>
            <a:r>
              <a:rPr kumimoji="0" lang="es-AR" sz="1400" b="1" i="0" u="none" strike="noStrike" kern="1200" cap="all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</a:t>
            </a:r>
            <a:endParaRPr kumimoji="0" lang="en-US" sz="1400" b="1" i="0" u="none" strike="noStrike" kern="1200" cap="all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41200E-FE0A-4A3F-A7ED-90859E8F483C}"/>
              </a:ext>
            </a:extLst>
          </p:cNvPr>
          <p:cNvSpPr/>
          <p:nvPr/>
        </p:nvSpPr>
        <p:spPr>
          <a:xfrm>
            <a:off x="457200" y="2651760"/>
            <a:ext cx="8961120" cy="64008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-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72749A-FA42-4854-AB3E-6483ECAF7AC6}"/>
              </a:ext>
            </a:extLst>
          </p:cNvPr>
          <p:cNvSpPr/>
          <p:nvPr/>
        </p:nvSpPr>
        <p:spPr>
          <a:xfrm flipH="1">
            <a:off x="9601199" y="2651759"/>
            <a:ext cx="2587752" cy="64008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-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82962C-598A-4F51-BAD9-CEADC1D0B38E}"/>
              </a:ext>
            </a:extLst>
          </p:cNvPr>
          <p:cNvSpPr txBox="1">
            <a:spLocks/>
          </p:cNvSpPr>
          <p:nvPr/>
        </p:nvSpPr>
        <p:spPr>
          <a:xfrm>
            <a:off x="713491" y="3655336"/>
            <a:ext cx="1962244" cy="5606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8013" rtl="0" eaLnBrk="1" fontAlgn="base" hangingPunct="1">
              <a:spcBef>
                <a:spcPct val="0"/>
              </a:spcBef>
              <a:spcAft>
                <a:spcPct val="0"/>
              </a:spcAft>
              <a:defRPr sz="3600" b="0" i="0" kern="1200" baseline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~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3196466-9DCC-4B49-8E32-CCB14B4A9775}"/>
              </a:ext>
            </a:extLst>
          </p:cNvPr>
          <p:cNvSpPr txBox="1">
            <a:spLocks/>
          </p:cNvSpPr>
          <p:nvPr/>
        </p:nvSpPr>
        <p:spPr>
          <a:xfrm>
            <a:off x="702892" y="4649897"/>
            <a:ext cx="1960884" cy="12042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455610" indent="-455610" algn="l" defTabSz="60800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989007" indent="-379411" algn="l" defTabSz="60800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7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520815" indent="-303211" algn="l" defTabSz="60800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2128825" indent="-303211" algn="l" defTabSz="60800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738421" indent="-303211" algn="l" defTabSz="60800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3347415" indent="-304310" algn="l" defTabSz="60862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35" indent="-304310" algn="l" defTabSz="60862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57" indent="-304310" algn="l" defTabSz="60862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276" indent="-304310" algn="l" defTabSz="60862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8009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la carga de ferrocarriles del mundo es movida por locomotoras Wabtec</a:t>
            </a:r>
            <a:b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
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78AD2BCA-DAF7-48E4-AA15-17A7A0DF919E}"/>
              </a:ext>
            </a:extLst>
          </p:cNvPr>
          <p:cNvSpPr txBox="1">
            <a:spLocks/>
          </p:cNvSpPr>
          <p:nvPr/>
        </p:nvSpPr>
        <p:spPr>
          <a:xfrm>
            <a:off x="934723" y="2851715"/>
            <a:ext cx="1686560" cy="22819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100" b="1" kern="1200" cap="all" spc="3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AR" sz="1400" dirty="0">
                <a:solidFill>
                  <a:prstClr val="white"/>
                </a:solidFill>
              </a:rPr>
              <a:t>E</a:t>
            </a:r>
            <a:r>
              <a:rPr lang="en-US" sz="1400" dirty="0" err="1">
                <a:solidFill>
                  <a:prstClr val="white"/>
                </a:solidFill>
              </a:rPr>
              <a:t>quipos</a:t>
            </a:r>
            <a:r>
              <a:rPr lang="en-US" sz="1400" dirty="0">
                <a:solidFill>
                  <a:prstClr val="white"/>
                </a:solidFill>
              </a:rPr>
              <a:t> </a:t>
            </a:r>
            <a:endParaRPr kumimoji="0" lang="en-US" sz="1400" b="1" i="0" u="none" strike="noStrike" kern="1200" cap="all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27474215-CDFF-401C-813B-3A0900D3DDFB}"/>
              </a:ext>
            </a:extLst>
          </p:cNvPr>
          <p:cNvSpPr txBox="1">
            <a:spLocks/>
          </p:cNvSpPr>
          <p:nvPr/>
        </p:nvSpPr>
        <p:spPr>
          <a:xfrm>
            <a:off x="2931758" y="3655336"/>
            <a:ext cx="1838964" cy="5606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8013" rtl="0" eaLnBrk="1" fontAlgn="base" hangingPunct="1">
              <a:spcBef>
                <a:spcPct val="0"/>
              </a:spcBef>
              <a:spcAft>
                <a:spcPct val="0"/>
              </a:spcAft>
              <a:defRPr sz="3600" b="0" i="0" kern="1200" baseline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~</a:t>
            </a:r>
            <a:r>
              <a:rPr lang="en-US" sz="4800" b="1" dirty="0">
                <a:solidFill>
                  <a:srgbClr val="E7E6E6">
                    <a:lumMod val="10000"/>
                  </a:srgbClr>
                </a:solidFill>
              </a:rPr>
              <a:t>2,4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541FD2A-E71D-41ED-9CA6-CC2647CFAFBF}"/>
              </a:ext>
            </a:extLst>
          </p:cNvPr>
          <p:cNvSpPr txBox="1">
            <a:spLocks/>
          </p:cNvSpPr>
          <p:nvPr/>
        </p:nvSpPr>
        <p:spPr>
          <a:xfrm>
            <a:off x="2921158" y="4649897"/>
            <a:ext cx="1960883" cy="9347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Kms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recorridas por la flota de locomotoras de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Wabtec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2021
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20CB482-B9F9-49FB-B1BA-4E850C314C58}"/>
              </a:ext>
            </a:extLst>
          </p:cNvPr>
          <p:cNvSpPr txBox="1">
            <a:spLocks/>
          </p:cNvSpPr>
          <p:nvPr/>
        </p:nvSpPr>
        <p:spPr>
          <a:xfrm>
            <a:off x="3041227" y="2880360"/>
            <a:ext cx="1496906" cy="17953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100" b="1" kern="1200" cap="all" spc="3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all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servicios</a:t>
            </a:r>
            <a:endParaRPr kumimoji="0" lang="en-US" sz="1400" b="1" i="0" u="none" strike="noStrike" kern="1200" cap="all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D656FE17-07CB-4B94-97B6-26B589B377D4}"/>
              </a:ext>
            </a:extLst>
          </p:cNvPr>
          <p:cNvSpPr txBox="1">
            <a:spLocks/>
          </p:cNvSpPr>
          <p:nvPr/>
        </p:nvSpPr>
        <p:spPr>
          <a:xfrm>
            <a:off x="5150025" y="3655336"/>
            <a:ext cx="1838964" cy="5606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8013" rtl="0" eaLnBrk="1" fontAlgn="base" hangingPunct="1">
              <a:spcBef>
                <a:spcPct val="0"/>
              </a:spcBef>
              <a:spcAft>
                <a:spcPct val="0"/>
              </a:spcAft>
              <a:defRPr sz="3600" b="0" i="0" kern="1200" baseline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~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FAAA844-18C6-45CE-B437-54F727E7CF1A}"/>
              </a:ext>
            </a:extLst>
          </p:cNvPr>
          <p:cNvSpPr txBox="1">
            <a:spLocks/>
          </p:cNvSpPr>
          <p:nvPr/>
        </p:nvSpPr>
        <p:spPr>
          <a:xfrm>
            <a:off x="5139426" y="4649897"/>
            <a:ext cx="2052322" cy="9347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los vagones de carga del mundo </a:t>
            </a:r>
            <a:b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tienen productos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Wabtec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ellos
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F7126DB4-8261-443E-97F8-B408BE365E82}"/>
              </a:ext>
            </a:extLst>
          </p:cNvPr>
          <p:cNvSpPr txBox="1">
            <a:spLocks/>
          </p:cNvSpPr>
          <p:nvPr/>
        </p:nvSpPr>
        <p:spPr>
          <a:xfrm>
            <a:off x="5030894" y="2880360"/>
            <a:ext cx="2052322" cy="17953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100" b="1" kern="1200" cap="all" spc="3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all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componentes</a:t>
            </a:r>
            <a:endParaRPr kumimoji="0" lang="en-US" sz="1400" b="1" i="0" u="none" strike="noStrike" kern="1200" cap="all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CEEF2488-35D0-4E2B-B364-B804E1784FFE}"/>
              </a:ext>
            </a:extLst>
          </p:cNvPr>
          <p:cNvSpPr txBox="1">
            <a:spLocks/>
          </p:cNvSpPr>
          <p:nvPr/>
        </p:nvSpPr>
        <p:spPr>
          <a:xfrm>
            <a:off x="7480051" y="3655336"/>
            <a:ext cx="2102800" cy="5606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8013" rtl="0" eaLnBrk="1" fontAlgn="base" hangingPunct="1">
              <a:spcBef>
                <a:spcPct val="0"/>
              </a:spcBef>
              <a:spcAft>
                <a:spcPct val="0"/>
              </a:spcAft>
              <a:defRPr sz="3600" b="0" i="0" kern="1200" baseline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1.3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9510A477-71F2-4A13-BB32-5F2816028196}"/>
              </a:ext>
            </a:extLst>
          </p:cNvPr>
          <p:cNvSpPr txBox="1">
            <a:spLocks/>
          </p:cNvSpPr>
          <p:nvPr/>
        </p:nvSpPr>
        <p:spPr>
          <a:xfrm>
            <a:off x="7311816" y="2651759"/>
            <a:ext cx="2106504" cy="64007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100" b="1" kern="1200" cap="all" spc="3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all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Digital Electronics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393C4C9D-318B-4570-AA21-C35C73E14A03}"/>
              </a:ext>
            </a:extLst>
          </p:cNvPr>
          <p:cNvSpPr txBox="1">
            <a:spLocks/>
          </p:cNvSpPr>
          <p:nvPr/>
        </p:nvSpPr>
        <p:spPr>
          <a:xfrm>
            <a:off x="9966960" y="2883706"/>
            <a:ext cx="1648764" cy="20324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100" b="1" kern="1200" cap="all" spc="3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AR" sz="1400" dirty="0">
                <a:solidFill>
                  <a:prstClr val="white"/>
                </a:solidFill>
              </a:rPr>
              <a:t>p</a:t>
            </a:r>
            <a:r>
              <a:rPr lang="en-US" sz="1400" dirty="0" err="1">
                <a:solidFill>
                  <a:prstClr val="white"/>
                </a:solidFill>
              </a:rPr>
              <a:t>asajeros</a:t>
            </a:r>
            <a:endParaRPr kumimoji="0" lang="en-US" sz="1400" b="1" i="0" u="none" strike="noStrike" kern="1200" cap="all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E679DFD1-5665-4C88-8E3E-6961A896AF55}"/>
              </a:ext>
            </a:extLst>
          </p:cNvPr>
          <p:cNvSpPr txBox="1">
            <a:spLocks/>
          </p:cNvSpPr>
          <p:nvPr/>
        </p:nvSpPr>
        <p:spPr>
          <a:xfrm>
            <a:off x="9977559" y="3655336"/>
            <a:ext cx="1991481" cy="5606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8013" rtl="0" eaLnBrk="1" fontAlgn="base" hangingPunct="1">
              <a:spcBef>
                <a:spcPct val="0"/>
              </a:spcBef>
              <a:spcAft>
                <a:spcPct val="0"/>
              </a:spcAft>
              <a:defRPr sz="3600" b="0" i="0" kern="1200" baseline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1D0CE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D1D0CE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1D0CE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EC0CE32-4216-4842-8AE6-EB07BC2A740A}"/>
              </a:ext>
            </a:extLst>
          </p:cNvPr>
          <p:cNvSpPr txBox="1">
            <a:spLocks/>
          </p:cNvSpPr>
          <p:nvPr/>
        </p:nvSpPr>
        <p:spPr>
          <a:xfrm>
            <a:off x="9897690" y="4649897"/>
            <a:ext cx="2255522" cy="11058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Proporciona equipos a</a:t>
            </a:r>
            <a:b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principales sistemas de tránsito del mundo*
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itle 26">
            <a:extLst>
              <a:ext uri="{FF2B5EF4-FFF2-40B4-BE49-F238E27FC236}">
                <a16:creationId xmlns:a16="http://schemas.microsoft.com/office/drawing/2014/main" id="{642FA4AD-0EC7-4D1F-9F85-BF9821F7C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410" y="404707"/>
            <a:ext cx="10950681" cy="1137920"/>
          </a:xfrm>
        </p:spPr>
        <p:txBody>
          <a:bodyPr lIns="0" tIns="0" rIns="0" bIns="0" anchor="t" anchorCtr="0">
            <a:no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Wabtec es un valioso socio en la innovación ferroviaria en el Mundo 
</a:t>
            </a:r>
            <a:endParaRPr lang="en-US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F5B00038-361A-47E8-A9DD-C116816A97C3}"/>
              </a:ext>
            </a:extLst>
          </p:cNvPr>
          <p:cNvSpPr txBox="1">
            <a:spLocks/>
          </p:cNvSpPr>
          <p:nvPr/>
        </p:nvSpPr>
        <p:spPr>
          <a:xfrm>
            <a:off x="7469452" y="4649897"/>
            <a:ext cx="2052322" cy="12042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Ahorro de combustible logrado a través de las soluciones digitales de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Wabtec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
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F575F8-DFBE-441B-AA12-8D3878C2C154}"/>
              </a:ext>
            </a:extLst>
          </p:cNvPr>
          <p:cNvSpPr txBox="1"/>
          <p:nvPr/>
        </p:nvSpPr>
        <p:spPr>
          <a:xfrm>
            <a:off x="9521774" y="6328262"/>
            <a:ext cx="2447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D1D0CE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En mercados de Tránsito accesibles 
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D1D0CE">
                  <a:lumMod val="1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63FB996-D300-4694-A709-E1F8C8C31435}"/>
              </a:ext>
            </a:extLst>
          </p:cNvPr>
          <p:cNvSpPr txBox="1"/>
          <p:nvPr/>
        </p:nvSpPr>
        <p:spPr>
          <a:xfrm>
            <a:off x="9680574" y="6528317"/>
            <a:ext cx="2288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D1D0CE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Datos internos de Wabtec
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D1D0CE">
                  <a:lumMod val="1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" name="Picture 3" descr="Wabtec_logo.pdf">
            <a:extLst>
              <a:ext uri="{FF2B5EF4-FFF2-40B4-BE49-F238E27FC236}">
                <a16:creationId xmlns:a16="http://schemas.microsoft.com/office/drawing/2014/main" id="{35078BA9-AC58-8CC3-E627-E72A501207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1005"/>
          <a:stretch>
            <a:fillRect/>
          </a:stretch>
        </p:blipFill>
        <p:spPr bwMode="auto">
          <a:xfrm>
            <a:off x="-161464" y="5681073"/>
            <a:ext cx="2532131" cy="138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07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B0C0567-90F4-E749-BC2D-3EC2AA429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" r="2835"/>
          <a:stretch/>
        </p:blipFill>
        <p:spPr>
          <a:xfrm>
            <a:off x="4043680" y="1734856"/>
            <a:ext cx="4124960" cy="525791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C61CC9-3AE3-E74E-A3B8-D38CA09BFD38}"/>
              </a:ext>
            </a:extLst>
          </p:cNvPr>
          <p:cNvSpPr/>
          <p:nvPr/>
        </p:nvSpPr>
        <p:spPr>
          <a:xfrm>
            <a:off x="4043680" y="1734856"/>
            <a:ext cx="4124960" cy="5257919"/>
          </a:xfrm>
          <a:prstGeom prst="rect">
            <a:avLst/>
          </a:prstGeom>
          <a:solidFill>
            <a:srgbClr val="C00000">
              <a:alpha val="80000"/>
            </a:srgbClr>
          </a:solidFill>
        </p:spPr>
        <p:txBody>
          <a:bodyPr wrap="none" rtlCol="0" anchor="ctr">
            <a:spAutoFit/>
          </a:bodyPr>
          <a:lstStyle/>
          <a:p>
            <a:pPr algn="ctr"/>
            <a:endParaRPr lang="en-US" sz="3600" b="1" spc="-15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B1A6747-5788-CC4E-9F6E-771837772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" r="2835"/>
          <a:stretch/>
        </p:blipFill>
        <p:spPr>
          <a:xfrm>
            <a:off x="8097520" y="1734856"/>
            <a:ext cx="4124960" cy="525791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1EEDB74-78CD-B748-8991-90857ACC2F22}"/>
              </a:ext>
            </a:extLst>
          </p:cNvPr>
          <p:cNvSpPr/>
          <p:nvPr/>
        </p:nvSpPr>
        <p:spPr>
          <a:xfrm>
            <a:off x="8097520" y="1734856"/>
            <a:ext cx="4124960" cy="5257919"/>
          </a:xfrm>
          <a:prstGeom prst="rect">
            <a:avLst/>
          </a:prstGeom>
          <a:solidFill>
            <a:schemeClr val="bg2">
              <a:lumMod val="10000"/>
              <a:alpha val="86000"/>
            </a:schemeClr>
          </a:solidFill>
        </p:spPr>
        <p:txBody>
          <a:bodyPr wrap="none" rtlCol="0" anchor="ctr">
            <a:spAutoFit/>
          </a:bodyPr>
          <a:lstStyle/>
          <a:p>
            <a:pPr algn="ctr"/>
            <a:endParaRPr lang="en-US" sz="3600" b="1" spc="-15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A picture containing transport, train, bus, subway&#10;&#10;Description automatically generated">
            <a:extLst>
              <a:ext uri="{FF2B5EF4-FFF2-40B4-BE49-F238E27FC236}">
                <a16:creationId xmlns:a16="http://schemas.microsoft.com/office/drawing/2014/main" id="{23C7856A-59FF-984D-8532-B12D161289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"/>
          <a:stretch/>
        </p:blipFill>
        <p:spPr>
          <a:xfrm>
            <a:off x="-10160" y="1734856"/>
            <a:ext cx="4124960" cy="52579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15B26BC-6D34-CF4F-89AE-9A88854A3FB5}"/>
              </a:ext>
            </a:extLst>
          </p:cNvPr>
          <p:cNvSpPr/>
          <p:nvPr/>
        </p:nvSpPr>
        <p:spPr>
          <a:xfrm>
            <a:off x="-10160" y="1734856"/>
            <a:ext cx="4124960" cy="5257919"/>
          </a:xfrm>
          <a:prstGeom prst="rect">
            <a:avLst/>
          </a:prstGeom>
          <a:solidFill>
            <a:schemeClr val="bg2">
              <a:lumMod val="10000"/>
              <a:alpha val="86000"/>
            </a:schemeClr>
          </a:solidFill>
        </p:spPr>
        <p:txBody>
          <a:bodyPr wrap="none" rtlCol="0" anchor="ctr">
            <a:spAutoFit/>
          </a:bodyPr>
          <a:lstStyle/>
          <a:p>
            <a:pPr algn="ctr"/>
            <a:endParaRPr lang="en-US" sz="3600" b="1" spc="-15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B35C601-6FE6-42DF-B5AF-309903FEBE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548640"/>
            <a:ext cx="3429768" cy="206870"/>
          </a:xfrm>
        </p:spPr>
        <p:txBody>
          <a:bodyPr>
            <a:normAutofit fontScale="92500" lnSpcReduction="20000"/>
          </a:bodyPr>
          <a:lstStyle/>
          <a:p>
            <a:r>
              <a:rPr lang="es-CL" dirty="0" err="1">
                <a:solidFill>
                  <a:srgbClr val="C00000"/>
                </a:solidFill>
              </a:rPr>
              <a:t>Wabtec</a:t>
            </a:r>
            <a:endParaRPr lang="es-CL" dirty="0">
              <a:solidFill>
                <a:srgbClr val="C00000"/>
              </a:solidFill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E098F286-5530-4184-A372-25D50E4E6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782013"/>
            <a:ext cx="11419017" cy="985846"/>
          </a:xfrm>
        </p:spPr>
        <p:txBody>
          <a:bodyPr>
            <a:normAutofit fontScale="90000"/>
          </a:bodyPr>
          <a:lstStyle/>
          <a:p>
            <a:r>
              <a:rPr lang="es-CL" dirty="0"/>
              <a:t>Innovación Tecnológica basadas en 3 principios fundamentales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81E20BF-FB0B-4D45-A492-D66EFCA05470}"/>
              </a:ext>
            </a:extLst>
          </p:cNvPr>
          <p:cNvSpPr txBox="1">
            <a:spLocks/>
          </p:cNvSpPr>
          <p:nvPr/>
        </p:nvSpPr>
        <p:spPr>
          <a:xfrm>
            <a:off x="457198" y="2137500"/>
            <a:ext cx="3269051" cy="7862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CL" sz="2800" b="1" dirty="0">
                <a:solidFill>
                  <a:schemeClr val="bg1"/>
                </a:solidFill>
              </a:rPr>
              <a:t>INNOVACIÓN</a:t>
            </a:r>
            <a:r>
              <a:rPr lang="es-CL" sz="2800" dirty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r>
              <a:rPr lang="es-CL" sz="2800" b="1" dirty="0">
                <a:solidFill>
                  <a:schemeClr val="bg1"/>
                </a:solidFill>
              </a:rPr>
              <a:t>CON PROPÓSITO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B07BC14-FFAD-D847-8FFB-1D0D13C786B2}"/>
              </a:ext>
            </a:extLst>
          </p:cNvPr>
          <p:cNvSpPr txBox="1">
            <a:spLocks/>
          </p:cNvSpPr>
          <p:nvPr/>
        </p:nvSpPr>
        <p:spPr>
          <a:xfrm>
            <a:off x="402062" y="4245515"/>
            <a:ext cx="3269051" cy="11473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600" dirty="0">
                <a:solidFill>
                  <a:schemeClr val="bg1"/>
                </a:solidFill>
              </a:rPr>
              <a:t>Desarrollar productos responsables y sustentables que minimicen el impacto en el planeta (Descarbonización)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D0A124F4-7539-AC4C-8960-5E3B2B475385}"/>
              </a:ext>
            </a:extLst>
          </p:cNvPr>
          <p:cNvSpPr txBox="1">
            <a:spLocks/>
          </p:cNvSpPr>
          <p:nvPr/>
        </p:nvSpPr>
        <p:spPr>
          <a:xfrm>
            <a:off x="4702844" y="2137500"/>
            <a:ext cx="3972560" cy="7862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800" b="1" dirty="0">
                <a:solidFill>
                  <a:schemeClr val="bg1"/>
                </a:solidFill>
              </a:rPr>
              <a:t>OPERACIONES RESPONSABLES 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0B39C585-D137-5F4C-8850-13D2BB9C7E7C}"/>
              </a:ext>
            </a:extLst>
          </p:cNvPr>
          <p:cNvSpPr txBox="1">
            <a:spLocks/>
          </p:cNvSpPr>
          <p:nvPr/>
        </p:nvSpPr>
        <p:spPr>
          <a:xfrm>
            <a:off x="4533889" y="4245514"/>
            <a:ext cx="3170744" cy="11473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600" dirty="0">
                <a:solidFill>
                  <a:schemeClr val="bg1"/>
                </a:solidFill>
              </a:rPr>
              <a:t>Desarrollar condiciones de trabajo seguro y soluciones que permitan el uso productivo y eficiente de los activos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B765D53A-EC3E-D24E-A487-B885C2659F2B}"/>
              </a:ext>
            </a:extLst>
          </p:cNvPr>
          <p:cNvSpPr txBox="1">
            <a:spLocks/>
          </p:cNvSpPr>
          <p:nvPr/>
        </p:nvSpPr>
        <p:spPr>
          <a:xfrm>
            <a:off x="8584376" y="2137500"/>
            <a:ext cx="3291840" cy="7862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800" b="1" dirty="0">
                <a:solidFill>
                  <a:schemeClr val="bg1"/>
                </a:solidFill>
              </a:rPr>
              <a:t>COMPROMISO</a:t>
            </a:r>
            <a:r>
              <a:rPr lang="es-CL" sz="2800" dirty="0">
                <a:solidFill>
                  <a:schemeClr val="bg1"/>
                </a:solidFill>
              </a:rPr>
              <a:t> </a:t>
            </a:r>
          </a:p>
          <a:p>
            <a:r>
              <a:rPr lang="es-CL" dirty="0">
                <a:solidFill>
                  <a:schemeClr val="bg1"/>
                </a:solidFill>
              </a:rPr>
              <a:t>(Colaboradores y Comunidad)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D0FC03EB-8B79-7649-9A03-C560EC9FAAFE}"/>
              </a:ext>
            </a:extLst>
          </p:cNvPr>
          <p:cNvSpPr txBox="1">
            <a:spLocks/>
          </p:cNvSpPr>
          <p:nvPr/>
        </p:nvSpPr>
        <p:spPr>
          <a:xfrm>
            <a:off x="8463280" y="4245514"/>
            <a:ext cx="3170744" cy="10186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600" dirty="0">
                <a:solidFill>
                  <a:schemeClr val="bg1"/>
                </a:solidFill>
              </a:rPr>
              <a:t>Comprometidos en promover una cultura diversificada e inclusiva invirtiendo en las comunidades donde nuestros equipos viven y trabajan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AC0B23F9-EECD-45D4-BDDC-7435153400F8}"/>
              </a:ext>
            </a:extLst>
          </p:cNvPr>
          <p:cNvSpPr/>
          <p:nvPr/>
        </p:nvSpPr>
        <p:spPr>
          <a:xfrm>
            <a:off x="519395" y="3501523"/>
            <a:ext cx="424249" cy="64351"/>
          </a:xfrm>
          <a:prstGeom prst="rect">
            <a:avLst/>
          </a:prstGeom>
          <a:solidFill>
            <a:srgbClr val="C00000"/>
          </a:solidFill>
        </p:spPr>
        <p:txBody>
          <a:bodyPr wrap="none" rtlCol="0" anchor="ctr">
            <a:spAutoFit/>
          </a:bodyPr>
          <a:lstStyle/>
          <a:p>
            <a:pPr algn="ctr"/>
            <a:endParaRPr lang="en-US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4">
            <a:extLst>
              <a:ext uri="{FF2B5EF4-FFF2-40B4-BE49-F238E27FC236}">
                <a16:creationId xmlns:a16="http://schemas.microsoft.com/office/drawing/2014/main" id="{AF37EFC6-444D-4136-ABEF-1C05B37430BE}"/>
              </a:ext>
            </a:extLst>
          </p:cNvPr>
          <p:cNvSpPr/>
          <p:nvPr/>
        </p:nvSpPr>
        <p:spPr>
          <a:xfrm>
            <a:off x="4432230" y="3469347"/>
            <a:ext cx="424249" cy="64351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none" rtlCol="0" anchor="ctr">
            <a:spAutoFit/>
          </a:bodyPr>
          <a:lstStyle/>
          <a:p>
            <a:pPr algn="ctr"/>
            <a:endParaRPr lang="en-US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80D80851-7825-4488-BF6A-84E8B83C4788}"/>
              </a:ext>
            </a:extLst>
          </p:cNvPr>
          <p:cNvSpPr/>
          <p:nvPr/>
        </p:nvSpPr>
        <p:spPr>
          <a:xfrm>
            <a:off x="8463280" y="3416668"/>
            <a:ext cx="424249" cy="64351"/>
          </a:xfrm>
          <a:prstGeom prst="rect">
            <a:avLst/>
          </a:prstGeom>
          <a:solidFill>
            <a:srgbClr val="C00000"/>
          </a:solidFill>
        </p:spPr>
        <p:txBody>
          <a:bodyPr wrap="none" rtlCol="0" anchor="ctr">
            <a:spAutoFit/>
          </a:bodyPr>
          <a:lstStyle/>
          <a:p>
            <a:pPr algn="ctr"/>
            <a:endParaRPr lang="en-US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5E7628B7-CC1B-4F44-80E1-B8C3035168A8}"/>
              </a:ext>
            </a:extLst>
          </p:cNvPr>
          <p:cNvSpPr/>
          <p:nvPr/>
        </p:nvSpPr>
        <p:spPr>
          <a:xfrm>
            <a:off x="457200" y="274320"/>
            <a:ext cx="548640" cy="67450"/>
          </a:xfrm>
          <a:prstGeom prst="rect">
            <a:avLst/>
          </a:prstGeom>
          <a:solidFill>
            <a:srgbClr val="63666A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-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99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9">
            <a:extLst>
              <a:ext uri="{FF2B5EF4-FFF2-40B4-BE49-F238E27FC236}">
                <a16:creationId xmlns:a16="http://schemas.microsoft.com/office/drawing/2014/main" id="{A82DBFE5-F2DB-4709-938B-D39B10708E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73" t="2960"/>
          <a:stretch/>
        </p:blipFill>
        <p:spPr>
          <a:xfrm>
            <a:off x="70263" y="348792"/>
            <a:ext cx="8359067" cy="57142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4774E6-979E-4269-B1CA-469E723E1291}"/>
              </a:ext>
            </a:extLst>
          </p:cNvPr>
          <p:cNvSpPr/>
          <p:nvPr/>
        </p:nvSpPr>
        <p:spPr>
          <a:xfrm>
            <a:off x="6696776" y="163257"/>
            <a:ext cx="5495224" cy="6880797"/>
          </a:xfrm>
          <a:custGeom>
            <a:avLst/>
            <a:gdLst>
              <a:gd name="connsiteX0" fmla="*/ 0 w 4221606"/>
              <a:gd name="connsiteY0" fmla="*/ 0 h 6858000"/>
              <a:gd name="connsiteX1" fmla="*/ 4221606 w 4221606"/>
              <a:gd name="connsiteY1" fmla="*/ 0 h 6858000"/>
              <a:gd name="connsiteX2" fmla="*/ 4221606 w 4221606"/>
              <a:gd name="connsiteY2" fmla="*/ 6858000 h 6858000"/>
              <a:gd name="connsiteX3" fmla="*/ 0 w 4221606"/>
              <a:gd name="connsiteY3" fmla="*/ 6858000 h 6858000"/>
              <a:gd name="connsiteX4" fmla="*/ 0 w 4221606"/>
              <a:gd name="connsiteY4" fmla="*/ 0 h 6858000"/>
              <a:gd name="connsiteX0" fmla="*/ 763929 w 4221606"/>
              <a:gd name="connsiteY0" fmla="*/ 23149 h 6858000"/>
              <a:gd name="connsiteX1" fmla="*/ 4221606 w 4221606"/>
              <a:gd name="connsiteY1" fmla="*/ 0 h 6858000"/>
              <a:gd name="connsiteX2" fmla="*/ 4221606 w 4221606"/>
              <a:gd name="connsiteY2" fmla="*/ 6858000 h 6858000"/>
              <a:gd name="connsiteX3" fmla="*/ 0 w 4221606"/>
              <a:gd name="connsiteY3" fmla="*/ 6858000 h 6858000"/>
              <a:gd name="connsiteX4" fmla="*/ 763929 w 4221606"/>
              <a:gd name="connsiteY4" fmla="*/ 23149 h 6858000"/>
              <a:gd name="connsiteX0" fmla="*/ 995422 w 4221606"/>
              <a:gd name="connsiteY0" fmla="*/ 34724 h 6858000"/>
              <a:gd name="connsiteX1" fmla="*/ 4221606 w 4221606"/>
              <a:gd name="connsiteY1" fmla="*/ 0 h 6858000"/>
              <a:gd name="connsiteX2" fmla="*/ 4221606 w 4221606"/>
              <a:gd name="connsiteY2" fmla="*/ 6858000 h 6858000"/>
              <a:gd name="connsiteX3" fmla="*/ 0 w 4221606"/>
              <a:gd name="connsiteY3" fmla="*/ 6858000 h 6858000"/>
              <a:gd name="connsiteX4" fmla="*/ 995422 w 4221606"/>
              <a:gd name="connsiteY4" fmla="*/ 34724 h 6858000"/>
              <a:gd name="connsiteX0" fmla="*/ 1493133 w 4221606"/>
              <a:gd name="connsiteY0" fmla="*/ 23149 h 6858000"/>
              <a:gd name="connsiteX1" fmla="*/ 4221606 w 4221606"/>
              <a:gd name="connsiteY1" fmla="*/ 0 h 6858000"/>
              <a:gd name="connsiteX2" fmla="*/ 4221606 w 4221606"/>
              <a:gd name="connsiteY2" fmla="*/ 6858000 h 6858000"/>
              <a:gd name="connsiteX3" fmla="*/ 0 w 4221606"/>
              <a:gd name="connsiteY3" fmla="*/ 6858000 h 6858000"/>
              <a:gd name="connsiteX4" fmla="*/ 1493133 w 4221606"/>
              <a:gd name="connsiteY4" fmla="*/ 23149 h 6858000"/>
              <a:gd name="connsiteX0" fmla="*/ 1493133 w 4461038"/>
              <a:gd name="connsiteY0" fmla="*/ 0 h 6834851"/>
              <a:gd name="connsiteX1" fmla="*/ 4461038 w 4461038"/>
              <a:gd name="connsiteY1" fmla="*/ 56662 h 6834851"/>
              <a:gd name="connsiteX2" fmla="*/ 4221606 w 4461038"/>
              <a:gd name="connsiteY2" fmla="*/ 6834851 h 6834851"/>
              <a:gd name="connsiteX3" fmla="*/ 0 w 4461038"/>
              <a:gd name="connsiteY3" fmla="*/ 6834851 h 6834851"/>
              <a:gd name="connsiteX4" fmla="*/ 1493133 w 4461038"/>
              <a:gd name="connsiteY4" fmla="*/ 0 h 6834851"/>
              <a:gd name="connsiteX0" fmla="*/ 1493133 w 4483841"/>
              <a:gd name="connsiteY0" fmla="*/ 0 h 6846252"/>
              <a:gd name="connsiteX1" fmla="*/ 4461038 w 4483841"/>
              <a:gd name="connsiteY1" fmla="*/ 56662 h 6846252"/>
              <a:gd name="connsiteX2" fmla="*/ 4483841 w 4483841"/>
              <a:gd name="connsiteY2" fmla="*/ 6846252 h 6846252"/>
              <a:gd name="connsiteX3" fmla="*/ 0 w 4483841"/>
              <a:gd name="connsiteY3" fmla="*/ 6834851 h 6846252"/>
              <a:gd name="connsiteX4" fmla="*/ 1493133 w 4483841"/>
              <a:gd name="connsiteY4" fmla="*/ 0 h 6846252"/>
              <a:gd name="connsiteX0" fmla="*/ 1493133 w 4483841"/>
              <a:gd name="connsiteY0" fmla="*/ 346 h 6789590"/>
              <a:gd name="connsiteX1" fmla="*/ 4461038 w 4483841"/>
              <a:gd name="connsiteY1" fmla="*/ 0 h 6789590"/>
              <a:gd name="connsiteX2" fmla="*/ 4483841 w 4483841"/>
              <a:gd name="connsiteY2" fmla="*/ 6789590 h 6789590"/>
              <a:gd name="connsiteX3" fmla="*/ 0 w 4483841"/>
              <a:gd name="connsiteY3" fmla="*/ 6778189 h 6789590"/>
              <a:gd name="connsiteX4" fmla="*/ 1493133 w 4483841"/>
              <a:gd name="connsiteY4" fmla="*/ 346 h 6789590"/>
              <a:gd name="connsiteX0" fmla="*/ 1493133 w 4518046"/>
              <a:gd name="connsiteY0" fmla="*/ 0 h 6789244"/>
              <a:gd name="connsiteX1" fmla="*/ 4518046 w 4518046"/>
              <a:gd name="connsiteY1" fmla="*/ 11055 h 6789244"/>
              <a:gd name="connsiteX2" fmla="*/ 4483841 w 4518046"/>
              <a:gd name="connsiteY2" fmla="*/ 6789244 h 6789244"/>
              <a:gd name="connsiteX3" fmla="*/ 0 w 4518046"/>
              <a:gd name="connsiteY3" fmla="*/ 6777843 h 6789244"/>
              <a:gd name="connsiteX4" fmla="*/ 1493133 w 4518046"/>
              <a:gd name="connsiteY4" fmla="*/ 0 h 6789244"/>
              <a:gd name="connsiteX0" fmla="*/ 1493133 w 4540849"/>
              <a:gd name="connsiteY0" fmla="*/ 0 h 6789244"/>
              <a:gd name="connsiteX1" fmla="*/ 4518046 w 4540849"/>
              <a:gd name="connsiteY1" fmla="*/ 11055 h 6789244"/>
              <a:gd name="connsiteX2" fmla="*/ 4540849 w 4540849"/>
              <a:gd name="connsiteY2" fmla="*/ 6789244 h 6789244"/>
              <a:gd name="connsiteX3" fmla="*/ 0 w 4540849"/>
              <a:gd name="connsiteY3" fmla="*/ 6777843 h 6789244"/>
              <a:gd name="connsiteX4" fmla="*/ 1493133 w 4540849"/>
              <a:gd name="connsiteY4" fmla="*/ 0 h 6789244"/>
              <a:gd name="connsiteX0" fmla="*/ 1493133 w 4939901"/>
              <a:gd name="connsiteY0" fmla="*/ 0 h 6789244"/>
              <a:gd name="connsiteX1" fmla="*/ 4939901 w 4939901"/>
              <a:gd name="connsiteY1" fmla="*/ 11055 h 6789244"/>
              <a:gd name="connsiteX2" fmla="*/ 4540849 w 4939901"/>
              <a:gd name="connsiteY2" fmla="*/ 6789244 h 6789244"/>
              <a:gd name="connsiteX3" fmla="*/ 0 w 4939901"/>
              <a:gd name="connsiteY3" fmla="*/ 6777843 h 6789244"/>
              <a:gd name="connsiteX4" fmla="*/ 1493133 w 4939901"/>
              <a:gd name="connsiteY4" fmla="*/ 0 h 6789244"/>
              <a:gd name="connsiteX0" fmla="*/ 1493133 w 4951303"/>
              <a:gd name="connsiteY0" fmla="*/ 0 h 6789244"/>
              <a:gd name="connsiteX1" fmla="*/ 4939901 w 4951303"/>
              <a:gd name="connsiteY1" fmla="*/ 11055 h 6789244"/>
              <a:gd name="connsiteX2" fmla="*/ 4951303 w 4951303"/>
              <a:gd name="connsiteY2" fmla="*/ 6789244 h 6789244"/>
              <a:gd name="connsiteX3" fmla="*/ 0 w 4951303"/>
              <a:gd name="connsiteY3" fmla="*/ 6777843 h 6789244"/>
              <a:gd name="connsiteX4" fmla="*/ 1493133 w 4951303"/>
              <a:gd name="connsiteY4" fmla="*/ 0 h 6789244"/>
              <a:gd name="connsiteX0" fmla="*/ 1493133 w 5954643"/>
              <a:gd name="connsiteY0" fmla="*/ 0 h 6789244"/>
              <a:gd name="connsiteX1" fmla="*/ 5954633 w 5954643"/>
              <a:gd name="connsiteY1" fmla="*/ 33858 h 6789244"/>
              <a:gd name="connsiteX2" fmla="*/ 4951303 w 5954643"/>
              <a:gd name="connsiteY2" fmla="*/ 6789244 h 6789244"/>
              <a:gd name="connsiteX3" fmla="*/ 0 w 5954643"/>
              <a:gd name="connsiteY3" fmla="*/ 6777843 h 6789244"/>
              <a:gd name="connsiteX4" fmla="*/ 1493133 w 5954643"/>
              <a:gd name="connsiteY4" fmla="*/ 0 h 6789244"/>
              <a:gd name="connsiteX0" fmla="*/ 1493133 w 5955138"/>
              <a:gd name="connsiteY0" fmla="*/ 0 h 6777843"/>
              <a:gd name="connsiteX1" fmla="*/ 5954633 w 5955138"/>
              <a:gd name="connsiteY1" fmla="*/ 33858 h 6777843"/>
              <a:gd name="connsiteX2" fmla="*/ 5943233 w 5955138"/>
              <a:gd name="connsiteY2" fmla="*/ 6777843 h 6777843"/>
              <a:gd name="connsiteX3" fmla="*/ 0 w 5955138"/>
              <a:gd name="connsiteY3" fmla="*/ 6777843 h 6777843"/>
              <a:gd name="connsiteX4" fmla="*/ 1493133 w 5955138"/>
              <a:gd name="connsiteY4" fmla="*/ 0 h 677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5138" h="6777843">
                <a:moveTo>
                  <a:pt x="1493133" y="0"/>
                </a:moveTo>
                <a:lnTo>
                  <a:pt x="5954633" y="33858"/>
                </a:lnTo>
                <a:cubicBezTo>
                  <a:pt x="5958434" y="2293254"/>
                  <a:pt x="5939432" y="4518447"/>
                  <a:pt x="5943233" y="6777843"/>
                </a:cubicBezTo>
                <a:lnTo>
                  <a:pt x="0" y="6777843"/>
                </a:lnTo>
                <a:lnTo>
                  <a:pt x="1493133" y="0"/>
                </a:lnTo>
                <a:close/>
              </a:path>
            </a:pathLst>
          </a:custGeom>
          <a:solidFill>
            <a:srgbClr val="E30713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1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9" name="Image 2">
            <a:extLst>
              <a:ext uri="{FF2B5EF4-FFF2-40B4-BE49-F238E27FC236}">
                <a16:creationId xmlns:a16="http://schemas.microsoft.com/office/drawing/2014/main" id="{66E7732C-A28A-47D6-B6AE-00D1C1C33D7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796" y="5450025"/>
            <a:ext cx="7771211" cy="152592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3E8A2072-D9BC-4EE0-A79C-7EBC6F78CAA7}"/>
              </a:ext>
            </a:extLst>
          </p:cNvPr>
          <p:cNvSpPr/>
          <p:nvPr/>
        </p:nvSpPr>
        <p:spPr>
          <a:xfrm>
            <a:off x="8377382" y="212436"/>
            <a:ext cx="914400" cy="914400"/>
          </a:xfrm>
          <a:prstGeom prst="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es-CL" sz="3600" b="1" spc="-15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719D4C3-2217-40F5-8855-9679F23A0FE8}"/>
              </a:ext>
            </a:extLst>
          </p:cNvPr>
          <p:cNvSpPr txBox="1"/>
          <p:nvPr/>
        </p:nvSpPr>
        <p:spPr>
          <a:xfrm>
            <a:off x="8229600" y="286338"/>
            <a:ext cx="3592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chemeClr val="bg1"/>
                </a:solidFill>
              </a:rPr>
              <a:t>Amplio y Diversificado Portafolio de Productos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3C8E44A-5967-4A68-9C43-D7AC52A49B3C}"/>
              </a:ext>
            </a:extLst>
          </p:cNvPr>
          <p:cNvSpPr txBox="1"/>
          <p:nvPr/>
        </p:nvSpPr>
        <p:spPr>
          <a:xfrm>
            <a:off x="7614023" y="3188463"/>
            <a:ext cx="4208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0000"/>
                </a:solidFill>
              </a:rPr>
              <a:t>ENVIROMENT PROTECTION</a:t>
            </a:r>
            <a:r>
              <a:rPr lang="es-CL" dirty="0">
                <a:solidFill>
                  <a:schemeClr val="bg1"/>
                </a:solidFill>
              </a:rPr>
              <a:t>: </a:t>
            </a:r>
          </a:p>
          <a:p>
            <a:r>
              <a:rPr lang="es-CL" dirty="0">
                <a:solidFill>
                  <a:schemeClr val="bg1"/>
                </a:solidFill>
              </a:rPr>
              <a:t>Green Air: Primer Sistema de A/C que usa refrigerante natural R290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9C1F420-11B4-47F4-B6C5-769A5496FC5C}"/>
              </a:ext>
            </a:extLst>
          </p:cNvPr>
          <p:cNvSpPr txBox="1"/>
          <p:nvPr/>
        </p:nvSpPr>
        <p:spPr>
          <a:xfrm>
            <a:off x="7952507" y="1332398"/>
            <a:ext cx="4261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0000"/>
                </a:solidFill>
              </a:rPr>
              <a:t>BRAKES: </a:t>
            </a:r>
          </a:p>
          <a:p>
            <a:r>
              <a:rPr lang="es-CL" dirty="0">
                <a:solidFill>
                  <a:schemeClr val="bg1"/>
                </a:solidFill>
              </a:rPr>
              <a:t> </a:t>
            </a:r>
            <a:r>
              <a:rPr lang="es-CL" dirty="0" err="1">
                <a:solidFill>
                  <a:schemeClr val="bg1"/>
                </a:solidFill>
              </a:rPr>
              <a:t>Metroflexx</a:t>
            </a:r>
            <a:r>
              <a:rPr lang="es-CL" dirty="0">
                <a:solidFill>
                  <a:schemeClr val="bg1"/>
                </a:solidFill>
              </a:rPr>
              <a:t>  (</a:t>
            </a:r>
            <a:r>
              <a:rPr lang="es-CL" dirty="0" err="1">
                <a:solidFill>
                  <a:schemeClr val="bg1"/>
                </a:solidFill>
              </a:rPr>
              <a:t>Brake</a:t>
            </a:r>
            <a:r>
              <a:rPr lang="es-CL" dirty="0">
                <a:solidFill>
                  <a:schemeClr val="bg1"/>
                </a:solidFill>
              </a:rPr>
              <a:t> Control </a:t>
            </a:r>
            <a:r>
              <a:rPr lang="es-CL" dirty="0" err="1">
                <a:solidFill>
                  <a:schemeClr val="bg1"/>
                </a:solidFill>
              </a:rPr>
              <a:t>System</a:t>
            </a:r>
            <a:r>
              <a:rPr lang="es-CL" dirty="0">
                <a:solidFill>
                  <a:schemeClr val="bg1"/>
                </a:solidFill>
              </a:rPr>
              <a:t>)  </a:t>
            </a:r>
          </a:p>
          <a:p>
            <a:r>
              <a:rPr lang="es-CL" dirty="0">
                <a:solidFill>
                  <a:schemeClr val="bg1"/>
                </a:solidFill>
              </a:rPr>
              <a:t> BURAN (Compresor sin Aceite)</a:t>
            </a:r>
          </a:p>
          <a:p>
            <a:endParaRPr lang="es-CL" b="1" dirty="0">
              <a:solidFill>
                <a:srgbClr val="000000"/>
              </a:solidFill>
            </a:endParaRPr>
          </a:p>
        </p:txBody>
      </p:sp>
      <p:sp>
        <p:nvSpPr>
          <p:cNvPr id="4" name="Title 10">
            <a:extLst>
              <a:ext uri="{FF2B5EF4-FFF2-40B4-BE49-F238E27FC236}">
                <a16:creationId xmlns:a16="http://schemas.microsoft.com/office/drawing/2014/main" id="{D203B721-319E-4055-AFE2-7FAE4596ECD1}"/>
              </a:ext>
            </a:extLst>
          </p:cNvPr>
          <p:cNvSpPr txBox="1">
            <a:spLocks/>
          </p:cNvSpPr>
          <p:nvPr/>
        </p:nvSpPr>
        <p:spPr>
          <a:xfrm>
            <a:off x="-13896" y="13854"/>
            <a:ext cx="7944304" cy="508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lIns="121725" tIns="60862" rIns="121725" bIns="60862" anchor="b"/>
          <a:lstStyle>
            <a:lvl1pPr marL="0" indent="0" algn="l" defTabSz="608625" rtl="0" eaLnBrk="1" latinLnBrk="0" hangingPunct="1">
              <a:spcBef>
                <a:spcPct val="0"/>
              </a:spcBef>
              <a:buNone/>
              <a:defRPr sz="3600" b="1" i="0" kern="1200" cap="none" spc="-100" baseline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60862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3200" dirty="0">
                <a:solidFill>
                  <a:schemeClr val="bg1"/>
                </a:solidFill>
              </a:rPr>
              <a:t>Soluciones para T</a:t>
            </a:r>
            <a:r>
              <a:rPr lang="en-US" sz="3200" dirty="0">
                <a:solidFill>
                  <a:schemeClr val="bg1"/>
                </a:solidFill>
              </a:rPr>
              <a:t>ren de </a:t>
            </a:r>
            <a:r>
              <a:rPr lang="en-US" sz="3200" dirty="0" err="1">
                <a:solidFill>
                  <a:schemeClr val="bg1"/>
                </a:solidFill>
              </a:rPr>
              <a:t>Pasajeros</a:t>
            </a:r>
            <a:r>
              <a:rPr lang="en-US" sz="3200" dirty="0">
                <a:solidFill>
                  <a:schemeClr val="bg1"/>
                </a:solidFill>
              </a:rPr>
              <a:t>            </a:t>
            </a:r>
            <a:endParaRPr kumimoji="0" lang="en-US" sz="3200" b="1" i="0" u="none" strike="noStrike" kern="1200" cap="none" spc="-1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4E0D7D-3114-37BD-7A72-95A439443A9B}"/>
              </a:ext>
            </a:extLst>
          </p:cNvPr>
          <p:cNvSpPr txBox="1"/>
          <p:nvPr/>
        </p:nvSpPr>
        <p:spPr>
          <a:xfrm>
            <a:off x="7709273" y="2519201"/>
            <a:ext cx="4208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0000"/>
                </a:solidFill>
              </a:rPr>
              <a:t>DOORS</a:t>
            </a:r>
            <a:r>
              <a:rPr lang="es-CL" dirty="0">
                <a:solidFill>
                  <a:schemeClr val="bg1"/>
                </a:solidFill>
              </a:rPr>
              <a:t>: ESP4C, </a:t>
            </a:r>
            <a:r>
              <a:rPr lang="es-CL" dirty="0" err="1">
                <a:solidFill>
                  <a:schemeClr val="bg1"/>
                </a:solidFill>
              </a:rPr>
              <a:t>SEALight</a:t>
            </a:r>
            <a:r>
              <a:rPr lang="es-CL" dirty="0">
                <a:solidFill>
                  <a:schemeClr val="bg1"/>
                </a:solidFill>
              </a:rPr>
              <a:t>, </a:t>
            </a:r>
            <a:r>
              <a:rPr lang="es-CL" dirty="0" err="1">
                <a:solidFill>
                  <a:schemeClr val="bg1"/>
                </a:solidFill>
              </a:rPr>
              <a:t>Anti-drag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DCF112-769D-F04B-1757-43B9AB5AF50E}"/>
              </a:ext>
            </a:extLst>
          </p:cNvPr>
          <p:cNvSpPr txBox="1"/>
          <p:nvPr/>
        </p:nvSpPr>
        <p:spPr>
          <a:xfrm>
            <a:off x="7473477" y="4324496"/>
            <a:ext cx="4208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0000"/>
                </a:solidFill>
              </a:rPr>
              <a:t>INFORMATION SYSTEM</a:t>
            </a:r>
          </a:p>
          <a:p>
            <a:r>
              <a:rPr lang="es-CL" b="1" dirty="0" err="1">
                <a:solidFill>
                  <a:schemeClr val="bg1"/>
                </a:solidFill>
              </a:rPr>
              <a:t>Ismart</a:t>
            </a:r>
            <a:r>
              <a:rPr lang="es-CL" b="1" dirty="0">
                <a:solidFill>
                  <a:schemeClr val="bg1"/>
                </a:solidFill>
              </a:rPr>
              <a:t> </a:t>
            </a:r>
            <a:r>
              <a:rPr lang="es-CL" b="1" dirty="0" err="1">
                <a:solidFill>
                  <a:schemeClr val="bg1"/>
                </a:solidFill>
              </a:rPr>
              <a:t>Display</a:t>
            </a:r>
            <a:r>
              <a:rPr lang="es-CL" dirty="0">
                <a:solidFill>
                  <a:schemeClr val="bg1"/>
                </a:solidFill>
              </a:rPr>
              <a:t>: Retroiluminación Única de doble cara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466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6EB8DC1-8F24-114B-A2D1-7448CFF3E04A}"/>
              </a:ext>
            </a:extLst>
          </p:cNvPr>
          <p:cNvSpPr/>
          <p:nvPr/>
        </p:nvSpPr>
        <p:spPr>
          <a:xfrm>
            <a:off x="15081" y="0"/>
            <a:ext cx="1216152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 anchor="ctr">
            <a:spAutoFit/>
          </a:bodyPr>
          <a:lstStyle/>
          <a:p>
            <a:pPr algn="ctr"/>
            <a:endParaRPr lang="en-US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D990AB-382E-AA4B-8126-4251C46F92EF}"/>
              </a:ext>
            </a:extLst>
          </p:cNvPr>
          <p:cNvSpPr/>
          <p:nvPr/>
        </p:nvSpPr>
        <p:spPr>
          <a:xfrm>
            <a:off x="15081" y="6490"/>
            <a:ext cx="12195958" cy="6858000"/>
          </a:xfrm>
          <a:prstGeom prst="rect">
            <a:avLst/>
          </a:prstGeom>
          <a:solidFill>
            <a:srgbClr val="C00000">
              <a:alpha val="87961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2A05E28-ED5D-174A-B7FC-CCC81DC37E73}"/>
              </a:ext>
            </a:extLst>
          </p:cNvPr>
          <p:cNvSpPr txBox="1">
            <a:spLocks/>
          </p:cNvSpPr>
          <p:nvPr/>
        </p:nvSpPr>
        <p:spPr>
          <a:xfrm rot="16200000">
            <a:off x="8282857" y="2377364"/>
            <a:ext cx="6582411" cy="2759856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100" b="1" kern="1200" cap="all" spc="3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r>
              <a:rPr lang="en-US" sz="8000" b="0" spc="0">
                <a:solidFill>
                  <a:schemeClr val="bg2">
                    <a:lumMod val="10000"/>
                    <a:alpha val="18496"/>
                  </a:schemeClr>
                </a:solidFill>
              </a:rPr>
              <a:t>We are</a:t>
            </a:r>
            <a:r>
              <a:rPr lang="en-US" sz="12000" spc="0">
                <a:solidFill>
                  <a:schemeClr val="bg2">
                    <a:lumMod val="10000"/>
                    <a:alpha val="18496"/>
                  </a:schemeClr>
                </a:solidFill>
              </a:rPr>
              <a:t/>
            </a:r>
            <a:br>
              <a:rPr lang="en-US" sz="12000" spc="0">
                <a:solidFill>
                  <a:schemeClr val="bg2">
                    <a:lumMod val="10000"/>
                    <a:alpha val="18496"/>
                  </a:schemeClr>
                </a:solidFill>
              </a:rPr>
            </a:br>
            <a:r>
              <a:rPr lang="en-US" sz="12000" spc="0">
                <a:solidFill>
                  <a:schemeClr val="bg2">
                    <a:lumMod val="10000"/>
                    <a:alpha val="18496"/>
                  </a:schemeClr>
                </a:solidFill>
              </a:rPr>
              <a:t>wabtec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2AB1FD-306F-DA4D-BEE6-E3873E2FDD18}"/>
              </a:ext>
            </a:extLst>
          </p:cNvPr>
          <p:cNvSpPr/>
          <p:nvPr/>
        </p:nvSpPr>
        <p:spPr>
          <a:xfrm>
            <a:off x="655158" y="1725790"/>
            <a:ext cx="548640" cy="6745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4B3CB30F-4D0F-DA98-7007-80AEBD0A7E6B}"/>
              </a:ext>
            </a:extLst>
          </p:cNvPr>
          <p:cNvSpPr txBox="1">
            <a:spLocks/>
          </p:cNvSpPr>
          <p:nvPr/>
        </p:nvSpPr>
        <p:spPr>
          <a:xfrm>
            <a:off x="4076443" y="1552582"/>
            <a:ext cx="8207868" cy="44094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80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0" i="0" kern="120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400" dirty="0">
              <a:latin typeface="+mn-lt"/>
              <a:cs typeface="Arial" panose="020B0604020202020204" pitchFamily="34" charset="0"/>
            </a:endParaRPr>
          </a:p>
          <a:p>
            <a:endParaRPr lang="en-US" sz="2400" dirty="0">
              <a:latin typeface="+mn-lt"/>
              <a:cs typeface="Arial" panose="020B0604020202020204" pitchFamily="34" charset="0"/>
            </a:endParaRPr>
          </a:p>
          <a:p>
            <a:r>
              <a:rPr lang="en-US" sz="2400" dirty="0">
                <a:latin typeface="+mn-lt"/>
                <a:cs typeface="Arial" panose="020B0604020202020204" pitchFamily="34" charset="0"/>
              </a:rPr>
              <a:t/>
            </a:r>
            <a:br>
              <a:rPr lang="en-US" sz="2400" dirty="0">
                <a:latin typeface="+mn-lt"/>
                <a:cs typeface="Arial" panose="020B0604020202020204" pitchFamily="34" charset="0"/>
              </a:rPr>
            </a:br>
            <a:r>
              <a:rPr lang="en-US" sz="4400" dirty="0">
                <a:latin typeface="+mn-lt"/>
                <a:cs typeface="Arial" panose="020B0604020202020204" pitchFamily="34" charset="0"/>
              </a:rPr>
              <a:t>1 B</a:t>
            </a:r>
            <a:r>
              <a:rPr lang="en-US" sz="4400" dirty="0"/>
              <a:t>rakes</a:t>
            </a:r>
            <a:endParaRPr lang="es-ES" sz="44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017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8">
            <a:extLst>
              <a:ext uri="{FF2B5EF4-FFF2-40B4-BE49-F238E27FC236}">
                <a16:creationId xmlns:a16="http://schemas.microsoft.com/office/drawing/2014/main" id="{22F851BD-48E5-79F9-1B64-85331ED94FE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447" y="172089"/>
            <a:ext cx="1933169" cy="800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7064F2-3CE1-7271-3E6D-A42CB766BAD6}"/>
              </a:ext>
            </a:extLst>
          </p:cNvPr>
          <p:cNvSpPr txBox="1"/>
          <p:nvPr/>
        </p:nvSpPr>
        <p:spPr>
          <a:xfrm>
            <a:off x="446610" y="310806"/>
            <a:ext cx="6043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Metroflexx design concept and result</a:t>
            </a:r>
          </a:p>
        </p:txBody>
      </p:sp>
      <p:pic>
        <p:nvPicPr>
          <p:cNvPr id="6" name="Image 24">
            <a:extLst>
              <a:ext uri="{FF2B5EF4-FFF2-40B4-BE49-F238E27FC236}">
                <a16:creationId xmlns:a16="http://schemas.microsoft.com/office/drawing/2014/main" id="{7054B82C-860F-040E-C5D2-B4A12AB1D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6002" y="1905260"/>
            <a:ext cx="4444376" cy="3602284"/>
          </a:xfrm>
          <a:prstGeom prst="rect">
            <a:avLst/>
          </a:prstGeom>
        </p:spPr>
      </p:pic>
      <p:sp>
        <p:nvSpPr>
          <p:cNvPr id="7" name="ZoneTexte 25">
            <a:extLst>
              <a:ext uri="{FF2B5EF4-FFF2-40B4-BE49-F238E27FC236}">
                <a16:creationId xmlns:a16="http://schemas.microsoft.com/office/drawing/2014/main" id="{5552A56C-0BEF-018F-287F-80FDBE904BAD}"/>
              </a:ext>
            </a:extLst>
          </p:cNvPr>
          <p:cNvSpPr txBox="1"/>
          <p:nvPr/>
        </p:nvSpPr>
        <p:spPr>
          <a:xfrm>
            <a:off x="446609" y="1389330"/>
            <a:ext cx="7078141" cy="49552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60862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ahoma (body)"/>
              <a:ea typeface="ＭＳ Ｐゴシック"/>
              <a:cs typeface="Arial"/>
            </a:endParaRPr>
          </a:p>
          <a:p>
            <a:pPr marL="0" marR="0" lvl="0" indent="0" algn="l" defTabSz="60862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D70010"/>
                </a:solidFill>
                <a:effectLst/>
                <a:uLnTx/>
                <a:uFillTx/>
                <a:latin typeface="Tahoma (body)"/>
                <a:ea typeface="ＭＳ Ｐゴシック"/>
                <a:cs typeface="Arial"/>
              </a:rPr>
              <a:t>The concept 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ahoma (body)"/>
                <a:ea typeface="ＭＳ Ｐゴシック"/>
                <a:cs typeface="Arial"/>
              </a:rPr>
              <a:t>    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ahoma (body)"/>
              <a:ea typeface="+mn-ea"/>
              <a:cs typeface="Arial" pitchFamily="34" charset="0"/>
            </a:endParaRPr>
          </a:p>
          <a:p>
            <a:pPr marL="285750" marR="0" lvl="0" indent="-285750" algn="l" defTabSz="60862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ahoma (body)"/>
                <a:ea typeface="Tahoma"/>
                <a:cs typeface="Tahoma"/>
              </a:rPr>
              <a:t>The most advanced, lightest weight, fastest response time,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ahoma (body)"/>
                <a:ea typeface="Tahoma"/>
                <a:cs typeface="Tahoma"/>
              </a:rPr>
              <a:t>Integrated brake control System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ahoma (body)"/>
                <a:ea typeface="Tahoma"/>
                <a:cs typeface="Tahoma"/>
              </a:rPr>
              <a:t>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ahoma (body)"/>
              <a:ea typeface="Tahoma"/>
              <a:cs typeface="Tahoma"/>
            </a:endParaRPr>
          </a:p>
          <a:p>
            <a:pPr marL="285750" marR="0" lvl="0" indent="-285750" algn="l" defTabSz="60862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ahoma (body)"/>
                <a:ea typeface="Tahoma"/>
                <a:cs typeface="Tahoma"/>
              </a:rPr>
              <a:t>Replace pneumatic components where possible with software modules with the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ahoma (body)"/>
                <a:ea typeface="Tahoma"/>
                <a:cs typeface="Tahoma"/>
              </a:rPr>
              <a:t>same level of safety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ahoma (body)"/>
                <a:ea typeface="Tahoma"/>
                <a:cs typeface="Tahoma"/>
              </a:rPr>
              <a:t> (up to SIL4)</a:t>
            </a:r>
          </a:p>
          <a:p>
            <a:pPr marL="285750" marR="0" lvl="0" indent="-285750" algn="l" defTabSz="60862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ahoma (body)"/>
                <a:ea typeface="Tahoma"/>
                <a:cs typeface="Tahoma"/>
              </a:rPr>
              <a:t>Redesign remaining pneumatic components using new materials to improve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ahoma (body)"/>
                <a:ea typeface="Tahoma"/>
                <a:cs typeface="Tahoma"/>
              </a:rPr>
              <a:t>reliability, performance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ahoma (body)"/>
                <a:ea typeface="Tahoma"/>
                <a:cs typeface="Tahoma"/>
              </a:rPr>
              <a:t>and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ahoma (body)"/>
                <a:ea typeface="Tahoma"/>
                <a:cs typeface="Tahoma"/>
              </a:rPr>
              <a:t> service life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ahoma (body)"/>
              <a:ea typeface="Tahoma"/>
              <a:cs typeface="Tahoma"/>
            </a:endParaRPr>
          </a:p>
          <a:p>
            <a:pPr marL="285750" marR="0" lvl="0" indent="-285750" algn="l" defTabSz="60862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ahoma (body)"/>
                <a:ea typeface="Tahoma"/>
                <a:cs typeface="Tahoma"/>
              </a:rPr>
              <a:t>Develop a new generation of algorithms to improve component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ahoma (body)"/>
                <a:ea typeface="Tahoma"/>
                <a:cs typeface="Tahoma"/>
              </a:rPr>
              <a:t>performance and service life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ahoma (body)"/>
              <a:ea typeface="Tahoma"/>
              <a:cs typeface="Tahoma"/>
            </a:endParaRPr>
          </a:p>
          <a:p>
            <a:pPr marL="0" marR="0" lvl="0" indent="0" algn="l" defTabSz="60862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ahoma (body)"/>
              <a:ea typeface="Tahoma"/>
              <a:cs typeface="Tahoma"/>
            </a:endParaRPr>
          </a:p>
          <a:p>
            <a:pPr marL="0" marR="0" lvl="0" indent="0" algn="l" defTabSz="60862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D70010"/>
                </a:solidFill>
                <a:effectLst/>
                <a:uLnTx/>
                <a:uFillTx/>
                <a:latin typeface="Tahoma (body)"/>
                <a:ea typeface="Tahoma"/>
                <a:cs typeface="Tahoma"/>
              </a:rPr>
              <a:t>The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D70010"/>
                </a:solidFill>
                <a:effectLst/>
                <a:uLnTx/>
                <a:uFillTx/>
                <a:latin typeface="Tahoma (body)"/>
                <a:ea typeface="Tahoma"/>
                <a:cs typeface="Tahoma"/>
              </a:rPr>
              <a:t>result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D70010"/>
              </a:solidFill>
              <a:effectLst/>
              <a:uLnTx/>
              <a:uFillTx/>
              <a:latin typeface="Tahoma (body)"/>
              <a:ea typeface="Tahoma"/>
              <a:cs typeface="Tahoma"/>
            </a:endParaRPr>
          </a:p>
          <a:p>
            <a:pPr marL="285750" marR="0" lvl="0" indent="-285750" algn="l" defTabSz="60862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Tahoma"/>
                <a:cs typeface="Tahoma"/>
              </a:rPr>
              <a:t>An integrated brake control system, in the form of an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Tahoma"/>
                <a:cs typeface="Tahoma"/>
              </a:rPr>
              <a:t>LRU (10 kg VS approx. 50-60Kg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Tahoma"/>
                <a:cs typeface="Tahoma"/>
              </a:rPr>
              <a:t>)</a:t>
            </a:r>
          </a:p>
          <a:p>
            <a:pPr marL="285750" marR="0" lvl="0" indent="-285750" algn="l" defTabSz="60862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Tahoma"/>
                <a:cs typeface="Tahoma"/>
              </a:rPr>
              <a:t>Interfaces via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Tahoma"/>
                <a:cs typeface="Tahoma"/>
              </a:rPr>
              <a:t>traditional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Tahoma"/>
                <a:cs typeface="Tahoma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Tahoma"/>
                <a:cs typeface="Tahoma"/>
              </a:rPr>
              <a:t>wires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Tahoma"/>
                <a:cs typeface="Tahoma"/>
              </a:rPr>
              <a:t> or network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Tahoma"/>
                <a:cs typeface="Tahoma"/>
              </a:rPr>
              <a:t> </a:t>
            </a:r>
          </a:p>
          <a:p>
            <a:pPr marL="285750" marR="0" lvl="0" indent="-285750" algn="l" defTabSz="60862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Tahoma"/>
                <a:cs typeface="Tahoma"/>
              </a:rPr>
              <a:t>Guaranteed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Tahoma"/>
                <a:cs typeface="Tahoma"/>
              </a:rPr>
              <a:t>high GEBR 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Tahoma"/>
                <a:cs typeface="Tahoma"/>
              </a:rPr>
              <a:t>(</a:t>
            </a:r>
            <a:r>
              <a:rPr lang="es-CL" sz="1200" dirty="0" err="1">
                <a:solidFill>
                  <a:srgbClr val="63666A"/>
                </a:solidFill>
                <a:latin typeface="Tahoma (body)"/>
                <a:ea typeface="Tahoma"/>
                <a:cs typeface="Tahoma"/>
              </a:rPr>
              <a:t>Guaranteed</a:t>
            </a:r>
            <a:r>
              <a:rPr lang="es-CL" sz="1200" dirty="0">
                <a:solidFill>
                  <a:srgbClr val="63666A"/>
                </a:solidFill>
                <a:latin typeface="Tahoma (body)"/>
                <a:ea typeface="Tahoma"/>
                <a:cs typeface="Tahoma"/>
              </a:rPr>
              <a:t> </a:t>
            </a:r>
            <a:r>
              <a:rPr lang="es-CL" sz="1200" dirty="0" err="1">
                <a:solidFill>
                  <a:srgbClr val="63666A"/>
                </a:solidFill>
                <a:latin typeface="Tahoma (body)"/>
                <a:ea typeface="Tahoma"/>
                <a:cs typeface="Tahoma"/>
              </a:rPr>
              <a:t>Emergency</a:t>
            </a:r>
            <a:r>
              <a:rPr lang="es-CL" sz="1200" dirty="0">
                <a:solidFill>
                  <a:srgbClr val="63666A"/>
                </a:solidFill>
                <a:latin typeface="Tahoma (body)"/>
                <a:ea typeface="Tahoma"/>
                <a:cs typeface="Tahoma"/>
              </a:rPr>
              <a:t> </a:t>
            </a:r>
            <a:r>
              <a:rPr lang="es-CL" sz="1200" dirty="0" err="1">
                <a:solidFill>
                  <a:srgbClr val="63666A"/>
                </a:solidFill>
                <a:latin typeface="Tahoma (body)"/>
                <a:ea typeface="Tahoma"/>
                <a:cs typeface="Tahoma"/>
              </a:rPr>
              <a:t>Brake</a:t>
            </a:r>
            <a:r>
              <a:rPr lang="es-CL" sz="1200" dirty="0">
                <a:solidFill>
                  <a:srgbClr val="63666A"/>
                </a:solidFill>
                <a:latin typeface="Tahoma (body)"/>
                <a:ea typeface="Tahoma"/>
                <a:cs typeface="Tahoma"/>
              </a:rPr>
              <a:t> </a:t>
            </a:r>
            <a:r>
              <a:rPr lang="es-CL" sz="1200" dirty="0" err="1">
                <a:solidFill>
                  <a:srgbClr val="63666A"/>
                </a:solidFill>
                <a:latin typeface="Tahoma (body)"/>
                <a:ea typeface="Tahoma"/>
                <a:cs typeface="Tahoma"/>
              </a:rPr>
              <a:t>Rate</a:t>
            </a:r>
            <a:r>
              <a:rPr lang="es-CL" sz="1200" dirty="0">
                <a:solidFill>
                  <a:srgbClr val="63666A"/>
                </a:solidFill>
                <a:latin typeface="Tahoma (body)"/>
                <a:ea typeface="Tahoma"/>
                <a:cs typeface="Tahoma"/>
              </a:rPr>
              <a:t>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Tahoma (body)"/>
              <a:ea typeface="Tahoma"/>
              <a:cs typeface="Tahoma"/>
            </a:endParaRPr>
          </a:p>
          <a:p>
            <a:pPr marL="285750" marR="0" lvl="0" indent="-285750" algn="l" defTabSz="60862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ahoma (body)"/>
                <a:ea typeface="ＭＳ Ｐゴシック"/>
                <a:cs typeface="Arial"/>
              </a:rPr>
              <a:t>MTBO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ahoma (body)"/>
                <a:ea typeface="ＭＳ Ｐゴシック"/>
                <a:cs typeface="Arial"/>
              </a:rPr>
              <a:t> extended to 10 years (vs. 6 / 8 years for traditional equipment)</a:t>
            </a:r>
          </a:p>
          <a:p>
            <a:pPr marL="285750" marR="0" lvl="0" indent="-285750" algn="l" defTabSz="60862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Tahoma"/>
                <a:cs typeface="Tahoma"/>
              </a:rPr>
              <a:t>Safety level certified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Tahoma"/>
                <a:cs typeface="Tahoma"/>
              </a:rPr>
              <a:t> by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Tahoma"/>
                <a:cs typeface="Tahoma"/>
              </a:rPr>
              <a:t>TÜV SÜD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Tahoma (body)"/>
              <a:ea typeface="Tahoma"/>
              <a:cs typeface="Tahoma"/>
            </a:endParaRPr>
          </a:p>
        </p:txBody>
      </p:sp>
      <p:cxnSp>
        <p:nvCxnSpPr>
          <p:cNvPr id="8" name="Straight Connector 79">
            <a:extLst>
              <a:ext uri="{FF2B5EF4-FFF2-40B4-BE49-F238E27FC236}">
                <a16:creationId xmlns:a16="http://schemas.microsoft.com/office/drawing/2014/main" id="{A72F289A-F212-3168-5405-694B8FD5F0CC}"/>
              </a:ext>
            </a:extLst>
          </p:cNvPr>
          <p:cNvCxnSpPr>
            <a:cxnSpLocks/>
          </p:cNvCxnSpPr>
          <p:nvPr/>
        </p:nvCxnSpPr>
        <p:spPr>
          <a:xfrm>
            <a:off x="543987" y="1652748"/>
            <a:ext cx="556964" cy="0"/>
          </a:xfrm>
          <a:prstGeom prst="line">
            <a:avLst/>
          </a:prstGeom>
          <a:ln w="38100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79">
            <a:extLst>
              <a:ext uri="{FF2B5EF4-FFF2-40B4-BE49-F238E27FC236}">
                <a16:creationId xmlns:a16="http://schemas.microsoft.com/office/drawing/2014/main" id="{A38EAAF0-730F-06AB-4DE6-D7EF4F93D8DB}"/>
              </a:ext>
            </a:extLst>
          </p:cNvPr>
          <p:cNvCxnSpPr>
            <a:cxnSpLocks/>
          </p:cNvCxnSpPr>
          <p:nvPr/>
        </p:nvCxnSpPr>
        <p:spPr>
          <a:xfrm>
            <a:off x="543987" y="4113873"/>
            <a:ext cx="556964" cy="0"/>
          </a:xfrm>
          <a:prstGeom prst="line">
            <a:avLst/>
          </a:prstGeom>
          <a:ln w="38100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645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8">
            <a:extLst>
              <a:ext uri="{FF2B5EF4-FFF2-40B4-BE49-F238E27FC236}">
                <a16:creationId xmlns:a16="http://schemas.microsoft.com/office/drawing/2014/main" id="{22F851BD-48E5-79F9-1B64-85331ED94FE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447" y="172089"/>
            <a:ext cx="1933169" cy="800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DDD61C-77AF-5D96-AEA6-D9A9AB8604DC}"/>
              </a:ext>
            </a:extLst>
          </p:cNvPr>
          <p:cNvSpPr txBox="1"/>
          <p:nvPr/>
        </p:nvSpPr>
        <p:spPr>
          <a:xfrm>
            <a:off x="347581" y="307162"/>
            <a:ext cx="9123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Optimizing brake control architecture upon GEBR needs</a:t>
            </a:r>
          </a:p>
        </p:txBody>
      </p:sp>
      <p:grpSp>
        <p:nvGrpSpPr>
          <p:cNvPr id="2" name="Grouper 3">
            <a:extLst>
              <a:ext uri="{FF2B5EF4-FFF2-40B4-BE49-F238E27FC236}">
                <a16:creationId xmlns:a16="http://schemas.microsoft.com/office/drawing/2014/main" id="{3D23E9FC-8BE4-A4D4-F247-7C4505342176}"/>
              </a:ext>
            </a:extLst>
          </p:cNvPr>
          <p:cNvGrpSpPr/>
          <p:nvPr/>
        </p:nvGrpSpPr>
        <p:grpSpPr>
          <a:xfrm>
            <a:off x="1708152" y="1797716"/>
            <a:ext cx="8621981" cy="4312240"/>
            <a:chOff x="424129" y="1103022"/>
            <a:chExt cx="9147546" cy="4787165"/>
          </a:xfrm>
        </p:grpSpPr>
        <p:sp>
          <p:nvSpPr>
            <p:cNvPr id="3" name="ZoneTexte 60">
              <a:extLst>
                <a:ext uri="{FF2B5EF4-FFF2-40B4-BE49-F238E27FC236}">
                  <a16:creationId xmlns:a16="http://schemas.microsoft.com/office/drawing/2014/main" id="{91EBC19F-E64E-8FD5-0E70-B17F4A8C962E}"/>
                </a:ext>
              </a:extLst>
            </p:cNvPr>
            <p:cNvSpPr txBox="1"/>
            <p:nvPr/>
          </p:nvSpPr>
          <p:spPr>
            <a:xfrm>
              <a:off x="1138770" y="1703000"/>
              <a:ext cx="462936" cy="273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 EU</a:t>
              </a:r>
            </a:p>
          </p:txBody>
        </p:sp>
        <p:sp>
          <p:nvSpPr>
            <p:cNvPr id="6" name="AutoShape 15">
              <a:extLst>
                <a:ext uri="{FF2B5EF4-FFF2-40B4-BE49-F238E27FC236}">
                  <a16:creationId xmlns:a16="http://schemas.microsoft.com/office/drawing/2014/main" id="{E99267F2-D36E-599F-1DFE-7E3020601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0064" y="1109712"/>
              <a:ext cx="1295158" cy="213456"/>
            </a:xfrm>
            <a:prstGeom prst="roundRect">
              <a:avLst>
                <a:gd name="adj" fmla="val 24769"/>
              </a:avLst>
            </a:prstGeom>
            <a:solidFill>
              <a:schemeClr val="bg1">
                <a:lumMod val="75000"/>
              </a:schemeClr>
            </a:solidFill>
            <a:ln w="28575">
              <a:noFill/>
              <a:round/>
              <a:headEnd/>
              <a:tailEnd/>
            </a:ln>
          </p:spPr>
          <p:txBody>
            <a:bodyPr wrap="none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+mn-ea"/>
                  <a:cs typeface="+mn-cs"/>
                </a:rPr>
                <a:t>CONFIGURATION 1</a:t>
              </a:r>
              <a:endPara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endParaRPr>
            </a:p>
          </p:txBody>
        </p:sp>
        <p:sp>
          <p:nvSpPr>
            <p:cNvPr id="7" name="ZoneTexte 7">
              <a:extLst>
                <a:ext uri="{FF2B5EF4-FFF2-40B4-BE49-F238E27FC236}">
                  <a16:creationId xmlns:a16="http://schemas.microsoft.com/office/drawing/2014/main" id="{08C0D903-D048-73A4-5E4E-1C42EEEDD1F3}"/>
                </a:ext>
              </a:extLst>
            </p:cNvPr>
            <p:cNvSpPr txBox="1"/>
            <p:nvPr/>
          </p:nvSpPr>
          <p:spPr>
            <a:xfrm>
              <a:off x="1812932" y="2922498"/>
              <a:ext cx="1168733" cy="5637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Emergency per: Car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Service per: Bogie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WSP per: Axle</a:t>
              </a:r>
            </a:p>
          </p:txBody>
        </p:sp>
        <p:sp>
          <p:nvSpPr>
            <p:cNvPr id="8" name="AutoShape 15">
              <a:extLst>
                <a:ext uri="{FF2B5EF4-FFF2-40B4-BE49-F238E27FC236}">
                  <a16:creationId xmlns:a16="http://schemas.microsoft.com/office/drawing/2014/main" id="{FB557899-9D49-C313-D3D6-0EF980D7C0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2104" y="1103022"/>
              <a:ext cx="1295158" cy="213455"/>
            </a:xfrm>
            <a:prstGeom prst="roundRect">
              <a:avLst>
                <a:gd name="adj" fmla="val 24769"/>
              </a:avLst>
            </a:prstGeom>
            <a:solidFill>
              <a:schemeClr val="bg1">
                <a:lumMod val="75000"/>
              </a:schemeClr>
            </a:solidFill>
            <a:ln w="28575">
              <a:noFill/>
              <a:round/>
              <a:headEnd/>
              <a:tailEnd/>
            </a:ln>
          </p:spPr>
          <p:txBody>
            <a:bodyPr wrap="none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+mn-ea"/>
                  <a:cs typeface="+mn-cs"/>
                </a:rPr>
                <a:t>CONFIGURATION 2</a:t>
              </a:r>
              <a:endPara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endParaRPr>
            </a:p>
          </p:txBody>
        </p:sp>
        <p:sp>
          <p:nvSpPr>
            <p:cNvPr id="9" name="ZoneTexte 9">
              <a:extLst>
                <a:ext uri="{FF2B5EF4-FFF2-40B4-BE49-F238E27FC236}">
                  <a16:creationId xmlns:a16="http://schemas.microsoft.com/office/drawing/2014/main" id="{A6944F2B-E016-1D3E-5D1C-84120BD43CCC}"/>
                </a:ext>
              </a:extLst>
            </p:cNvPr>
            <p:cNvSpPr txBox="1"/>
            <p:nvPr/>
          </p:nvSpPr>
          <p:spPr>
            <a:xfrm>
              <a:off x="6252163" y="2944326"/>
              <a:ext cx="1343906" cy="5637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Emergency per: Bogie*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Service per: Bogie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WSP per: Axle</a:t>
              </a:r>
            </a:p>
          </p:txBody>
        </p:sp>
        <p:grpSp>
          <p:nvGrpSpPr>
            <p:cNvPr id="10" name="Grouper 10">
              <a:extLst>
                <a:ext uri="{FF2B5EF4-FFF2-40B4-BE49-F238E27FC236}">
                  <a16:creationId xmlns:a16="http://schemas.microsoft.com/office/drawing/2014/main" id="{CBFBCC0E-9765-9433-2881-6CA62134BA6F}"/>
                </a:ext>
              </a:extLst>
            </p:cNvPr>
            <p:cNvGrpSpPr/>
            <p:nvPr/>
          </p:nvGrpSpPr>
          <p:grpSpPr>
            <a:xfrm>
              <a:off x="424129" y="3923910"/>
              <a:ext cx="4792181" cy="1966274"/>
              <a:chOff x="864096" y="2205369"/>
              <a:chExt cx="5385048" cy="2209532"/>
            </a:xfrm>
          </p:grpSpPr>
          <p:pic>
            <p:nvPicPr>
              <p:cNvPr id="30" name="Image 29" descr="coupe1.png">
                <a:extLst>
                  <a:ext uri="{FF2B5EF4-FFF2-40B4-BE49-F238E27FC236}">
                    <a16:creationId xmlns:a16="http://schemas.microsoft.com/office/drawing/2014/main" id="{4A6DE640-65FB-7AB8-2131-2F945FD615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4096" y="2325301"/>
                <a:ext cx="5385048" cy="1326048"/>
              </a:xfrm>
              <a:prstGeom prst="rect">
                <a:avLst/>
              </a:prstGeom>
            </p:spPr>
          </p:pic>
          <p:pic>
            <p:nvPicPr>
              <p:cNvPr id="31" name="Image 30" descr="roues.png">
                <a:extLst>
                  <a:ext uri="{FF2B5EF4-FFF2-40B4-BE49-F238E27FC236}">
                    <a16:creationId xmlns:a16="http://schemas.microsoft.com/office/drawing/2014/main" id="{1953AD9C-9A1F-460C-7FD1-EF3DB28915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6051" y="3882467"/>
                <a:ext cx="3378917" cy="452926"/>
              </a:xfrm>
              <a:prstGeom prst="rect">
                <a:avLst/>
              </a:prstGeom>
            </p:spPr>
          </p:pic>
          <p:pic>
            <p:nvPicPr>
              <p:cNvPr id="32" name="Image 31">
                <a:extLst>
                  <a:ext uri="{FF2B5EF4-FFF2-40B4-BE49-F238E27FC236}">
                    <a16:creationId xmlns:a16="http://schemas.microsoft.com/office/drawing/2014/main" id="{97D89B6F-1BCB-9E12-62A7-B51BC8F2BC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67711">
                <a:off x="1296432" y="2644176"/>
                <a:ext cx="915252" cy="763516"/>
              </a:xfrm>
              <a:prstGeom prst="rect">
                <a:avLst/>
              </a:prstGeom>
            </p:spPr>
          </p:pic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20F02420-39D1-B0F7-22C4-259DA96A37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52483">
                <a:off x="3908269" y="2725724"/>
                <a:ext cx="915252" cy="763516"/>
              </a:xfrm>
              <a:prstGeom prst="rect">
                <a:avLst/>
              </a:prstGeom>
            </p:spPr>
          </p:pic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45011F3A-978C-6864-7144-3E3AEBA5732E}"/>
                  </a:ext>
                </a:extLst>
              </p:cNvPr>
              <p:cNvCxnSpPr/>
              <p:nvPr/>
            </p:nvCxnSpPr>
            <p:spPr>
              <a:xfrm flipV="1">
                <a:off x="1533071" y="3380699"/>
                <a:ext cx="0" cy="559461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  <a:headEnd type="none"/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F720B382-8043-A475-CD68-6F3ED6F16B1B}"/>
                  </a:ext>
                </a:extLst>
              </p:cNvPr>
              <p:cNvCxnSpPr/>
              <p:nvPr/>
            </p:nvCxnSpPr>
            <p:spPr>
              <a:xfrm flipV="1">
                <a:off x="2090822" y="3380699"/>
                <a:ext cx="1656" cy="559462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  <a:headEnd type="none"/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B243C503-D030-906E-E27A-23954E32C960}"/>
                  </a:ext>
                </a:extLst>
              </p:cNvPr>
              <p:cNvCxnSpPr/>
              <p:nvPr/>
            </p:nvCxnSpPr>
            <p:spPr>
              <a:xfrm flipV="1">
                <a:off x="3863809" y="3380699"/>
                <a:ext cx="0" cy="559461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  <a:headEnd type="none"/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C48B958A-79FE-81E4-430F-E5634AE3281D}"/>
                  </a:ext>
                </a:extLst>
              </p:cNvPr>
              <p:cNvCxnSpPr/>
              <p:nvPr/>
            </p:nvCxnSpPr>
            <p:spPr>
              <a:xfrm flipV="1">
                <a:off x="4430631" y="3498707"/>
                <a:ext cx="0" cy="441454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  <a:headEnd type="none"/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803107C4-2066-068B-700B-16E0FCD60963}"/>
                  </a:ext>
                </a:extLst>
              </p:cNvPr>
              <p:cNvCxnSpPr/>
              <p:nvPr/>
            </p:nvCxnSpPr>
            <p:spPr>
              <a:xfrm flipH="1">
                <a:off x="2187589" y="3211756"/>
                <a:ext cx="221264" cy="0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  <a:headEnd type="oval"/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9" name="Image 38" descr="cylindre.png">
                <a:extLst>
                  <a:ext uri="{FF2B5EF4-FFF2-40B4-BE49-F238E27FC236}">
                    <a16:creationId xmlns:a16="http://schemas.microsoft.com/office/drawing/2014/main" id="{C21ED6E5-E1F8-1FEA-1762-29E92A7921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2996" y="3036239"/>
                <a:ext cx="581854" cy="351036"/>
              </a:xfrm>
              <a:prstGeom prst="rect">
                <a:avLst/>
              </a:prstGeom>
            </p:spPr>
          </p:pic>
          <p:pic>
            <p:nvPicPr>
              <p:cNvPr id="40" name="Image 39" descr="cylindre.png">
                <a:extLst>
                  <a:ext uri="{FF2B5EF4-FFF2-40B4-BE49-F238E27FC236}">
                    <a16:creationId xmlns:a16="http://schemas.microsoft.com/office/drawing/2014/main" id="{C9BAC3E9-3D3D-F83C-BDC7-FC9C8F772D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2800" y="3036238"/>
                <a:ext cx="581854" cy="351036"/>
              </a:xfrm>
              <a:prstGeom prst="rect">
                <a:avLst/>
              </a:prstGeom>
            </p:spPr>
          </p:pic>
          <p:cxnSp>
            <p:nvCxnSpPr>
              <p:cNvPr id="41" name="Connecteur droit 40">
                <a:extLst>
                  <a:ext uri="{FF2B5EF4-FFF2-40B4-BE49-F238E27FC236}">
                    <a16:creationId xmlns:a16="http://schemas.microsoft.com/office/drawing/2014/main" id="{211A96D6-E6F9-A36A-E01D-48B10689DDB8}"/>
                  </a:ext>
                </a:extLst>
              </p:cNvPr>
              <p:cNvCxnSpPr/>
              <p:nvPr/>
            </p:nvCxnSpPr>
            <p:spPr>
              <a:xfrm flipH="1">
                <a:off x="3656856" y="3211756"/>
                <a:ext cx="221264" cy="0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  <a:headEnd type="oval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ZoneTexte 42">
                <a:extLst>
                  <a:ext uri="{FF2B5EF4-FFF2-40B4-BE49-F238E27FC236}">
                    <a16:creationId xmlns:a16="http://schemas.microsoft.com/office/drawing/2014/main" id="{2E6E2F92-33FD-D7F3-CCCE-0A6E790660EA}"/>
                  </a:ext>
                </a:extLst>
              </p:cNvPr>
              <p:cNvSpPr txBox="1"/>
              <p:nvPr/>
            </p:nvSpPr>
            <p:spPr>
              <a:xfrm>
                <a:off x="2408420" y="3781395"/>
                <a:ext cx="1441368" cy="633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Emergency per: Bogie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Service per: Axle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WSP per: Axle</a:t>
                </a:r>
              </a:p>
            </p:txBody>
          </p:sp>
          <p:sp>
            <p:nvSpPr>
              <p:cNvPr id="43" name="AutoShape 15">
                <a:extLst>
                  <a:ext uri="{FF2B5EF4-FFF2-40B4-BE49-F238E27FC236}">
                    <a16:creationId xmlns:a16="http://schemas.microsoft.com/office/drawing/2014/main" id="{9CF2800D-459E-56FD-9FBF-25A98DD996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921" y="2205369"/>
                <a:ext cx="1455389" cy="239863"/>
              </a:xfrm>
              <a:prstGeom prst="roundRect">
                <a:avLst>
                  <a:gd name="adj" fmla="val 24769"/>
                </a:avLst>
              </a:prstGeom>
              <a:solidFill>
                <a:schemeClr val="bg1">
                  <a:lumMod val="75000"/>
                </a:schemeClr>
              </a:solidFill>
              <a:ln w="2857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+mn-ea"/>
                    <a:cs typeface="+mn-cs"/>
                  </a:rPr>
                  <a:t>CONFIGURATION 3</a:t>
                </a:r>
                <a:endPara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er 11">
              <a:extLst>
                <a:ext uri="{FF2B5EF4-FFF2-40B4-BE49-F238E27FC236}">
                  <a16:creationId xmlns:a16="http://schemas.microsoft.com/office/drawing/2014/main" id="{3D27F948-8A0F-AE81-CF6F-443207F3D44F}"/>
                </a:ext>
              </a:extLst>
            </p:cNvPr>
            <p:cNvGrpSpPr/>
            <p:nvPr/>
          </p:nvGrpSpPr>
          <p:grpSpPr>
            <a:xfrm>
              <a:off x="4779494" y="3662346"/>
              <a:ext cx="4792181" cy="2227841"/>
              <a:chOff x="864096" y="2029809"/>
              <a:chExt cx="6753200" cy="3139498"/>
            </a:xfrm>
          </p:grpSpPr>
          <p:pic>
            <p:nvPicPr>
              <p:cNvPr id="12" name="Image 11" descr="coupe1.png">
                <a:extLst>
                  <a:ext uri="{FF2B5EF4-FFF2-40B4-BE49-F238E27FC236}">
                    <a16:creationId xmlns:a16="http://schemas.microsoft.com/office/drawing/2014/main" id="{CBE3D462-96AC-64E7-3E98-4B849A818A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4096" y="2548811"/>
                <a:ext cx="6753200" cy="1662950"/>
              </a:xfrm>
              <a:prstGeom prst="rect">
                <a:avLst/>
              </a:prstGeom>
            </p:spPr>
          </p:pic>
          <p:pic>
            <p:nvPicPr>
              <p:cNvPr id="13" name="Image 12" descr="roues.png">
                <a:extLst>
                  <a:ext uri="{FF2B5EF4-FFF2-40B4-BE49-F238E27FC236}">
                    <a16:creationId xmlns:a16="http://schemas.microsoft.com/office/drawing/2014/main" id="{674D2CC5-2EEC-EE1B-E696-9EE1BB2088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3255" y="4501598"/>
                <a:ext cx="4237381" cy="567999"/>
              </a:xfrm>
              <a:prstGeom prst="rect">
                <a:avLst/>
              </a:prstGeom>
            </p:spPr>
          </p:pic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29582E10-2A09-AC92-427C-1445BD8E16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94462">
                <a:off x="1621033" y="3112329"/>
                <a:ext cx="1147785" cy="957499"/>
              </a:xfrm>
              <a:prstGeom prst="rect">
                <a:avLst/>
              </a:prstGeom>
            </p:spPr>
          </p:pic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C12B67FD-D95C-0FE1-708D-C9588A88EE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7834" y="3061196"/>
                <a:ext cx="1147785" cy="957499"/>
              </a:xfrm>
              <a:prstGeom prst="rect">
                <a:avLst/>
              </a:prstGeom>
            </p:spPr>
          </p:pic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D03A6579-17D6-9DAA-6494-5F0CD8DDC61A}"/>
                  </a:ext>
                </a:extLst>
              </p:cNvPr>
              <p:cNvCxnSpPr/>
              <p:nvPr/>
            </p:nvCxnSpPr>
            <p:spPr>
              <a:xfrm flipV="1">
                <a:off x="1703034" y="3872349"/>
                <a:ext cx="0" cy="701600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  <a:headEnd type="none"/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76508DCF-B5A3-7C2E-A8EA-F3FCCD4A6D25}"/>
                  </a:ext>
                </a:extLst>
              </p:cNvPr>
              <p:cNvCxnSpPr/>
              <p:nvPr/>
            </p:nvCxnSpPr>
            <p:spPr>
              <a:xfrm flipV="1">
                <a:off x="2402490" y="4020339"/>
                <a:ext cx="0" cy="553612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  <a:headEnd type="none"/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243C5D74-E177-EBB3-A31F-3E35431BD1D6}"/>
                  </a:ext>
                </a:extLst>
              </p:cNvPr>
              <p:cNvCxnSpPr/>
              <p:nvPr/>
            </p:nvCxnSpPr>
            <p:spPr>
              <a:xfrm flipV="1">
                <a:off x="4625931" y="3872349"/>
                <a:ext cx="0" cy="701600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  <a:headEnd type="none"/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A41F651E-0F39-9B67-46DC-ACF1A8654E27}"/>
                  </a:ext>
                </a:extLst>
              </p:cNvPr>
              <p:cNvCxnSpPr/>
              <p:nvPr/>
            </p:nvCxnSpPr>
            <p:spPr>
              <a:xfrm flipV="1">
                <a:off x="5336763" y="4020339"/>
                <a:ext cx="0" cy="553612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  <a:headEnd type="none"/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Image 19" descr="cylindre.png">
                <a:extLst>
                  <a:ext uri="{FF2B5EF4-FFF2-40B4-BE49-F238E27FC236}">
                    <a16:creationId xmlns:a16="http://schemas.microsoft.com/office/drawing/2014/main" id="{93C8B859-5C79-027C-6D07-0DA5F41B35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5005" y="2029809"/>
                <a:ext cx="729683" cy="440222"/>
              </a:xfrm>
              <a:prstGeom prst="rect">
                <a:avLst/>
              </a:prstGeom>
            </p:spPr>
          </p:pic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B43EA8B3-F21C-E6E7-A28B-BF7B85B2F020}"/>
                  </a:ext>
                </a:extLst>
              </p:cNvPr>
              <p:cNvCxnSpPr/>
              <p:nvPr/>
            </p:nvCxnSpPr>
            <p:spPr>
              <a:xfrm flipH="1" flipV="1">
                <a:off x="1814095" y="2447518"/>
                <a:ext cx="6685" cy="710785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  <a:headEnd type="oval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ZoneTexte 22">
                <a:extLst>
                  <a:ext uri="{FF2B5EF4-FFF2-40B4-BE49-F238E27FC236}">
                    <a16:creationId xmlns:a16="http://schemas.microsoft.com/office/drawing/2014/main" id="{14076D98-368F-587D-7622-8B87CA35A93F}"/>
                  </a:ext>
                </a:extLst>
              </p:cNvPr>
              <p:cNvSpPr txBox="1"/>
              <p:nvPr/>
            </p:nvSpPr>
            <p:spPr>
              <a:xfrm>
                <a:off x="2800778" y="4374849"/>
                <a:ext cx="1802776" cy="794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Emergency per: Axle*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Service per: Axle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WSP per: Axle</a:t>
                </a:r>
              </a:p>
            </p:txBody>
          </p:sp>
          <p:sp>
            <p:nvSpPr>
              <p:cNvPr id="23" name="AutoShape 15">
                <a:extLst>
                  <a:ext uri="{FF2B5EF4-FFF2-40B4-BE49-F238E27FC236}">
                    <a16:creationId xmlns:a16="http://schemas.microsoft.com/office/drawing/2014/main" id="{F58B9A4D-7EC8-A675-5FED-CB94BC92C8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6393" y="2398409"/>
                <a:ext cx="1413045" cy="300803"/>
              </a:xfrm>
              <a:prstGeom prst="roundRect">
                <a:avLst>
                  <a:gd name="adj" fmla="val 24769"/>
                </a:avLst>
              </a:prstGeom>
              <a:solidFill>
                <a:schemeClr val="bg1">
                  <a:lumMod val="75000"/>
                </a:schemeClr>
              </a:solidFill>
              <a:ln w="28575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charset="0"/>
                    <a:ea typeface="+mn-ea"/>
                    <a:cs typeface="+mn-cs"/>
                  </a:rPr>
                  <a:t>CONFIGURATION 4</a:t>
                </a:r>
                <a:endPara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charset="0"/>
                  <a:ea typeface="+mn-ea"/>
                  <a:cs typeface="+mn-cs"/>
                </a:endParaRPr>
              </a:p>
            </p:txBody>
          </p:sp>
          <p:pic>
            <p:nvPicPr>
              <p:cNvPr id="24" name="Image 23" descr="cylindre.png">
                <a:extLst>
                  <a:ext uri="{FF2B5EF4-FFF2-40B4-BE49-F238E27FC236}">
                    <a16:creationId xmlns:a16="http://schemas.microsoft.com/office/drawing/2014/main" id="{33365123-C19A-428F-3418-6F1265C5E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8075" y="2029809"/>
                <a:ext cx="729683" cy="440222"/>
              </a:xfrm>
              <a:prstGeom prst="rect">
                <a:avLst/>
              </a:prstGeom>
            </p:spPr>
          </p:pic>
          <p:pic>
            <p:nvPicPr>
              <p:cNvPr id="25" name="Image 24" descr="cylindre.png">
                <a:extLst>
                  <a:ext uri="{FF2B5EF4-FFF2-40B4-BE49-F238E27FC236}">
                    <a16:creationId xmlns:a16="http://schemas.microsoft.com/office/drawing/2014/main" id="{221F3AC8-0C4B-7459-C4DF-D4E81A8CFD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22291" y="2029809"/>
                <a:ext cx="729683" cy="440222"/>
              </a:xfrm>
              <a:prstGeom prst="rect">
                <a:avLst/>
              </a:prstGeom>
            </p:spPr>
          </p:pic>
          <p:pic>
            <p:nvPicPr>
              <p:cNvPr id="26" name="Image 25" descr="cylindre.png">
                <a:extLst>
                  <a:ext uri="{FF2B5EF4-FFF2-40B4-BE49-F238E27FC236}">
                    <a16:creationId xmlns:a16="http://schemas.microsoft.com/office/drawing/2014/main" id="{82D9823A-BD74-86EF-D6BA-862BBB86DC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5361" y="2029809"/>
                <a:ext cx="729683" cy="440222"/>
              </a:xfrm>
              <a:prstGeom prst="rect">
                <a:avLst/>
              </a:prstGeom>
            </p:spPr>
          </p:pic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95F035EC-840F-30DE-5274-1401716E2469}"/>
                  </a:ext>
                </a:extLst>
              </p:cNvPr>
              <p:cNvCxnSpPr/>
              <p:nvPr/>
            </p:nvCxnSpPr>
            <p:spPr>
              <a:xfrm flipV="1">
                <a:off x="2360713" y="2447516"/>
                <a:ext cx="0" cy="608003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  <a:headEnd type="oval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009C1FA7-2D79-B597-96DC-49A503DB61C3}"/>
                  </a:ext>
                </a:extLst>
              </p:cNvPr>
              <p:cNvCxnSpPr/>
              <p:nvPr/>
            </p:nvCxnSpPr>
            <p:spPr>
              <a:xfrm flipH="1" flipV="1">
                <a:off x="4766423" y="2447516"/>
                <a:ext cx="1628" cy="608003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  <a:headEnd type="oval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EABAF05E-4A89-FFF2-83FD-49359174C23C}"/>
                  </a:ext>
                </a:extLst>
              </p:cNvPr>
              <p:cNvCxnSpPr/>
              <p:nvPr/>
            </p:nvCxnSpPr>
            <p:spPr>
              <a:xfrm flipV="1">
                <a:off x="5313041" y="2447516"/>
                <a:ext cx="0" cy="563408"/>
              </a:xfrm>
              <a:prstGeom prst="line">
                <a:avLst/>
              </a:prstGeom>
              <a:ln w="12700" cmpd="sng">
                <a:solidFill>
                  <a:schemeClr val="accent6"/>
                </a:solidFill>
                <a:headEnd type="oval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Grouper 5">
            <a:extLst>
              <a:ext uri="{FF2B5EF4-FFF2-40B4-BE49-F238E27FC236}">
                <a16:creationId xmlns:a16="http://schemas.microsoft.com/office/drawing/2014/main" id="{8D293933-DDD4-88BD-57E9-42A208173647}"/>
              </a:ext>
            </a:extLst>
          </p:cNvPr>
          <p:cNvGrpSpPr/>
          <p:nvPr/>
        </p:nvGrpSpPr>
        <p:grpSpPr>
          <a:xfrm>
            <a:off x="1850624" y="1955932"/>
            <a:ext cx="4377785" cy="1987299"/>
            <a:chOff x="864096" y="2548811"/>
            <a:chExt cx="6753200" cy="3050527"/>
          </a:xfrm>
        </p:grpSpPr>
        <p:pic>
          <p:nvPicPr>
            <p:cNvPr id="45" name="Image 46" descr="coupe1.png">
              <a:extLst>
                <a:ext uri="{FF2B5EF4-FFF2-40B4-BE49-F238E27FC236}">
                  <a16:creationId xmlns:a16="http://schemas.microsoft.com/office/drawing/2014/main" id="{CE6DF0B9-C057-E542-E329-C131F1594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4096" y="2548811"/>
              <a:ext cx="6753200" cy="1662950"/>
            </a:xfrm>
            <a:prstGeom prst="rect">
              <a:avLst/>
            </a:prstGeom>
          </p:spPr>
        </p:pic>
        <p:cxnSp>
          <p:nvCxnSpPr>
            <p:cNvPr id="46" name="Connecteur droit 48">
              <a:extLst>
                <a:ext uri="{FF2B5EF4-FFF2-40B4-BE49-F238E27FC236}">
                  <a16:creationId xmlns:a16="http://schemas.microsoft.com/office/drawing/2014/main" id="{FC2AD399-3053-BDE1-E391-BA9FDACD24E0}"/>
                </a:ext>
              </a:extLst>
            </p:cNvPr>
            <p:cNvCxnSpPr/>
            <p:nvPr/>
          </p:nvCxnSpPr>
          <p:spPr>
            <a:xfrm flipV="1">
              <a:off x="1703034" y="4020339"/>
              <a:ext cx="8457" cy="1100302"/>
            </a:xfrm>
            <a:prstGeom prst="line">
              <a:avLst/>
            </a:prstGeom>
            <a:ln w="12700" cmpd="sng">
              <a:solidFill>
                <a:schemeClr val="accent6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9">
              <a:extLst>
                <a:ext uri="{FF2B5EF4-FFF2-40B4-BE49-F238E27FC236}">
                  <a16:creationId xmlns:a16="http://schemas.microsoft.com/office/drawing/2014/main" id="{0516CCE9-3641-D85B-6B4A-BA1B0CA57734}"/>
                </a:ext>
              </a:extLst>
            </p:cNvPr>
            <p:cNvCxnSpPr/>
            <p:nvPr/>
          </p:nvCxnSpPr>
          <p:spPr>
            <a:xfrm flipV="1">
              <a:off x="2402490" y="4020339"/>
              <a:ext cx="0" cy="1100301"/>
            </a:xfrm>
            <a:prstGeom prst="line">
              <a:avLst/>
            </a:prstGeom>
            <a:ln w="12700" cmpd="sng">
              <a:solidFill>
                <a:schemeClr val="accent6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50">
              <a:extLst>
                <a:ext uri="{FF2B5EF4-FFF2-40B4-BE49-F238E27FC236}">
                  <a16:creationId xmlns:a16="http://schemas.microsoft.com/office/drawing/2014/main" id="{910D8680-2422-0945-B9BB-0E0B66E47299}"/>
                </a:ext>
              </a:extLst>
            </p:cNvPr>
            <p:cNvCxnSpPr/>
            <p:nvPr/>
          </p:nvCxnSpPr>
          <p:spPr>
            <a:xfrm flipV="1">
              <a:off x="4639222" y="4020340"/>
              <a:ext cx="0" cy="1100301"/>
            </a:xfrm>
            <a:prstGeom prst="line">
              <a:avLst/>
            </a:prstGeom>
            <a:ln w="12700" cmpd="sng">
              <a:solidFill>
                <a:schemeClr val="accent6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51">
              <a:extLst>
                <a:ext uri="{FF2B5EF4-FFF2-40B4-BE49-F238E27FC236}">
                  <a16:creationId xmlns:a16="http://schemas.microsoft.com/office/drawing/2014/main" id="{C5162FA4-7CB6-D4F1-7779-ED9C7C5EE559}"/>
                </a:ext>
              </a:extLst>
            </p:cNvPr>
            <p:cNvCxnSpPr/>
            <p:nvPr/>
          </p:nvCxnSpPr>
          <p:spPr>
            <a:xfrm flipV="1">
              <a:off x="5336763" y="4020339"/>
              <a:ext cx="0" cy="1100301"/>
            </a:xfrm>
            <a:prstGeom prst="line">
              <a:avLst/>
            </a:prstGeom>
            <a:ln w="12700" cmpd="sng">
              <a:solidFill>
                <a:schemeClr val="accent6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52">
              <a:extLst>
                <a:ext uri="{FF2B5EF4-FFF2-40B4-BE49-F238E27FC236}">
                  <a16:creationId xmlns:a16="http://schemas.microsoft.com/office/drawing/2014/main" id="{48E1142B-3161-4C1F-0512-77A95481AE8F}"/>
                </a:ext>
              </a:extLst>
            </p:cNvPr>
            <p:cNvCxnSpPr/>
            <p:nvPr/>
          </p:nvCxnSpPr>
          <p:spPr>
            <a:xfrm flipH="1">
              <a:off x="4031918" y="3660483"/>
              <a:ext cx="277479" cy="0"/>
            </a:xfrm>
            <a:prstGeom prst="line">
              <a:avLst/>
            </a:prstGeom>
            <a:ln w="12700" cmpd="sng">
              <a:solidFill>
                <a:schemeClr val="accent6"/>
              </a:solidFill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Image 53" descr="cylindre.png">
              <a:extLst>
                <a:ext uri="{FF2B5EF4-FFF2-40B4-BE49-F238E27FC236}">
                  <a16:creationId xmlns:a16="http://schemas.microsoft.com/office/drawing/2014/main" id="{73926F69-914B-09F5-A883-B41F0E92E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4270" y="3440373"/>
              <a:ext cx="729683" cy="440222"/>
            </a:xfrm>
            <a:prstGeom prst="rect">
              <a:avLst/>
            </a:prstGeom>
          </p:spPr>
        </p:pic>
        <p:pic>
          <p:nvPicPr>
            <p:cNvPr id="52" name="Image 54" descr="20160516_154331.png">
              <a:extLst>
                <a:ext uri="{FF2B5EF4-FFF2-40B4-BE49-F238E27FC236}">
                  <a16:creationId xmlns:a16="http://schemas.microsoft.com/office/drawing/2014/main" id="{E4E30088-7F3D-30F4-2D48-7E40373CD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300000">
              <a:off x="1427712" y="4265028"/>
              <a:ext cx="434533" cy="692696"/>
            </a:xfrm>
            <a:prstGeom prst="rect">
              <a:avLst/>
            </a:prstGeom>
          </p:spPr>
        </p:pic>
        <p:pic>
          <p:nvPicPr>
            <p:cNvPr id="53" name="Image 55" descr="20160516_154331.png">
              <a:extLst>
                <a:ext uri="{FF2B5EF4-FFF2-40B4-BE49-F238E27FC236}">
                  <a16:creationId xmlns:a16="http://schemas.microsoft.com/office/drawing/2014/main" id="{44BFDACE-581F-99A2-B4B6-A0E734EFD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300000">
              <a:off x="2264242" y="4265028"/>
              <a:ext cx="434533" cy="692696"/>
            </a:xfrm>
            <a:prstGeom prst="rect">
              <a:avLst/>
            </a:prstGeom>
          </p:spPr>
        </p:pic>
        <p:pic>
          <p:nvPicPr>
            <p:cNvPr id="54" name="Image 56" descr="20160516_154331.png">
              <a:extLst>
                <a:ext uri="{FF2B5EF4-FFF2-40B4-BE49-F238E27FC236}">
                  <a16:creationId xmlns:a16="http://schemas.microsoft.com/office/drawing/2014/main" id="{83CDF745-9EB4-1E00-9ADB-5C22B59FC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300000">
              <a:off x="4351738" y="4265028"/>
              <a:ext cx="434533" cy="692696"/>
            </a:xfrm>
            <a:prstGeom prst="rect">
              <a:avLst/>
            </a:prstGeom>
          </p:spPr>
        </p:pic>
        <p:pic>
          <p:nvPicPr>
            <p:cNvPr id="55" name="Image 57" descr="20160516_154331.png">
              <a:extLst>
                <a:ext uri="{FF2B5EF4-FFF2-40B4-BE49-F238E27FC236}">
                  <a16:creationId xmlns:a16="http://schemas.microsoft.com/office/drawing/2014/main" id="{BC4CBFA7-C0E8-39C0-4E0E-49E15F04C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300000">
              <a:off x="5198247" y="4265028"/>
              <a:ext cx="434533" cy="692696"/>
            </a:xfrm>
            <a:prstGeom prst="rect">
              <a:avLst/>
            </a:prstGeom>
          </p:spPr>
        </p:pic>
        <p:cxnSp>
          <p:nvCxnSpPr>
            <p:cNvPr id="56" name="Connecteur droit 85">
              <a:extLst>
                <a:ext uri="{FF2B5EF4-FFF2-40B4-BE49-F238E27FC236}">
                  <a16:creationId xmlns:a16="http://schemas.microsoft.com/office/drawing/2014/main" id="{B77D9A0B-76AB-FC9A-4B81-4A71509EF1A3}"/>
                </a:ext>
              </a:extLst>
            </p:cNvPr>
            <p:cNvCxnSpPr/>
            <p:nvPr/>
          </p:nvCxnSpPr>
          <p:spPr>
            <a:xfrm flipV="1">
              <a:off x="1703034" y="3867935"/>
              <a:ext cx="1671481" cy="152404"/>
            </a:xfrm>
            <a:prstGeom prst="bentConnector3">
              <a:avLst>
                <a:gd name="adj1" fmla="val 99843"/>
              </a:avLst>
            </a:prstGeom>
            <a:ln w="12700" cmpd="sng">
              <a:solidFill>
                <a:schemeClr val="accent6"/>
              </a:solidFill>
              <a:headEnd type="none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85">
              <a:extLst>
                <a:ext uri="{FF2B5EF4-FFF2-40B4-BE49-F238E27FC236}">
                  <a16:creationId xmlns:a16="http://schemas.microsoft.com/office/drawing/2014/main" id="{9FC0CF56-C3E2-5E7B-8D35-77C1C37F021C}"/>
                </a:ext>
              </a:extLst>
            </p:cNvPr>
            <p:cNvCxnSpPr/>
            <p:nvPr/>
          </p:nvCxnSpPr>
          <p:spPr>
            <a:xfrm rot="10800000">
              <a:off x="3744096" y="3880595"/>
              <a:ext cx="1585802" cy="139744"/>
            </a:xfrm>
            <a:prstGeom prst="bentConnector3">
              <a:avLst>
                <a:gd name="adj1" fmla="val 100614"/>
              </a:avLst>
            </a:prstGeom>
            <a:ln w="12700" cmpd="sng">
              <a:solidFill>
                <a:schemeClr val="accent6"/>
              </a:solidFill>
              <a:headEnd type="none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Image 60" descr="roues.png">
              <a:extLst>
                <a:ext uri="{FF2B5EF4-FFF2-40B4-BE49-F238E27FC236}">
                  <a16:creationId xmlns:a16="http://schemas.microsoft.com/office/drawing/2014/main" id="{DC6C32A7-B936-FF54-DA05-242239D49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3255" y="5031339"/>
              <a:ext cx="4237381" cy="567999"/>
            </a:xfrm>
            <a:prstGeom prst="rect">
              <a:avLst/>
            </a:prstGeom>
          </p:spPr>
        </p:pic>
        <p:cxnSp>
          <p:nvCxnSpPr>
            <p:cNvPr id="59" name="Connecteur droit 63">
              <a:extLst>
                <a:ext uri="{FF2B5EF4-FFF2-40B4-BE49-F238E27FC236}">
                  <a16:creationId xmlns:a16="http://schemas.microsoft.com/office/drawing/2014/main" id="{D5FB60FE-C237-25AF-10CE-0D31D12D37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29812" y="3418279"/>
              <a:ext cx="731919" cy="22095"/>
            </a:xfrm>
            <a:prstGeom prst="line">
              <a:avLst/>
            </a:prstGeom>
            <a:ln w="12700" cmpd="sng">
              <a:solidFill>
                <a:srgbClr val="008BCF"/>
              </a:solidFill>
              <a:headEnd type="none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64">
              <a:extLst>
                <a:ext uri="{FF2B5EF4-FFF2-40B4-BE49-F238E27FC236}">
                  <a16:creationId xmlns:a16="http://schemas.microsoft.com/office/drawing/2014/main" id="{D2F13544-B57D-52C1-36AE-F3787D2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12" y="3440374"/>
              <a:ext cx="0" cy="851377"/>
            </a:xfrm>
            <a:prstGeom prst="line">
              <a:avLst/>
            </a:prstGeom>
            <a:ln w="12700" cmpd="sng">
              <a:solidFill>
                <a:srgbClr val="008BCF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5">
              <a:extLst>
                <a:ext uri="{FF2B5EF4-FFF2-40B4-BE49-F238E27FC236}">
                  <a16:creationId xmlns:a16="http://schemas.microsoft.com/office/drawing/2014/main" id="{A0236649-EE32-0041-CE81-23CDF6672D7A}"/>
                </a:ext>
              </a:extLst>
            </p:cNvPr>
            <p:cNvCxnSpPr/>
            <p:nvPr/>
          </p:nvCxnSpPr>
          <p:spPr>
            <a:xfrm>
              <a:off x="1168928" y="4291751"/>
              <a:ext cx="3784072" cy="0"/>
            </a:xfrm>
            <a:prstGeom prst="line">
              <a:avLst/>
            </a:prstGeom>
            <a:ln w="12700" cmpd="sng">
              <a:solidFill>
                <a:srgbClr val="008BCF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110">
              <a:extLst>
                <a:ext uri="{FF2B5EF4-FFF2-40B4-BE49-F238E27FC236}">
                  <a16:creationId xmlns:a16="http://schemas.microsoft.com/office/drawing/2014/main" id="{0F199D9D-C1C0-3CE7-89C2-9E16E3282B62}"/>
                </a:ext>
              </a:extLst>
            </p:cNvPr>
            <p:cNvCxnSpPr/>
            <p:nvPr/>
          </p:nvCxnSpPr>
          <p:spPr>
            <a:xfrm rot="16200000" flipH="1">
              <a:off x="1092197" y="4368482"/>
              <a:ext cx="345766" cy="192304"/>
            </a:xfrm>
            <a:prstGeom prst="bentConnector3">
              <a:avLst>
                <a:gd name="adj1" fmla="val 101422"/>
              </a:avLst>
            </a:prstGeom>
            <a:ln w="12700" cmpd="sng">
              <a:solidFill>
                <a:srgbClr val="008BCF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110">
              <a:extLst>
                <a:ext uri="{FF2B5EF4-FFF2-40B4-BE49-F238E27FC236}">
                  <a16:creationId xmlns:a16="http://schemas.microsoft.com/office/drawing/2014/main" id="{57CB0C1F-A202-827C-36CD-DF80DA944265}"/>
                </a:ext>
              </a:extLst>
            </p:cNvPr>
            <p:cNvCxnSpPr/>
            <p:nvPr/>
          </p:nvCxnSpPr>
          <p:spPr>
            <a:xfrm rot="16200000" flipH="1">
              <a:off x="4012173" y="4368482"/>
              <a:ext cx="345766" cy="192304"/>
            </a:xfrm>
            <a:prstGeom prst="bentConnector3">
              <a:avLst>
                <a:gd name="adj1" fmla="val 101422"/>
              </a:avLst>
            </a:prstGeom>
            <a:ln w="12700" cmpd="sng">
              <a:solidFill>
                <a:srgbClr val="008BCF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110">
              <a:extLst>
                <a:ext uri="{FF2B5EF4-FFF2-40B4-BE49-F238E27FC236}">
                  <a16:creationId xmlns:a16="http://schemas.microsoft.com/office/drawing/2014/main" id="{FF882D58-631E-C652-0D62-39150D09836F}"/>
                </a:ext>
              </a:extLst>
            </p:cNvPr>
            <p:cNvCxnSpPr/>
            <p:nvPr/>
          </p:nvCxnSpPr>
          <p:spPr>
            <a:xfrm rot="16200000" flipH="1">
              <a:off x="1943438" y="4376543"/>
              <a:ext cx="345766" cy="176182"/>
            </a:xfrm>
            <a:prstGeom prst="bentConnector3">
              <a:avLst>
                <a:gd name="adj1" fmla="val 99586"/>
              </a:avLst>
            </a:prstGeom>
            <a:ln w="12700" cmpd="sng">
              <a:solidFill>
                <a:srgbClr val="008BCF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110">
              <a:extLst>
                <a:ext uri="{FF2B5EF4-FFF2-40B4-BE49-F238E27FC236}">
                  <a16:creationId xmlns:a16="http://schemas.microsoft.com/office/drawing/2014/main" id="{77C53C36-CD94-83E0-944E-7257DCFDB60B}"/>
                </a:ext>
              </a:extLst>
            </p:cNvPr>
            <p:cNvCxnSpPr/>
            <p:nvPr/>
          </p:nvCxnSpPr>
          <p:spPr>
            <a:xfrm rot="16200000" flipH="1">
              <a:off x="4868208" y="4376543"/>
              <a:ext cx="345766" cy="176182"/>
            </a:xfrm>
            <a:prstGeom prst="bentConnector3">
              <a:avLst>
                <a:gd name="adj1" fmla="val 99586"/>
              </a:avLst>
            </a:prstGeom>
            <a:ln w="12700" cmpd="sng">
              <a:solidFill>
                <a:srgbClr val="008BCF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er 4">
            <a:extLst>
              <a:ext uri="{FF2B5EF4-FFF2-40B4-BE49-F238E27FC236}">
                <a16:creationId xmlns:a16="http://schemas.microsoft.com/office/drawing/2014/main" id="{21B49E3A-D714-4D3E-571A-FCB656022C0A}"/>
              </a:ext>
            </a:extLst>
          </p:cNvPr>
          <p:cNvGrpSpPr/>
          <p:nvPr/>
        </p:nvGrpSpPr>
        <p:grpSpPr>
          <a:xfrm>
            <a:off x="5898892" y="1988995"/>
            <a:ext cx="4517847" cy="1950378"/>
            <a:chOff x="864096" y="2548811"/>
            <a:chExt cx="6753200" cy="3050527"/>
          </a:xfrm>
        </p:grpSpPr>
        <p:pic>
          <p:nvPicPr>
            <p:cNvPr id="67" name="Image 70" descr="coupe1.png">
              <a:extLst>
                <a:ext uri="{FF2B5EF4-FFF2-40B4-BE49-F238E27FC236}">
                  <a16:creationId xmlns:a16="http://schemas.microsoft.com/office/drawing/2014/main" id="{553824DC-D207-AC37-466A-BE1452BA8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4096" y="2548811"/>
              <a:ext cx="6753200" cy="1662950"/>
            </a:xfrm>
            <a:prstGeom prst="rect">
              <a:avLst/>
            </a:prstGeom>
          </p:spPr>
        </p:pic>
        <p:cxnSp>
          <p:nvCxnSpPr>
            <p:cNvPr id="68" name="Connecteur droit 72">
              <a:extLst>
                <a:ext uri="{FF2B5EF4-FFF2-40B4-BE49-F238E27FC236}">
                  <a16:creationId xmlns:a16="http://schemas.microsoft.com/office/drawing/2014/main" id="{B856B0AA-2BEC-B8E0-F118-2AA4348516AC}"/>
                </a:ext>
              </a:extLst>
            </p:cNvPr>
            <p:cNvCxnSpPr/>
            <p:nvPr/>
          </p:nvCxnSpPr>
          <p:spPr>
            <a:xfrm flipV="1">
              <a:off x="1703034" y="4020339"/>
              <a:ext cx="8457" cy="1100302"/>
            </a:xfrm>
            <a:prstGeom prst="line">
              <a:avLst/>
            </a:prstGeom>
            <a:ln w="12700" cmpd="sng">
              <a:solidFill>
                <a:schemeClr val="accent6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73">
              <a:extLst>
                <a:ext uri="{FF2B5EF4-FFF2-40B4-BE49-F238E27FC236}">
                  <a16:creationId xmlns:a16="http://schemas.microsoft.com/office/drawing/2014/main" id="{782F750A-0EE5-1F66-DBAA-5995CDA211CA}"/>
                </a:ext>
              </a:extLst>
            </p:cNvPr>
            <p:cNvCxnSpPr/>
            <p:nvPr/>
          </p:nvCxnSpPr>
          <p:spPr>
            <a:xfrm flipV="1">
              <a:off x="2402490" y="4020339"/>
              <a:ext cx="0" cy="1100301"/>
            </a:xfrm>
            <a:prstGeom prst="line">
              <a:avLst/>
            </a:prstGeom>
            <a:ln w="12700" cmpd="sng">
              <a:solidFill>
                <a:schemeClr val="accent6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74">
              <a:extLst>
                <a:ext uri="{FF2B5EF4-FFF2-40B4-BE49-F238E27FC236}">
                  <a16:creationId xmlns:a16="http://schemas.microsoft.com/office/drawing/2014/main" id="{A32C5B2E-E769-8917-BA23-BE49A0D9BF5A}"/>
                </a:ext>
              </a:extLst>
            </p:cNvPr>
            <p:cNvCxnSpPr/>
            <p:nvPr/>
          </p:nvCxnSpPr>
          <p:spPr>
            <a:xfrm flipV="1">
              <a:off x="4639222" y="4020340"/>
              <a:ext cx="0" cy="1100301"/>
            </a:xfrm>
            <a:prstGeom prst="line">
              <a:avLst/>
            </a:prstGeom>
            <a:ln w="12700" cmpd="sng">
              <a:solidFill>
                <a:schemeClr val="accent6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5">
              <a:extLst>
                <a:ext uri="{FF2B5EF4-FFF2-40B4-BE49-F238E27FC236}">
                  <a16:creationId xmlns:a16="http://schemas.microsoft.com/office/drawing/2014/main" id="{E1E65B34-7B2A-B830-4C94-04C799CB6499}"/>
                </a:ext>
              </a:extLst>
            </p:cNvPr>
            <p:cNvCxnSpPr/>
            <p:nvPr/>
          </p:nvCxnSpPr>
          <p:spPr>
            <a:xfrm flipV="1">
              <a:off x="5336763" y="4020339"/>
              <a:ext cx="0" cy="1100301"/>
            </a:xfrm>
            <a:prstGeom prst="line">
              <a:avLst/>
            </a:prstGeom>
            <a:ln w="12700" cmpd="sng">
              <a:solidFill>
                <a:schemeClr val="accent6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6">
              <a:extLst>
                <a:ext uri="{FF2B5EF4-FFF2-40B4-BE49-F238E27FC236}">
                  <a16:creationId xmlns:a16="http://schemas.microsoft.com/office/drawing/2014/main" id="{2077A027-093B-013F-3A0F-B3011F924C3D}"/>
                </a:ext>
              </a:extLst>
            </p:cNvPr>
            <p:cNvCxnSpPr/>
            <p:nvPr/>
          </p:nvCxnSpPr>
          <p:spPr>
            <a:xfrm flipH="1">
              <a:off x="4031918" y="3660483"/>
              <a:ext cx="277479" cy="0"/>
            </a:xfrm>
            <a:prstGeom prst="line">
              <a:avLst/>
            </a:prstGeom>
            <a:ln w="12700" cmpd="sng">
              <a:solidFill>
                <a:schemeClr val="accent6"/>
              </a:solidFill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3" name="Image 77" descr="cylindre.png">
              <a:extLst>
                <a:ext uri="{FF2B5EF4-FFF2-40B4-BE49-F238E27FC236}">
                  <a16:creationId xmlns:a16="http://schemas.microsoft.com/office/drawing/2014/main" id="{9E07B692-5485-6ECC-C199-E21E23AD9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4270" y="3440373"/>
              <a:ext cx="729683" cy="440222"/>
            </a:xfrm>
            <a:prstGeom prst="rect">
              <a:avLst/>
            </a:prstGeom>
          </p:spPr>
        </p:pic>
        <p:cxnSp>
          <p:nvCxnSpPr>
            <p:cNvPr id="74" name="Connecteur droit 85">
              <a:extLst>
                <a:ext uri="{FF2B5EF4-FFF2-40B4-BE49-F238E27FC236}">
                  <a16:creationId xmlns:a16="http://schemas.microsoft.com/office/drawing/2014/main" id="{503112C5-1504-E65C-4FB2-D02B72DCC392}"/>
                </a:ext>
              </a:extLst>
            </p:cNvPr>
            <p:cNvCxnSpPr/>
            <p:nvPr/>
          </p:nvCxnSpPr>
          <p:spPr>
            <a:xfrm flipV="1">
              <a:off x="1703034" y="3867935"/>
              <a:ext cx="1671481" cy="152404"/>
            </a:xfrm>
            <a:prstGeom prst="bentConnector3">
              <a:avLst>
                <a:gd name="adj1" fmla="val 99843"/>
              </a:avLst>
            </a:prstGeom>
            <a:ln w="12700" cmpd="sng">
              <a:solidFill>
                <a:schemeClr val="accent6"/>
              </a:solidFill>
              <a:headEnd type="none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85">
              <a:extLst>
                <a:ext uri="{FF2B5EF4-FFF2-40B4-BE49-F238E27FC236}">
                  <a16:creationId xmlns:a16="http://schemas.microsoft.com/office/drawing/2014/main" id="{19EF1EFB-1A8E-827C-9278-59D60879C993}"/>
                </a:ext>
              </a:extLst>
            </p:cNvPr>
            <p:cNvCxnSpPr/>
            <p:nvPr/>
          </p:nvCxnSpPr>
          <p:spPr>
            <a:xfrm rot="10800000">
              <a:off x="3744096" y="3880595"/>
              <a:ext cx="1585802" cy="139744"/>
            </a:xfrm>
            <a:prstGeom prst="bentConnector3">
              <a:avLst>
                <a:gd name="adj1" fmla="val 100614"/>
              </a:avLst>
            </a:prstGeom>
            <a:ln w="12700" cmpd="sng">
              <a:solidFill>
                <a:schemeClr val="accent6"/>
              </a:solidFill>
              <a:headEnd type="none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6" name="Image 80" descr="roues.png">
              <a:extLst>
                <a:ext uri="{FF2B5EF4-FFF2-40B4-BE49-F238E27FC236}">
                  <a16:creationId xmlns:a16="http://schemas.microsoft.com/office/drawing/2014/main" id="{0C631F19-B434-554D-90F4-BA69564FB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3255" y="5031339"/>
              <a:ext cx="4237381" cy="567999"/>
            </a:xfrm>
            <a:prstGeom prst="rect">
              <a:avLst/>
            </a:prstGeom>
          </p:spPr>
        </p:pic>
        <p:cxnSp>
          <p:nvCxnSpPr>
            <p:cNvPr id="77" name="Connecteur droit 81">
              <a:extLst>
                <a:ext uri="{FF2B5EF4-FFF2-40B4-BE49-F238E27FC236}">
                  <a16:creationId xmlns:a16="http://schemas.microsoft.com/office/drawing/2014/main" id="{0ED1BFDC-B085-1EF7-3B12-ABA5EC8057F6}"/>
                </a:ext>
              </a:extLst>
            </p:cNvPr>
            <p:cNvCxnSpPr/>
            <p:nvPr/>
          </p:nvCxnSpPr>
          <p:spPr>
            <a:xfrm flipH="1">
              <a:off x="2856319" y="3660483"/>
              <a:ext cx="391331" cy="0"/>
            </a:xfrm>
            <a:prstGeom prst="line">
              <a:avLst/>
            </a:prstGeom>
            <a:ln w="12700" cmpd="sng">
              <a:solidFill>
                <a:schemeClr val="accent6"/>
              </a:solidFill>
              <a:headEnd type="oval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8" name="Image 77" descr="cylindre.png">
              <a:extLst>
                <a:ext uri="{FF2B5EF4-FFF2-40B4-BE49-F238E27FC236}">
                  <a16:creationId xmlns:a16="http://schemas.microsoft.com/office/drawing/2014/main" id="{1FBC2617-27CD-2FB2-C1E0-C45600E81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2051" y="3440373"/>
              <a:ext cx="729683" cy="440222"/>
            </a:xfrm>
            <a:prstGeom prst="rect">
              <a:avLst/>
            </a:prstGeom>
          </p:spPr>
        </p:pic>
        <p:pic>
          <p:nvPicPr>
            <p:cNvPr id="79" name="Image 78" descr="20160516_154331.png">
              <a:extLst>
                <a:ext uri="{FF2B5EF4-FFF2-40B4-BE49-F238E27FC236}">
                  <a16:creationId xmlns:a16="http://schemas.microsoft.com/office/drawing/2014/main" id="{4EB3A6C8-A72D-1760-F7CD-1A8AF0E5A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300000">
              <a:off x="1427712" y="4265028"/>
              <a:ext cx="434533" cy="692696"/>
            </a:xfrm>
            <a:prstGeom prst="rect">
              <a:avLst/>
            </a:prstGeom>
          </p:spPr>
        </p:pic>
        <p:pic>
          <p:nvPicPr>
            <p:cNvPr id="80" name="Image 79" descr="20160516_154331.png">
              <a:extLst>
                <a:ext uri="{FF2B5EF4-FFF2-40B4-BE49-F238E27FC236}">
                  <a16:creationId xmlns:a16="http://schemas.microsoft.com/office/drawing/2014/main" id="{FB08C967-C394-E22D-A39F-00E36D60C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300000">
              <a:off x="2264242" y="4265028"/>
              <a:ext cx="434533" cy="692696"/>
            </a:xfrm>
            <a:prstGeom prst="rect">
              <a:avLst/>
            </a:prstGeom>
          </p:spPr>
        </p:pic>
        <p:pic>
          <p:nvPicPr>
            <p:cNvPr id="81" name="Image 80" descr="20160516_154331.png">
              <a:extLst>
                <a:ext uri="{FF2B5EF4-FFF2-40B4-BE49-F238E27FC236}">
                  <a16:creationId xmlns:a16="http://schemas.microsoft.com/office/drawing/2014/main" id="{FA803E12-FF08-7FAF-BEFC-3C20F6F3B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300000">
              <a:off x="4351738" y="4265028"/>
              <a:ext cx="434533" cy="692696"/>
            </a:xfrm>
            <a:prstGeom prst="rect">
              <a:avLst/>
            </a:prstGeom>
          </p:spPr>
        </p:pic>
        <p:pic>
          <p:nvPicPr>
            <p:cNvPr id="82" name="Image 81" descr="20160516_154331.png">
              <a:extLst>
                <a:ext uri="{FF2B5EF4-FFF2-40B4-BE49-F238E27FC236}">
                  <a16:creationId xmlns:a16="http://schemas.microsoft.com/office/drawing/2014/main" id="{BC3C3777-5CBE-6ABD-58D3-343B7B6DF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300000">
              <a:off x="5198247" y="4265028"/>
              <a:ext cx="434533" cy="692696"/>
            </a:xfrm>
            <a:prstGeom prst="rect">
              <a:avLst/>
            </a:prstGeom>
          </p:spPr>
        </p:pic>
        <p:cxnSp>
          <p:nvCxnSpPr>
            <p:cNvPr id="83" name="Connecteur droit 82">
              <a:extLst>
                <a:ext uri="{FF2B5EF4-FFF2-40B4-BE49-F238E27FC236}">
                  <a16:creationId xmlns:a16="http://schemas.microsoft.com/office/drawing/2014/main" id="{A60C0F6F-13CD-D030-94EF-DEF474DF3E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8841" y="3239382"/>
              <a:ext cx="922480" cy="2"/>
            </a:xfrm>
            <a:prstGeom prst="line">
              <a:avLst/>
            </a:prstGeom>
            <a:ln w="12700" cmpd="sng">
              <a:solidFill>
                <a:srgbClr val="008BCF"/>
              </a:solidFill>
              <a:headEnd type="none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0CEAC923-73E5-A5FF-76F0-66FCD330F291}"/>
                </a:ext>
              </a:extLst>
            </p:cNvPr>
            <p:cNvCxnSpPr/>
            <p:nvPr/>
          </p:nvCxnSpPr>
          <p:spPr>
            <a:xfrm>
              <a:off x="2188842" y="3239383"/>
              <a:ext cx="0" cy="1052368"/>
            </a:xfrm>
            <a:prstGeom prst="line">
              <a:avLst/>
            </a:prstGeom>
            <a:ln w="12700" cmpd="sng">
              <a:solidFill>
                <a:srgbClr val="008BCF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9C489582-20AD-1A21-BD69-AAA62C019F91}"/>
                </a:ext>
              </a:extLst>
            </p:cNvPr>
            <p:cNvCxnSpPr/>
            <p:nvPr/>
          </p:nvCxnSpPr>
          <p:spPr>
            <a:xfrm>
              <a:off x="1168928" y="4291751"/>
              <a:ext cx="3784072" cy="0"/>
            </a:xfrm>
            <a:prstGeom prst="line">
              <a:avLst/>
            </a:prstGeom>
            <a:ln w="12700" cmpd="sng">
              <a:solidFill>
                <a:srgbClr val="008BCF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110">
              <a:extLst>
                <a:ext uri="{FF2B5EF4-FFF2-40B4-BE49-F238E27FC236}">
                  <a16:creationId xmlns:a16="http://schemas.microsoft.com/office/drawing/2014/main" id="{8620FC4E-5B98-DE99-17F4-0DBD225B0715}"/>
                </a:ext>
              </a:extLst>
            </p:cNvPr>
            <p:cNvCxnSpPr/>
            <p:nvPr/>
          </p:nvCxnSpPr>
          <p:spPr>
            <a:xfrm rot="16200000" flipH="1">
              <a:off x="1092197" y="4368482"/>
              <a:ext cx="345766" cy="192304"/>
            </a:xfrm>
            <a:prstGeom prst="bentConnector3">
              <a:avLst>
                <a:gd name="adj1" fmla="val 101422"/>
              </a:avLst>
            </a:prstGeom>
            <a:ln w="12700" cmpd="sng">
              <a:solidFill>
                <a:srgbClr val="008BCF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110">
              <a:extLst>
                <a:ext uri="{FF2B5EF4-FFF2-40B4-BE49-F238E27FC236}">
                  <a16:creationId xmlns:a16="http://schemas.microsoft.com/office/drawing/2014/main" id="{D05A3093-4338-BCC3-C780-B89D0B03B574}"/>
                </a:ext>
              </a:extLst>
            </p:cNvPr>
            <p:cNvCxnSpPr/>
            <p:nvPr/>
          </p:nvCxnSpPr>
          <p:spPr>
            <a:xfrm rot="16200000" flipH="1">
              <a:off x="4012173" y="4368482"/>
              <a:ext cx="345766" cy="192304"/>
            </a:xfrm>
            <a:prstGeom prst="bentConnector3">
              <a:avLst>
                <a:gd name="adj1" fmla="val 101422"/>
              </a:avLst>
            </a:prstGeom>
            <a:ln w="12700" cmpd="sng">
              <a:solidFill>
                <a:srgbClr val="008BCF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110">
              <a:extLst>
                <a:ext uri="{FF2B5EF4-FFF2-40B4-BE49-F238E27FC236}">
                  <a16:creationId xmlns:a16="http://schemas.microsoft.com/office/drawing/2014/main" id="{807D8EFE-D8B8-9679-AC6B-3104A5126D2A}"/>
                </a:ext>
              </a:extLst>
            </p:cNvPr>
            <p:cNvCxnSpPr/>
            <p:nvPr/>
          </p:nvCxnSpPr>
          <p:spPr>
            <a:xfrm rot="16200000" flipH="1">
              <a:off x="1943438" y="4376543"/>
              <a:ext cx="345766" cy="176182"/>
            </a:xfrm>
            <a:prstGeom prst="bentConnector3">
              <a:avLst>
                <a:gd name="adj1" fmla="val 99586"/>
              </a:avLst>
            </a:prstGeom>
            <a:ln w="12700" cmpd="sng">
              <a:solidFill>
                <a:srgbClr val="008BCF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110">
              <a:extLst>
                <a:ext uri="{FF2B5EF4-FFF2-40B4-BE49-F238E27FC236}">
                  <a16:creationId xmlns:a16="http://schemas.microsoft.com/office/drawing/2014/main" id="{8495222D-15E2-5D1C-6774-0FBE4D111DE0}"/>
                </a:ext>
              </a:extLst>
            </p:cNvPr>
            <p:cNvCxnSpPr/>
            <p:nvPr/>
          </p:nvCxnSpPr>
          <p:spPr>
            <a:xfrm rot="16200000" flipH="1">
              <a:off x="4868208" y="4376543"/>
              <a:ext cx="345766" cy="176182"/>
            </a:xfrm>
            <a:prstGeom prst="bentConnector3">
              <a:avLst>
                <a:gd name="adj1" fmla="val 99586"/>
              </a:avLst>
            </a:prstGeom>
            <a:ln w="12700" cmpd="sng">
              <a:solidFill>
                <a:srgbClr val="008BCF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0" name="Image 89">
            <a:extLst>
              <a:ext uri="{FF2B5EF4-FFF2-40B4-BE49-F238E27FC236}">
                <a16:creationId xmlns:a16="http://schemas.microsoft.com/office/drawing/2014/main" id="{FDA86A30-D7AF-BD3B-F729-4506DECF72F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782" y="2188151"/>
            <a:ext cx="767691" cy="612050"/>
          </a:xfrm>
          <a:prstGeom prst="rect">
            <a:avLst/>
          </a:prstGeom>
        </p:spPr>
      </p:pic>
      <p:pic>
        <p:nvPicPr>
          <p:cNvPr id="91" name="Image 90">
            <a:extLst>
              <a:ext uri="{FF2B5EF4-FFF2-40B4-BE49-F238E27FC236}">
                <a16:creationId xmlns:a16="http://schemas.microsoft.com/office/drawing/2014/main" id="{0D839480-6CEC-A77D-719D-163108998E8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244" y="2179426"/>
            <a:ext cx="767691" cy="61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92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8">
            <a:extLst>
              <a:ext uri="{FF2B5EF4-FFF2-40B4-BE49-F238E27FC236}">
                <a16:creationId xmlns:a16="http://schemas.microsoft.com/office/drawing/2014/main" id="{22F851BD-48E5-79F9-1B64-85331ED94FE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447" y="172089"/>
            <a:ext cx="1933169" cy="8006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BBD507-5143-C275-500A-F31CF798CA2A}"/>
              </a:ext>
            </a:extLst>
          </p:cNvPr>
          <p:cNvSpPr/>
          <p:nvPr/>
        </p:nvSpPr>
        <p:spPr>
          <a:xfrm>
            <a:off x="587010" y="1595893"/>
            <a:ext cx="3078696" cy="504000"/>
          </a:xfrm>
          <a:prstGeom prst="rect">
            <a:avLst/>
          </a:prstGeom>
          <a:noFill/>
          <a:ln w="6350">
            <a:noFill/>
          </a:ln>
        </p:spPr>
        <p:txBody>
          <a:bodyPr wrap="square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70010"/>
                </a:solidFill>
                <a:effectLst/>
                <a:uLnTx/>
                <a:uFillTx/>
                <a:latin typeface="Tahoma (body)"/>
                <a:ea typeface="+mn-ea"/>
                <a:cs typeface="Arial" pitchFamily="34" charset="0"/>
              </a:rPr>
              <a:t>Light weight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+mn-ea"/>
                <a:cs typeface="Arial" pitchFamily="34" charset="0"/>
              </a:rPr>
              <a:t>At only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+mn-ea"/>
                <a:cs typeface="Arial" pitchFamily="34" charset="0"/>
              </a:rPr>
              <a:t>10kg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+mn-ea"/>
                <a:cs typeface="Arial" pitchFamily="34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+mn-ea"/>
                <a:cs typeface="Arial" pitchFamily="34" charset="0"/>
              </a:rPr>
              <a:t>Metroflexx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+mn-ea"/>
                <a:cs typeface="Arial" pitchFamily="34" charset="0"/>
              </a:rPr>
              <a:t> can be replaced in less than 20 minutes by a single train operator, reducing downtime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0456E5-CB1B-FC49-7B7F-0C48F4990927}"/>
              </a:ext>
            </a:extLst>
          </p:cNvPr>
          <p:cNvSpPr/>
          <p:nvPr/>
        </p:nvSpPr>
        <p:spPr>
          <a:xfrm>
            <a:off x="503337" y="3224934"/>
            <a:ext cx="3078696" cy="504000"/>
          </a:xfrm>
          <a:prstGeom prst="rect">
            <a:avLst/>
          </a:prstGeom>
          <a:noFill/>
          <a:ln w="6350">
            <a:noFill/>
          </a:ln>
        </p:spPr>
        <p:txBody>
          <a:bodyPr wrap="square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70010"/>
                </a:solidFill>
                <a:effectLst/>
                <a:uLnTx/>
                <a:uFillTx/>
                <a:latin typeface="Tahoma (body)"/>
                <a:ea typeface="+mn-ea"/>
                <a:cs typeface="Arial" pitchFamily="34" charset="0"/>
              </a:rPr>
              <a:t>One part # per fleet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+mn-ea"/>
                <a:cs typeface="Arial" pitchFamily="34" charset="0"/>
              </a:rPr>
              <a:t>Metroflexx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+mn-ea"/>
                <a:cs typeface="Arial" pitchFamily="34" charset="0"/>
              </a:rPr>
              <a:t> features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+mn-ea"/>
                <a:cs typeface="Arial" pitchFamily="34" charset="0"/>
              </a:rPr>
              <a:t>SIL4 optical reader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+mn-ea"/>
                <a:cs typeface="Arial" pitchFamily="34" charset="0"/>
              </a:rPr>
              <a:t>function, position on train is recognized,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+mn-ea"/>
                <a:cs typeface="Arial" pitchFamily="34" charset="0"/>
              </a:rPr>
              <a:t>locally required braking performance is set automatically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+mn-ea"/>
                <a:cs typeface="Arial" pitchFamily="34" charset="0"/>
              </a:rPr>
              <a:t>&gt; Easy asset / Spares management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A68DC9-A7A5-FD4A-B534-9FCE293C29CE}"/>
              </a:ext>
            </a:extLst>
          </p:cNvPr>
          <p:cNvSpPr/>
          <p:nvPr/>
        </p:nvSpPr>
        <p:spPr>
          <a:xfrm>
            <a:off x="8526296" y="1563537"/>
            <a:ext cx="3520320" cy="763280"/>
          </a:xfrm>
          <a:prstGeom prst="rect">
            <a:avLst/>
          </a:prstGeom>
          <a:noFill/>
          <a:ln w="6350">
            <a:noFill/>
          </a:ln>
        </p:spPr>
        <p:txBody>
          <a:bodyPr wrap="square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70010"/>
                </a:solidFill>
                <a:effectLst/>
                <a:uLnTx/>
                <a:uFillTx/>
                <a:latin typeface="Tahoma (body)"/>
                <a:ea typeface="+mn-ea"/>
                <a:cs typeface="Arial" pitchFamily="34" charset="0"/>
              </a:rPr>
              <a:t>Optimized maintenance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+mn-ea"/>
                <a:cs typeface="Arial" pitchFamily="34" charset="0"/>
              </a:rPr>
              <a:t>Maintenance can be carried out easily by the train maintainer with a test bench and appropriate training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Tahoma (body)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+mn-ea"/>
                <a:cs typeface="+mn-cs"/>
              </a:rPr>
              <a:t>Complete overhaul takes about half the time needed for a traditional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+mn-ea"/>
                <a:cs typeface="+mn-cs"/>
              </a:rPr>
              <a:t>TCO is reduced by up to -45%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63666A"/>
                </a:solidFill>
                <a:latin typeface="Tahoma (body)"/>
              </a:rPr>
              <a:t>(OH 4,2h &amp; LRU Replacement ~20min)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Tahoma (body)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F87333-C90A-93A5-81A9-B463B73DAB49}"/>
              </a:ext>
            </a:extLst>
          </p:cNvPr>
          <p:cNvSpPr/>
          <p:nvPr/>
        </p:nvSpPr>
        <p:spPr>
          <a:xfrm>
            <a:off x="8353286" y="3224934"/>
            <a:ext cx="3693329" cy="1306250"/>
          </a:xfrm>
          <a:prstGeom prst="rect">
            <a:avLst/>
          </a:prstGeom>
          <a:noFill/>
          <a:ln w="6350">
            <a:noFill/>
          </a:ln>
        </p:spPr>
        <p:txBody>
          <a:bodyPr wrap="square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70010"/>
                </a:solidFill>
                <a:effectLst/>
                <a:uLnTx/>
                <a:uFillTx/>
                <a:latin typeface="Tahoma (body)"/>
                <a:ea typeface="+mn-ea"/>
                <a:cs typeface="Arial" pitchFamily="34" charset="0"/>
              </a:rPr>
              <a:t>CBM ready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addition to traditional fault diagnostic,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Metr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oflexx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also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analytics to indicate remaining time prior to overhaul and request for inspection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based on performance drift detection.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Latent failures are detected before impacting train operation.</a:t>
            </a:r>
          </a:p>
        </p:txBody>
      </p:sp>
      <p:pic>
        <p:nvPicPr>
          <p:cNvPr id="10" name="Image 24">
            <a:extLst>
              <a:ext uri="{FF2B5EF4-FFF2-40B4-BE49-F238E27FC236}">
                <a16:creationId xmlns:a16="http://schemas.microsoft.com/office/drawing/2014/main" id="{DF30ED27-90B1-BBA6-3A75-8542D215C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033" y="1798235"/>
            <a:ext cx="4444376" cy="360228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C56B95-2E73-9E6E-0638-5B29521DD818}"/>
              </a:ext>
            </a:extLst>
          </p:cNvPr>
          <p:cNvSpPr/>
          <p:nvPr/>
        </p:nvSpPr>
        <p:spPr>
          <a:xfrm>
            <a:off x="7442911" y="5088289"/>
            <a:ext cx="3242250" cy="1109311"/>
          </a:xfrm>
          <a:prstGeom prst="rect">
            <a:avLst/>
          </a:prstGeom>
          <a:noFill/>
          <a:ln w="6350">
            <a:noFill/>
          </a:ln>
        </p:spPr>
        <p:txBody>
          <a:bodyPr wrap="square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70010"/>
                </a:solidFill>
                <a:effectLst/>
                <a:uLnTx/>
                <a:uFillTx/>
                <a:latin typeface="Tahoma (body)"/>
                <a:ea typeface="+mn-ea"/>
                <a:cs typeface="Arial" pitchFamily="34" charset="0"/>
              </a:rPr>
              <a:t>Preventing wheel flats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+mn-ea"/>
                <a:cs typeface="Arial" pitchFamily="34" charset="0"/>
              </a:rPr>
              <a:t>Embedded adaptive WSP drastically improves very low adhesion situations.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+mn-ea"/>
                <a:cs typeface="Arial" pitchFamily="34" charset="0"/>
              </a:rPr>
              <a:t>Up to -80% wheel flats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+mn-ea"/>
                <a:cs typeface="Arial" pitchFamily="34" charset="0"/>
              </a:rPr>
              <a:t>on critical tracks / conditions proven in field.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F93254-1D43-8C7C-CFCD-996F7AC2961D}"/>
              </a:ext>
            </a:extLst>
          </p:cNvPr>
          <p:cNvSpPr txBox="1"/>
          <p:nvPr/>
        </p:nvSpPr>
        <p:spPr>
          <a:xfrm>
            <a:off x="503250" y="317699"/>
            <a:ext cx="11185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Easy and cost-effective maintenance with reduced LCC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D3F455-AED7-DAE1-1239-4C1ECBC428C9}"/>
              </a:ext>
            </a:extLst>
          </p:cNvPr>
          <p:cNvSpPr/>
          <p:nvPr/>
        </p:nvSpPr>
        <p:spPr>
          <a:xfrm>
            <a:off x="1324707" y="5088289"/>
            <a:ext cx="3078696" cy="504000"/>
          </a:xfrm>
          <a:prstGeom prst="rect">
            <a:avLst/>
          </a:prstGeom>
          <a:noFill/>
          <a:ln w="6350">
            <a:noFill/>
          </a:ln>
        </p:spPr>
        <p:txBody>
          <a:bodyPr wrap="square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70010"/>
                </a:solidFill>
                <a:effectLst/>
                <a:uLnTx/>
                <a:uFillTx/>
                <a:latin typeface="Tahoma (body)"/>
                <a:ea typeface="+mn-ea"/>
                <a:cs typeface="Arial" pitchFamily="34" charset="0"/>
              </a:rPr>
              <a:t>10 years MTBO (Vs 6-8Y)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 (body)"/>
                <a:ea typeface="+mn-ea"/>
                <a:cs typeface="Arial" pitchFamily="34" charset="0"/>
              </a:rPr>
              <a:t>Thanks to unique algorithms minimizing the use of pneumatic components to reach a target pressure</a:t>
            </a:r>
          </a:p>
        </p:txBody>
      </p:sp>
    </p:spTree>
    <p:extLst>
      <p:ext uri="{BB962C8B-B14F-4D97-AF65-F5344CB8AC3E}">
        <p14:creationId xmlns:p14="http://schemas.microsoft.com/office/powerpoint/2010/main" val="2609131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8">
            <a:extLst>
              <a:ext uri="{FF2B5EF4-FFF2-40B4-BE49-F238E27FC236}">
                <a16:creationId xmlns:a16="http://schemas.microsoft.com/office/drawing/2014/main" id="{22F851BD-48E5-79F9-1B64-85331ED94FE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447" y="172089"/>
            <a:ext cx="1933169" cy="80065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85EB646-BA96-EC9A-5491-1F6B403BF2AB}"/>
              </a:ext>
            </a:extLst>
          </p:cNvPr>
          <p:cNvSpPr txBox="1"/>
          <p:nvPr/>
        </p:nvSpPr>
        <p:spPr>
          <a:xfrm>
            <a:off x="503250" y="296261"/>
            <a:ext cx="11185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Buran CSS Compressor</a:t>
            </a:r>
          </a:p>
        </p:txBody>
      </p:sp>
      <p:grpSp>
        <p:nvGrpSpPr>
          <p:cNvPr id="22" name="Groupe 3">
            <a:extLst>
              <a:ext uri="{FF2B5EF4-FFF2-40B4-BE49-F238E27FC236}">
                <a16:creationId xmlns:a16="http://schemas.microsoft.com/office/drawing/2014/main" id="{13370D3F-5C4A-CC11-D7DF-81FF420F2F5E}"/>
              </a:ext>
            </a:extLst>
          </p:cNvPr>
          <p:cNvGrpSpPr/>
          <p:nvPr/>
        </p:nvGrpSpPr>
        <p:grpSpPr>
          <a:xfrm>
            <a:off x="5825454" y="1680903"/>
            <a:ext cx="6025275" cy="3698875"/>
            <a:chOff x="7126288" y="1689100"/>
            <a:chExt cx="5872854" cy="3698875"/>
          </a:xfrm>
        </p:grpSpPr>
        <p:sp>
          <p:nvSpPr>
            <p:cNvPr id="23" name="Parallélogramme 4">
              <a:extLst>
                <a:ext uri="{FF2B5EF4-FFF2-40B4-BE49-F238E27FC236}">
                  <a16:creationId xmlns:a16="http://schemas.microsoft.com/office/drawing/2014/main" id="{6208E757-D96E-D9EE-64F0-758043618B04}"/>
                </a:ext>
              </a:extLst>
            </p:cNvPr>
            <p:cNvSpPr/>
            <p:nvPr/>
          </p:nvSpPr>
          <p:spPr>
            <a:xfrm>
              <a:off x="7240599" y="1689100"/>
              <a:ext cx="5758543" cy="3698875"/>
            </a:xfrm>
            <a:prstGeom prst="parallelogram">
              <a:avLst>
                <a:gd name="adj" fmla="val 20366"/>
              </a:avLst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3600" b="1" spc="-15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4" name="Picture 11" descr="RedLine.png">
              <a:extLst>
                <a:ext uri="{FF2B5EF4-FFF2-40B4-BE49-F238E27FC236}">
                  <a16:creationId xmlns:a16="http://schemas.microsoft.com/office/drawing/2014/main" id="{07E9168F-F791-F9AA-D5F8-35707C774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6288" y="1689100"/>
              <a:ext cx="1095375" cy="369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Espace réservé du texte 11">
            <a:extLst>
              <a:ext uri="{FF2B5EF4-FFF2-40B4-BE49-F238E27FC236}">
                <a16:creationId xmlns:a16="http://schemas.microsoft.com/office/drawing/2014/main" id="{E55C0D9B-9D16-767B-CEA5-30E0EE67D9A1}"/>
              </a:ext>
            </a:extLst>
          </p:cNvPr>
          <p:cNvSpPr txBox="1">
            <a:spLocks/>
          </p:cNvSpPr>
          <p:nvPr/>
        </p:nvSpPr>
        <p:spPr bwMode="auto">
          <a:xfrm>
            <a:off x="546039" y="1381415"/>
            <a:ext cx="6086588" cy="186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25" tIns="60862" rIns="121725" bIns="60862" anchor="t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158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08625">
              <a:spcBef>
                <a:spcPct val="20000"/>
              </a:spcBef>
              <a:defRPr/>
            </a:pPr>
            <a:r>
              <a:rPr lang="en-GB" altLang="en-US" sz="2000" b="1">
                <a:latin typeface="+mn-lt"/>
                <a:ea typeface="MS PGothic"/>
              </a:rPr>
              <a:t>Main characteristics</a:t>
            </a:r>
          </a:p>
          <a:p>
            <a:pPr marL="287020" lvl="1" indent="-285750" defTabSz="608625">
              <a:spcBef>
                <a:spcPct val="20000"/>
              </a:spcBef>
              <a:buFont typeface="Wingdings" panose="05000000000000000000" pitchFamily="2" charset="2"/>
              <a:buChar char="§"/>
              <a:tabLst>
                <a:tab pos="531813" algn="l"/>
              </a:tabLst>
              <a:defRPr/>
            </a:pPr>
            <a:r>
              <a:rPr lang="en-GB" sz="1500">
                <a:latin typeface="Tahoma"/>
                <a:cs typeface="Tahoma"/>
              </a:rPr>
              <a:t>Oil Free Technology</a:t>
            </a:r>
          </a:p>
          <a:p>
            <a:pPr marL="287020" lvl="1" indent="-285750" defTabSz="608625">
              <a:spcBef>
                <a:spcPct val="20000"/>
              </a:spcBef>
              <a:buFont typeface="Wingdings" panose="05000000000000000000" pitchFamily="2" charset="2"/>
              <a:buChar char="§"/>
              <a:tabLst>
                <a:tab pos="531813" algn="l"/>
              </a:tabLst>
              <a:defRPr/>
            </a:pPr>
            <a:r>
              <a:rPr lang="en-GB" sz="1500">
                <a:latin typeface="Tahoma"/>
                <a:cs typeface="Tahoma"/>
              </a:rPr>
              <a:t>Compact Design</a:t>
            </a:r>
          </a:p>
          <a:p>
            <a:pPr marL="287020" lvl="1" indent="-285750" defTabSz="608625">
              <a:spcBef>
                <a:spcPct val="20000"/>
              </a:spcBef>
              <a:buFont typeface="Wingdings" panose="05000000000000000000" pitchFamily="2" charset="2"/>
              <a:buChar char="§"/>
              <a:tabLst>
                <a:tab pos="531813" algn="l"/>
              </a:tabLst>
              <a:defRPr/>
            </a:pPr>
            <a:r>
              <a:rPr lang="en-GB" sz="1500">
                <a:latin typeface="Tahoma"/>
                <a:cs typeface="Tahoma"/>
              </a:rPr>
              <a:t>Low Weight</a:t>
            </a:r>
          </a:p>
          <a:p>
            <a:pPr marL="287020" lvl="1" indent="-285750" defTabSz="608625">
              <a:spcBef>
                <a:spcPct val="20000"/>
              </a:spcBef>
              <a:buFont typeface="Wingdings" panose="05000000000000000000" pitchFamily="2" charset="2"/>
              <a:buChar char="§"/>
              <a:tabLst>
                <a:tab pos="531813" algn="l"/>
              </a:tabLst>
              <a:defRPr/>
            </a:pPr>
            <a:r>
              <a:rPr lang="en-GB" sz="1500">
                <a:latin typeface="Tahoma"/>
                <a:cs typeface="Tahoma"/>
              </a:rPr>
              <a:t>Low Maintenance</a:t>
            </a:r>
          </a:p>
          <a:p>
            <a:pPr marL="287020" lvl="1" indent="-285750" defTabSz="608625">
              <a:spcBef>
                <a:spcPct val="20000"/>
              </a:spcBef>
              <a:buFont typeface="Wingdings" panose="05000000000000000000" pitchFamily="2" charset="2"/>
              <a:buChar char="§"/>
              <a:tabLst>
                <a:tab pos="531813" algn="l"/>
              </a:tabLst>
              <a:defRPr/>
            </a:pPr>
            <a:r>
              <a:rPr lang="en-GB" sz="1500">
                <a:latin typeface="Tahoma"/>
                <a:cs typeface="Tahoma"/>
              </a:rPr>
              <a:t>Low Noise</a:t>
            </a:r>
          </a:p>
          <a:p>
            <a:pPr marL="287020" lvl="1" indent="-285750" defTabSz="608625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531813" algn="l"/>
              </a:tabLst>
              <a:defRPr/>
            </a:pPr>
            <a:endParaRPr lang="en-GB" sz="1500">
              <a:latin typeface="Tahoma"/>
              <a:cs typeface="Tahoma"/>
            </a:endParaRP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AB54B18C-824E-339A-A8E8-CD57214A2A9B}"/>
              </a:ext>
            </a:extLst>
          </p:cNvPr>
          <p:cNvSpPr txBox="1">
            <a:spLocks/>
          </p:cNvSpPr>
          <p:nvPr/>
        </p:nvSpPr>
        <p:spPr bwMode="auto">
          <a:xfrm>
            <a:off x="546040" y="3323339"/>
            <a:ext cx="5574507" cy="186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25" tIns="60862" rIns="121725" bIns="60862" anchor="t"/>
          <a:lstStyle>
            <a:defPPr>
              <a:defRPr lang="en-US"/>
            </a:defPPr>
            <a:lvl1pPr defTabSz="608625" eaLnBrk="0" fontAlgn="auto" hangingPunct="0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1">
                <a:latin typeface="+mn-lt"/>
                <a:ea typeface="MS PGothic" panose="020B0600070205080204" pitchFamily="34" charset="-128"/>
                <a:cs typeface="+mn-cs"/>
              </a:defRPr>
            </a:lvl1pPr>
            <a:lvl2pPr marL="287338" lvl="1" indent="-285750" defTabSz="608625" eaLnBrk="0" fontAlgn="auto" hangingPunct="0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500"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 eaLnBrk="0" hangingPunct="0"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dirty="0">
                <a:ea typeface="MS PGothic"/>
              </a:rPr>
              <a:t>Solution benefits</a:t>
            </a:r>
          </a:p>
          <a:p>
            <a:pPr marL="287020" lvl="1">
              <a:buFont typeface="Wingdings" panose="05000000000000000000" pitchFamily="2" charset="2"/>
              <a:buChar char="§"/>
            </a:pPr>
            <a:r>
              <a:rPr lang="en-GB" b="1" dirty="0"/>
              <a:t>Highly resilient to extreme duty cycle conditions (CSS)</a:t>
            </a:r>
          </a:p>
          <a:p>
            <a:pPr marL="287020" lvl="1">
              <a:buFont typeface="Wingdings" panose="05000000000000000000" pitchFamily="2" charset="2"/>
              <a:buChar char="§"/>
            </a:pPr>
            <a:r>
              <a:rPr lang="en-GB" dirty="0"/>
              <a:t>Environmentally Friendly</a:t>
            </a:r>
          </a:p>
          <a:p>
            <a:pPr marL="287020" lvl="1">
              <a:buFont typeface="Wingdings" panose="05000000000000000000" pitchFamily="2" charset="2"/>
              <a:buChar char="§"/>
            </a:pPr>
            <a:r>
              <a:rPr lang="en-GB" altLang="en-US" dirty="0"/>
              <a:t>Improved Air Dryer Performance</a:t>
            </a:r>
          </a:p>
          <a:p>
            <a:pPr marL="287020" lvl="1">
              <a:buFont typeface="Wingdings" panose="05000000000000000000" pitchFamily="2" charset="2"/>
              <a:buChar char="§"/>
            </a:pPr>
            <a:r>
              <a:rPr lang="en-GB" altLang="en-US" dirty="0"/>
              <a:t>Low Energy Consumption</a:t>
            </a:r>
          </a:p>
          <a:p>
            <a:pPr marL="287020" lvl="1"/>
            <a:endParaRPr lang="en-GB" altLang="en-US" dirty="0"/>
          </a:p>
        </p:txBody>
      </p:sp>
      <p:sp>
        <p:nvSpPr>
          <p:cNvPr id="27" name="Rectangle 9">
            <a:extLst>
              <a:ext uri="{FF2B5EF4-FFF2-40B4-BE49-F238E27FC236}">
                <a16:creationId xmlns:a16="http://schemas.microsoft.com/office/drawing/2014/main" id="{E5C511EC-CB11-1F52-8B0C-0A2B88478F21}"/>
              </a:ext>
            </a:extLst>
          </p:cNvPr>
          <p:cNvSpPr/>
          <p:nvPr/>
        </p:nvSpPr>
        <p:spPr>
          <a:xfrm>
            <a:off x="6659787" y="1815493"/>
            <a:ext cx="4924211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531495" indent="-264795" algn="ctr">
              <a:tabLst>
                <a:tab pos="531813" algn="l"/>
              </a:tabLst>
            </a:pPr>
            <a:r>
              <a:rPr lang="en-GB" sz="2000" b="1">
                <a:ea typeface="MS PGothic" panose="020B0600070205080204" pitchFamily="34" charset="-128"/>
              </a:rPr>
              <a:t>500</a:t>
            </a:r>
            <a:r>
              <a:rPr lang="en-GB" sz="2000" b="1" baseline="30000">
                <a:ea typeface="MS PGothic" panose="020B0600070205080204" pitchFamily="34" charset="-128"/>
              </a:rPr>
              <a:t>+</a:t>
            </a:r>
            <a:r>
              <a:rPr lang="en-GB" sz="2000" b="1">
                <a:ea typeface="MS PGothic" panose="020B0600070205080204" pitchFamily="34" charset="-128"/>
              </a:rPr>
              <a:t> Buran units in the field 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4197F7BE-B26F-B4C8-2A92-E5D3C4E1B501}"/>
              </a:ext>
            </a:extLst>
          </p:cNvPr>
          <p:cNvSpPr txBox="1">
            <a:spLocks/>
          </p:cNvSpPr>
          <p:nvPr/>
        </p:nvSpPr>
        <p:spPr bwMode="auto">
          <a:xfrm>
            <a:off x="546040" y="5072170"/>
            <a:ext cx="5574507" cy="141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25" tIns="60862" rIns="121725" bIns="60862" anchor="t"/>
          <a:lstStyle>
            <a:defPPr>
              <a:defRPr lang="en-US"/>
            </a:defPPr>
            <a:lvl1pPr defTabSz="608625" eaLnBrk="0" fontAlgn="auto" hangingPunct="0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1">
                <a:latin typeface="+mn-lt"/>
                <a:ea typeface="MS PGothic" panose="020B0600070205080204" pitchFamily="34" charset="-128"/>
                <a:cs typeface="+mn-cs"/>
              </a:defRPr>
            </a:lvl1pPr>
            <a:lvl2pPr marL="287338" lvl="1" indent="-285750" defTabSz="608625" eaLnBrk="0" fontAlgn="auto" hangingPunct="0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500"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defRPr>
            </a:lvl2pPr>
            <a:lvl3pPr marL="1143000" indent="-228600" eaLnBrk="0" hangingPunct="0"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GB" altLang="en-US" dirty="0">
                <a:ea typeface="MS PGothic"/>
              </a:rPr>
              <a:t>Life cycle cost </a:t>
            </a:r>
            <a:endParaRPr lang="en-GB" dirty="0"/>
          </a:p>
          <a:p>
            <a:pPr lvl="1">
              <a:buFont typeface="Wingdings" panose="05000000000000000000" pitchFamily="2" charset="2"/>
              <a:buChar char="§"/>
              <a:tabLst>
                <a:tab pos="531813" algn="l"/>
              </a:tabLst>
              <a:defRPr/>
            </a:pPr>
            <a:r>
              <a:rPr lang="en-GB" b="1" dirty="0">
                <a:latin typeface="Tahoma"/>
                <a:ea typeface="MS PGothic"/>
                <a:cs typeface="Tahoma"/>
              </a:rPr>
              <a:t>High MTBO </a:t>
            </a:r>
            <a:r>
              <a:rPr lang="en-GB" dirty="0">
                <a:latin typeface="Tahoma"/>
                <a:ea typeface="MS PGothic"/>
                <a:cs typeface="Tahoma"/>
              </a:rPr>
              <a:t>6</a:t>
            </a:r>
            <a:r>
              <a:rPr lang="en-GB" dirty="0"/>
              <a:t> to 10 years.</a:t>
            </a:r>
          </a:p>
          <a:p>
            <a:pPr lvl="1">
              <a:tabLst>
                <a:tab pos="531813" algn="l"/>
              </a:tabLst>
              <a:defRPr/>
            </a:pPr>
            <a:r>
              <a:rPr lang="en-GB" dirty="0"/>
              <a:t>No annual oil and filter change required</a:t>
            </a:r>
          </a:p>
          <a:p>
            <a:pPr marL="287020" lvl="1"/>
            <a:endParaRPr lang="en-GB" altLang="en-US" dirty="0"/>
          </a:p>
        </p:txBody>
      </p:sp>
      <p:pic>
        <p:nvPicPr>
          <p:cNvPr id="29" name="Image 12">
            <a:extLst>
              <a:ext uri="{FF2B5EF4-FFF2-40B4-BE49-F238E27FC236}">
                <a16:creationId xmlns:a16="http://schemas.microsoft.com/office/drawing/2014/main" id="{ACA634AA-0740-241B-726D-9F899E46B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6536" y="2370378"/>
            <a:ext cx="1019403" cy="1019403"/>
          </a:xfrm>
          <a:prstGeom prst="rect">
            <a:avLst/>
          </a:prstGeom>
        </p:spPr>
      </p:pic>
      <p:pic>
        <p:nvPicPr>
          <p:cNvPr id="30" name="Image 13">
            <a:extLst>
              <a:ext uri="{FF2B5EF4-FFF2-40B4-BE49-F238E27FC236}">
                <a16:creationId xmlns:a16="http://schemas.microsoft.com/office/drawing/2014/main" id="{E600E301-C784-605E-1351-64B999C6E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2628" y="3544554"/>
            <a:ext cx="3565837" cy="1719538"/>
          </a:xfrm>
          <a:prstGeom prst="rect">
            <a:avLst/>
          </a:prstGeom>
        </p:spPr>
      </p:pic>
      <p:pic>
        <p:nvPicPr>
          <p:cNvPr id="31" name="Picture 13">
            <a:extLst>
              <a:ext uri="{FF2B5EF4-FFF2-40B4-BE49-F238E27FC236}">
                <a16:creationId xmlns:a16="http://schemas.microsoft.com/office/drawing/2014/main" id="{9570303A-E3D9-81CA-8D81-73E6FD41D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09328" y="2345817"/>
            <a:ext cx="1578932" cy="1093811"/>
          </a:xfrm>
          <a:prstGeom prst="rect">
            <a:avLst/>
          </a:prstGeom>
          <a:solidFill>
            <a:srgbClr val="F2F2F2"/>
          </a:solidFill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288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6EB8DC1-8F24-114B-A2D1-7448CFF3E04A}"/>
              </a:ext>
            </a:extLst>
          </p:cNvPr>
          <p:cNvSpPr/>
          <p:nvPr/>
        </p:nvSpPr>
        <p:spPr>
          <a:xfrm>
            <a:off x="15081" y="0"/>
            <a:ext cx="1216152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 anchor="ctr">
            <a:spAutoFit/>
          </a:bodyPr>
          <a:lstStyle/>
          <a:p>
            <a:pPr algn="ctr"/>
            <a:endParaRPr lang="en-US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D990AB-382E-AA4B-8126-4251C46F92EF}"/>
              </a:ext>
            </a:extLst>
          </p:cNvPr>
          <p:cNvSpPr/>
          <p:nvPr/>
        </p:nvSpPr>
        <p:spPr>
          <a:xfrm>
            <a:off x="15081" y="6490"/>
            <a:ext cx="12195958" cy="6858000"/>
          </a:xfrm>
          <a:prstGeom prst="rect">
            <a:avLst/>
          </a:prstGeom>
          <a:solidFill>
            <a:srgbClr val="C00000">
              <a:alpha val="87961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2A05E28-ED5D-174A-B7FC-CCC81DC37E73}"/>
              </a:ext>
            </a:extLst>
          </p:cNvPr>
          <p:cNvSpPr txBox="1">
            <a:spLocks/>
          </p:cNvSpPr>
          <p:nvPr/>
        </p:nvSpPr>
        <p:spPr>
          <a:xfrm rot="16200000">
            <a:off x="8282857" y="2377364"/>
            <a:ext cx="6582411" cy="2759856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100" b="1" kern="1200" cap="all" spc="3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r>
              <a:rPr lang="en-US" sz="8000" b="0" spc="0" dirty="0">
                <a:solidFill>
                  <a:schemeClr val="bg2">
                    <a:lumMod val="10000"/>
                    <a:alpha val="18496"/>
                  </a:schemeClr>
                </a:solidFill>
              </a:rPr>
              <a:t>We are</a:t>
            </a:r>
            <a:r>
              <a:rPr lang="en-US" sz="12000" spc="0" dirty="0">
                <a:solidFill>
                  <a:schemeClr val="bg2">
                    <a:lumMod val="10000"/>
                    <a:alpha val="18496"/>
                  </a:schemeClr>
                </a:solidFill>
              </a:rPr>
              <a:t/>
            </a:r>
            <a:br>
              <a:rPr lang="en-US" sz="12000" spc="0" dirty="0">
                <a:solidFill>
                  <a:schemeClr val="bg2">
                    <a:lumMod val="10000"/>
                    <a:alpha val="18496"/>
                  </a:schemeClr>
                </a:solidFill>
              </a:rPr>
            </a:br>
            <a:r>
              <a:rPr lang="en-US" sz="12000" spc="0" dirty="0" err="1">
                <a:solidFill>
                  <a:schemeClr val="bg2">
                    <a:lumMod val="10000"/>
                    <a:alpha val="18496"/>
                  </a:schemeClr>
                </a:solidFill>
              </a:rPr>
              <a:t>wabtec</a:t>
            </a:r>
            <a:endParaRPr lang="en-US" sz="12000" spc="0" dirty="0">
              <a:solidFill>
                <a:schemeClr val="bg2">
                  <a:lumMod val="10000"/>
                  <a:alpha val="18496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2AB1FD-306F-DA4D-BEE6-E3873E2FDD18}"/>
              </a:ext>
            </a:extLst>
          </p:cNvPr>
          <p:cNvSpPr/>
          <p:nvPr/>
        </p:nvSpPr>
        <p:spPr>
          <a:xfrm>
            <a:off x="655158" y="1725790"/>
            <a:ext cx="548640" cy="6745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4B3CB30F-4D0F-DA98-7007-80AEBD0A7E6B}"/>
              </a:ext>
            </a:extLst>
          </p:cNvPr>
          <p:cNvSpPr txBox="1">
            <a:spLocks/>
          </p:cNvSpPr>
          <p:nvPr/>
        </p:nvSpPr>
        <p:spPr>
          <a:xfrm>
            <a:off x="3800218" y="1759515"/>
            <a:ext cx="5000882" cy="21228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80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0" i="0" kern="120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400" dirty="0">
              <a:latin typeface="+mn-lt"/>
              <a:cs typeface="Arial" panose="020B0604020202020204" pitchFamily="34" charset="0"/>
            </a:endParaRPr>
          </a:p>
          <a:p>
            <a:endParaRPr lang="en-US" sz="2400" dirty="0">
              <a:latin typeface="+mn-lt"/>
              <a:cs typeface="Arial" panose="020B0604020202020204" pitchFamily="34" charset="0"/>
            </a:endParaRPr>
          </a:p>
          <a:p>
            <a:r>
              <a:rPr lang="en-US" sz="2400" dirty="0">
                <a:latin typeface="+mn-lt"/>
                <a:cs typeface="Arial" panose="020B0604020202020204" pitchFamily="34" charset="0"/>
              </a:rPr>
              <a:t/>
            </a:r>
            <a:br>
              <a:rPr lang="en-US" sz="2400" dirty="0">
                <a:latin typeface="+mn-lt"/>
                <a:cs typeface="Arial" panose="020B0604020202020204" pitchFamily="34" charset="0"/>
              </a:rPr>
            </a:br>
            <a:r>
              <a:rPr lang="en-US" sz="4400" dirty="0">
                <a:latin typeface="+mn-lt"/>
                <a:cs typeface="Arial" panose="020B0604020202020204" pitchFamily="34" charset="0"/>
              </a:rPr>
              <a:t>2 O</a:t>
            </a:r>
            <a:r>
              <a:rPr lang="en-US" sz="4400" dirty="0"/>
              <a:t>n Board Doors</a:t>
            </a:r>
            <a:endParaRPr lang="es-ES" sz="44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31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18C7673-E9CB-D546-8420-B56DC01AB441}"/>
              </a:ext>
            </a:extLst>
          </p:cNvPr>
          <p:cNvSpPr/>
          <p:nvPr/>
        </p:nvSpPr>
        <p:spPr>
          <a:xfrm>
            <a:off x="5711731" y="1118586"/>
            <a:ext cx="6480269" cy="5739414"/>
          </a:xfrm>
          <a:prstGeom prst="rect">
            <a:avLst/>
          </a:prstGeom>
          <a:solidFill>
            <a:schemeClr val="tx1">
              <a:alpha val="23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91" b="1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204ABD-99AB-5AB6-846A-661E3015107E}"/>
              </a:ext>
            </a:extLst>
          </p:cNvPr>
          <p:cNvSpPr/>
          <p:nvPr/>
        </p:nvSpPr>
        <p:spPr>
          <a:xfrm>
            <a:off x="293702" y="287435"/>
            <a:ext cx="69981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 Doors </a:t>
            </a:r>
            <a:endParaRPr kumimoji="0" lang="en-GB" sz="30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4" name="Straight Connector 79">
            <a:extLst>
              <a:ext uri="{FF2B5EF4-FFF2-40B4-BE49-F238E27FC236}">
                <a16:creationId xmlns:a16="http://schemas.microsoft.com/office/drawing/2014/main" id="{7D4A3EA8-845F-85F5-CE73-C601A3640746}"/>
              </a:ext>
            </a:extLst>
          </p:cNvPr>
          <p:cNvCxnSpPr>
            <a:cxnSpLocks/>
          </p:cNvCxnSpPr>
          <p:nvPr/>
        </p:nvCxnSpPr>
        <p:spPr>
          <a:xfrm>
            <a:off x="402823" y="267617"/>
            <a:ext cx="930739" cy="0"/>
          </a:xfrm>
          <a:prstGeom prst="line">
            <a:avLst/>
          </a:prstGeom>
          <a:ln w="38100">
            <a:solidFill>
              <a:srgbClr val="E0251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F9FFB808-6224-4CFC-857F-5C6C2A7380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447" y="172089"/>
            <a:ext cx="1933169" cy="800654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791520D1-F813-4BD7-83C5-51C55A246497}"/>
              </a:ext>
            </a:extLst>
          </p:cNvPr>
          <p:cNvSpPr txBox="1"/>
          <p:nvPr/>
        </p:nvSpPr>
        <p:spPr>
          <a:xfrm>
            <a:off x="293702" y="842200"/>
            <a:ext cx="58022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300" normalizeH="0" baseline="3000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 line Overview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CE02915-6586-2A40-C0AC-AEE54D9BD1A9}"/>
              </a:ext>
            </a:extLst>
          </p:cNvPr>
          <p:cNvSpPr txBox="1"/>
          <p:nvPr/>
        </p:nvSpPr>
        <p:spPr>
          <a:xfrm>
            <a:off x="211953" y="1881919"/>
            <a:ext cx="2916223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00" normalizeH="0" baseline="0" noProof="0" dirty="0">
                <a:ln>
                  <a:noFill/>
                </a:ln>
                <a:solidFill>
                  <a:srgbClr val="D7001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Door Mechanism ​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Door leaves​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Step​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Door control unit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Maintenance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Cybersecurity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Condition based monitoring</a:t>
            </a:r>
          </a:p>
        </p:txBody>
      </p:sp>
      <p:sp>
        <p:nvSpPr>
          <p:cNvPr id="7" name="ZoneTexte 21">
            <a:extLst>
              <a:ext uri="{FF2B5EF4-FFF2-40B4-BE49-F238E27FC236}">
                <a16:creationId xmlns:a16="http://schemas.microsoft.com/office/drawing/2014/main" id="{0A8CDD02-C7B4-2D22-9720-889F87F637AA}"/>
              </a:ext>
            </a:extLst>
          </p:cNvPr>
          <p:cNvSpPr txBox="1"/>
          <p:nvPr/>
        </p:nvSpPr>
        <p:spPr>
          <a:xfrm>
            <a:off x="5958164" y="1736339"/>
            <a:ext cx="549890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00" normalizeH="0" baseline="0" noProof="0" dirty="0">
                <a:ln>
                  <a:noFill/>
                </a:ln>
                <a:solidFill>
                  <a:srgbClr val="D7001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Fact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+ 900 projects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services worldwide 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+ 80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years expertise in rail access solutions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+ 600 000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doors delivered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335E29B-66A6-A103-7B59-4941971BB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109" y="4120994"/>
            <a:ext cx="4339716" cy="253699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B70EC4B-0A47-FA9B-4BE9-F5088E6D0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13884" y="1939877"/>
            <a:ext cx="3478814" cy="393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128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F2CA4B-9A74-E844-BCDE-A3FDCB5658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err="1"/>
              <a:t>wabtec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7BD9FD-0F43-F64A-BE5A-91186FC9B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58" y="1097280"/>
            <a:ext cx="8580281" cy="1121270"/>
          </a:xfrm>
        </p:spPr>
        <p:txBody>
          <a:bodyPr/>
          <a:lstStyle/>
          <a:p>
            <a:r>
              <a:rPr lang="en-US"/>
              <a:t>Our history was built on foundation of three industrial giants </a:t>
            </a:r>
          </a:p>
        </p:txBody>
      </p:sp>
      <p:pic>
        <p:nvPicPr>
          <p:cNvPr id="6" name="Picture 5" descr="A group of men&#10;&#10;Description automatically generated with low confidence">
            <a:extLst>
              <a:ext uri="{FF2B5EF4-FFF2-40B4-BE49-F238E27FC236}">
                <a16:creationId xmlns:a16="http://schemas.microsoft.com/office/drawing/2014/main" id="{0764EB8A-A0F5-CE4E-A061-4F218DA0EB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36"/>
          <a:stretch/>
        </p:blipFill>
        <p:spPr>
          <a:xfrm>
            <a:off x="15081" y="2436374"/>
            <a:ext cx="12161838" cy="4437393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17DC1E80-531A-394A-95AE-9745E3E547C4}"/>
              </a:ext>
            </a:extLst>
          </p:cNvPr>
          <p:cNvSpPr txBox="1">
            <a:spLocks/>
          </p:cNvSpPr>
          <p:nvPr/>
        </p:nvSpPr>
        <p:spPr>
          <a:xfrm>
            <a:off x="655160" y="5946753"/>
            <a:ext cx="3421283" cy="206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100" b="1" kern="1200" cap="all" spc="3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1" i="0" u="none" strike="noStrike" kern="1200" cap="all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Westinghouse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2A02B32-F76A-BE4B-A1F9-9EB285C774A0}"/>
              </a:ext>
            </a:extLst>
          </p:cNvPr>
          <p:cNvSpPr txBox="1">
            <a:spLocks/>
          </p:cNvSpPr>
          <p:nvPr/>
        </p:nvSpPr>
        <p:spPr>
          <a:xfrm>
            <a:off x="4486181" y="5946753"/>
            <a:ext cx="3421283" cy="206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100" b="1" kern="1200" cap="all" spc="3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1" i="0" u="none" strike="noStrike" kern="1200" cap="all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Edison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2B64CF54-8E5B-6245-852C-4CA5D5322692}"/>
              </a:ext>
            </a:extLst>
          </p:cNvPr>
          <p:cNvSpPr txBox="1">
            <a:spLocks/>
          </p:cNvSpPr>
          <p:nvPr/>
        </p:nvSpPr>
        <p:spPr>
          <a:xfrm>
            <a:off x="8632512" y="5946753"/>
            <a:ext cx="3421283" cy="206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100" b="1" kern="1200" cap="all" spc="3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1" i="0" u="none" strike="noStrike" kern="1200" cap="all" spc="30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faiveley</a:t>
            </a:r>
            <a:endParaRPr kumimoji="0" lang="en-US" sz="1100" b="1" i="0" u="none" strike="noStrike" kern="1200" cap="all" spc="3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45A62B-60D4-4F40-88E0-561ED5743988}"/>
              </a:ext>
            </a:extLst>
          </p:cNvPr>
          <p:cNvSpPr/>
          <p:nvPr/>
        </p:nvSpPr>
        <p:spPr>
          <a:xfrm>
            <a:off x="641666" y="616278"/>
            <a:ext cx="548640" cy="67450"/>
          </a:xfrm>
          <a:prstGeom prst="rect">
            <a:avLst/>
          </a:prstGeom>
          <a:solidFill>
            <a:srgbClr val="63666A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-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235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1">
            <a:extLst>
              <a:ext uri="{FF2B5EF4-FFF2-40B4-BE49-F238E27FC236}">
                <a16:creationId xmlns:a16="http://schemas.microsoft.com/office/drawing/2014/main" id="{1D17CC5F-8BF5-1904-D44E-B52F8CD22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363" y="1466412"/>
            <a:ext cx="1085852" cy="2125498"/>
          </a:xfrm>
          <a:prstGeom prst="rect">
            <a:avLst/>
          </a:prstGeom>
        </p:spPr>
      </p:pic>
      <p:pic>
        <p:nvPicPr>
          <p:cNvPr id="9" name="Image 22">
            <a:extLst>
              <a:ext uri="{FF2B5EF4-FFF2-40B4-BE49-F238E27FC236}">
                <a16:creationId xmlns:a16="http://schemas.microsoft.com/office/drawing/2014/main" id="{006975AD-C6A4-9E57-433D-632BF237F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727" y="1536280"/>
            <a:ext cx="1313005" cy="20882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204ABD-99AB-5AB6-846A-661E3015107E}"/>
              </a:ext>
            </a:extLst>
          </p:cNvPr>
          <p:cNvSpPr/>
          <p:nvPr/>
        </p:nvSpPr>
        <p:spPr>
          <a:xfrm>
            <a:off x="353625" y="278296"/>
            <a:ext cx="1110495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ESP4C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4" name="Straight Connector 79">
            <a:extLst>
              <a:ext uri="{FF2B5EF4-FFF2-40B4-BE49-F238E27FC236}">
                <a16:creationId xmlns:a16="http://schemas.microsoft.com/office/drawing/2014/main" id="{7D4A3EA8-845F-85F5-CE73-C601A3640746}"/>
              </a:ext>
            </a:extLst>
          </p:cNvPr>
          <p:cNvCxnSpPr>
            <a:cxnSpLocks/>
          </p:cNvCxnSpPr>
          <p:nvPr/>
        </p:nvCxnSpPr>
        <p:spPr>
          <a:xfrm>
            <a:off x="402823" y="267617"/>
            <a:ext cx="930739" cy="0"/>
          </a:xfrm>
          <a:prstGeom prst="line">
            <a:avLst/>
          </a:prstGeom>
          <a:ln w="38100">
            <a:solidFill>
              <a:srgbClr val="E0251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F9FFB808-6224-4CFC-857F-5C6C2A73808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447" y="172089"/>
            <a:ext cx="1933169" cy="800654"/>
          </a:xfrm>
          <a:prstGeom prst="rect">
            <a:avLst/>
          </a:prstGeom>
        </p:spPr>
      </p:pic>
      <p:cxnSp>
        <p:nvCxnSpPr>
          <p:cNvPr id="2" name="Straight Connector 79">
            <a:extLst>
              <a:ext uri="{FF2B5EF4-FFF2-40B4-BE49-F238E27FC236}">
                <a16:creationId xmlns:a16="http://schemas.microsoft.com/office/drawing/2014/main" id="{E64C4988-10EB-878D-2CF2-D7D0F2393F5B}"/>
              </a:ext>
            </a:extLst>
          </p:cNvPr>
          <p:cNvCxnSpPr>
            <a:cxnSpLocks/>
          </p:cNvCxnSpPr>
          <p:nvPr/>
        </p:nvCxnSpPr>
        <p:spPr>
          <a:xfrm>
            <a:off x="486352" y="1465614"/>
            <a:ext cx="556964" cy="0"/>
          </a:xfrm>
          <a:prstGeom prst="line">
            <a:avLst/>
          </a:prstGeom>
          <a:ln w="38100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25">
            <a:extLst>
              <a:ext uri="{FF2B5EF4-FFF2-40B4-BE49-F238E27FC236}">
                <a16:creationId xmlns:a16="http://schemas.microsoft.com/office/drawing/2014/main" id="{17794EA4-4875-A851-4D10-F046D07E0F7F}"/>
              </a:ext>
            </a:extLst>
          </p:cNvPr>
          <p:cNvSpPr txBox="1"/>
          <p:nvPr/>
        </p:nvSpPr>
        <p:spPr>
          <a:xfrm>
            <a:off x="402823" y="827073"/>
            <a:ext cx="58022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300" normalizeH="0" baseline="3000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Door operator mechanism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656D1E3B-750F-2C21-8428-913EEBF22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475" y="1628917"/>
            <a:ext cx="355765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marL="0" marR="0" lvl="1" indent="-28575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A sliding plug door </a:t>
            </a:r>
          </a:p>
          <a:p>
            <a:pPr marL="0" marR="0" lvl="1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Tahoma" charset="0"/>
              <a:ea typeface="ＭＳ Ｐゴシック" charset="0"/>
              <a:cs typeface="+mn-cs"/>
            </a:endParaRPr>
          </a:p>
          <a:p>
            <a:pPr marL="0" marR="0" lvl="1" indent="-28575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The same operator for a single and double-door configurations </a:t>
            </a:r>
          </a:p>
          <a:p>
            <a:pPr marL="0" marR="0" lvl="1" indent="-28575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Tahoma" charset="0"/>
              <a:ea typeface="ＭＳ Ｐゴシック" charset="0"/>
              <a:cs typeface="+mn-cs"/>
            </a:endParaRPr>
          </a:p>
          <a:p>
            <a:pPr marL="0" marR="0" lvl="1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	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E390B-4328-188E-4055-C8335C8E9D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29" b="1"/>
          <a:stretch/>
        </p:blipFill>
        <p:spPr>
          <a:xfrm>
            <a:off x="1" y="4090889"/>
            <a:ext cx="12192000" cy="289885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CFC8A6F-F9D3-F058-F27E-08C434C13377}"/>
              </a:ext>
            </a:extLst>
          </p:cNvPr>
          <p:cNvSpPr txBox="1"/>
          <p:nvPr/>
        </p:nvSpPr>
        <p:spPr>
          <a:xfrm>
            <a:off x="7994211" y="1573475"/>
            <a:ext cx="4197790" cy="15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A universal operator </a:t>
            </a:r>
          </a:p>
          <a:p>
            <a:pPr marL="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Tahoma" charset="0"/>
              <a:ea typeface="ＭＳ Ｐゴシック" charset="0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A doors for mass transit &amp; regional trains</a:t>
            </a:r>
          </a:p>
          <a:p>
            <a:pPr marL="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Available for train speeds of up to 200 km/h</a:t>
            </a:r>
          </a:p>
        </p:txBody>
      </p:sp>
    </p:spTree>
    <p:extLst>
      <p:ext uri="{BB962C8B-B14F-4D97-AF65-F5344CB8AC3E}">
        <p14:creationId xmlns:p14="http://schemas.microsoft.com/office/powerpoint/2010/main" val="3597249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28435AE-2D2E-CFDA-D467-3B8B4FF47E25}"/>
              </a:ext>
            </a:extLst>
          </p:cNvPr>
          <p:cNvSpPr/>
          <p:nvPr/>
        </p:nvSpPr>
        <p:spPr>
          <a:xfrm>
            <a:off x="0" y="3402929"/>
            <a:ext cx="12192000" cy="3475430"/>
          </a:xfrm>
          <a:prstGeom prst="rect">
            <a:avLst/>
          </a:prstGeom>
          <a:solidFill>
            <a:schemeClr val="tx1">
              <a:alpha val="23000"/>
            </a:schemeClr>
          </a:solidFill>
        </p:spPr>
        <p:txBody>
          <a:bodyPr wrap="square" rtlCol="0" anchor="ctr">
            <a:noAutofit/>
          </a:bodyPr>
          <a:lstStyle/>
          <a:p>
            <a:pPr algn="ctr" defTabSz="912114"/>
            <a:endParaRPr lang="en-US" sz="3591" b="1" spc="-15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204ABD-99AB-5AB6-846A-661E3015107E}"/>
              </a:ext>
            </a:extLst>
          </p:cNvPr>
          <p:cNvSpPr/>
          <p:nvPr/>
        </p:nvSpPr>
        <p:spPr>
          <a:xfrm>
            <a:off x="353625" y="278296"/>
            <a:ext cx="1110495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114"/>
            <a:r>
              <a:rPr lang="en-GB" sz="3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ESP4C: </a:t>
            </a:r>
            <a:r>
              <a:rPr lang="en-US" sz="3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Reduce operation and maintenance costs</a:t>
            </a:r>
          </a:p>
          <a:p>
            <a:pPr defTabSz="912114"/>
            <a:endParaRPr lang="en-GB" sz="3000" baseline="300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4" name="Straight Connector 79">
            <a:extLst>
              <a:ext uri="{FF2B5EF4-FFF2-40B4-BE49-F238E27FC236}">
                <a16:creationId xmlns:a16="http://schemas.microsoft.com/office/drawing/2014/main" id="{7D4A3EA8-845F-85F5-CE73-C601A3640746}"/>
              </a:ext>
            </a:extLst>
          </p:cNvPr>
          <p:cNvCxnSpPr>
            <a:cxnSpLocks/>
          </p:cNvCxnSpPr>
          <p:nvPr/>
        </p:nvCxnSpPr>
        <p:spPr>
          <a:xfrm>
            <a:off x="402823" y="267617"/>
            <a:ext cx="930739" cy="0"/>
          </a:xfrm>
          <a:prstGeom prst="line">
            <a:avLst/>
          </a:prstGeom>
          <a:ln w="38100">
            <a:solidFill>
              <a:srgbClr val="E0251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F9FFB808-6224-4CFC-857F-5C6C2A7380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447" y="172089"/>
            <a:ext cx="1933169" cy="800654"/>
          </a:xfrm>
          <a:prstGeom prst="rect">
            <a:avLst/>
          </a:prstGeom>
        </p:spPr>
      </p:pic>
      <p:cxnSp>
        <p:nvCxnSpPr>
          <p:cNvPr id="2" name="Straight Connector 79">
            <a:extLst>
              <a:ext uri="{FF2B5EF4-FFF2-40B4-BE49-F238E27FC236}">
                <a16:creationId xmlns:a16="http://schemas.microsoft.com/office/drawing/2014/main" id="{E64C4988-10EB-878D-2CF2-D7D0F2393F5B}"/>
              </a:ext>
            </a:extLst>
          </p:cNvPr>
          <p:cNvCxnSpPr>
            <a:cxnSpLocks/>
          </p:cNvCxnSpPr>
          <p:nvPr/>
        </p:nvCxnSpPr>
        <p:spPr>
          <a:xfrm>
            <a:off x="353625" y="3664363"/>
            <a:ext cx="556964" cy="0"/>
          </a:xfrm>
          <a:prstGeom prst="line">
            <a:avLst/>
          </a:prstGeom>
          <a:ln w="38100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25">
            <a:extLst>
              <a:ext uri="{FF2B5EF4-FFF2-40B4-BE49-F238E27FC236}">
                <a16:creationId xmlns:a16="http://schemas.microsoft.com/office/drawing/2014/main" id="{17794EA4-4875-A851-4D10-F046D07E0F7F}"/>
              </a:ext>
            </a:extLst>
          </p:cNvPr>
          <p:cNvSpPr txBox="1"/>
          <p:nvPr/>
        </p:nvSpPr>
        <p:spPr>
          <a:xfrm>
            <a:off x="402823" y="827073"/>
            <a:ext cx="58022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2114"/>
            <a:r>
              <a:rPr lang="en-GB" sz="2400" spc="3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sliding plug door operator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FA798DAC-D48E-0236-9895-540DC44FE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071" y="3877984"/>
            <a:ext cx="2672062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400" b="1" dirty="0">
                <a:cs typeface="+mn-cs"/>
              </a:rPr>
              <a:t>High and proven reliability</a:t>
            </a:r>
          </a:p>
          <a:p>
            <a:pPr marL="0" lvl="1"/>
            <a:endParaRPr lang="en-US" sz="1400" dirty="0"/>
          </a:p>
          <a:p>
            <a:pPr marL="0" lvl="1"/>
            <a:r>
              <a:rPr lang="en-US" sz="1400" dirty="0"/>
              <a:t>Over 20 000 service proven Belt driven system in service worldwide</a:t>
            </a:r>
          </a:p>
          <a:p>
            <a:pPr marL="0" lvl="1" indent="0"/>
            <a:endParaRPr lang="en-US" sz="1400" dirty="0"/>
          </a:p>
          <a:p>
            <a:pPr marL="0" lvl="1" indent="0"/>
            <a:r>
              <a:rPr lang="en-US" sz="1400" dirty="0"/>
              <a:t>Design based on cross rail mechanism </a:t>
            </a:r>
            <a:r>
              <a:rPr lang="en-GB" sz="1400" dirty="0"/>
              <a:t>with 40 000 doors in service worldwide</a:t>
            </a:r>
          </a:p>
          <a:p>
            <a:pPr marL="0" lvl="1"/>
            <a:endParaRPr lang="en-US" sz="1600" dirty="0"/>
          </a:p>
          <a:p>
            <a:pPr marL="0" lvl="1"/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557319-8456-7496-2637-835AFE1F8D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761"/>
          <a:stretch/>
        </p:blipFill>
        <p:spPr>
          <a:xfrm>
            <a:off x="654480" y="1635484"/>
            <a:ext cx="11340099" cy="174708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66D55EA-D2AE-D0BB-FD58-6EFDC577FE3A}"/>
              </a:ext>
            </a:extLst>
          </p:cNvPr>
          <p:cNvSpPr txBox="1"/>
          <p:nvPr/>
        </p:nvSpPr>
        <p:spPr>
          <a:xfrm>
            <a:off x="6184037" y="3877984"/>
            <a:ext cx="267206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eaLnBrk="0" hangingPunct="0"/>
            <a:r>
              <a:rPr lang="en-US" sz="1400" b="1" dirty="0">
                <a:latin typeface="Tahoma" charset="0"/>
                <a:ea typeface="ＭＳ Ｐゴシック" charset="0"/>
              </a:rPr>
              <a:t>Low LCC</a:t>
            </a:r>
          </a:p>
          <a:p>
            <a:pPr marL="0" lvl="1" eaLnBrk="0" hangingPunct="0"/>
            <a:r>
              <a:rPr lang="en-US" sz="1400" b="1" dirty="0">
                <a:latin typeface="Tahoma" charset="0"/>
                <a:ea typeface="ＭＳ Ｐゴシック" charset="0"/>
              </a:rPr>
              <a:t>	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/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 indent="-57150" eaLnBrk="0" hangingPunct="0"/>
            <a:r>
              <a:rPr lang="en-US" sz="1400" dirty="0">
                <a:latin typeface="Tahoma" charset="0"/>
                <a:ea typeface="ＭＳ Ｐゴシック" charset="0"/>
              </a:rPr>
              <a:t>Ease maintenance : no grease need on driving system</a:t>
            </a:r>
          </a:p>
          <a:p>
            <a:pPr marL="400050" lvl="2" eaLnBrk="0" hangingPunct="0"/>
            <a:endParaRPr lang="en-US" sz="1400" dirty="0">
              <a:latin typeface="Tahoma" charset="0"/>
              <a:ea typeface="ＭＳ Ｐゴシック" charset="0"/>
            </a:endParaRPr>
          </a:p>
          <a:p>
            <a:pPr marL="400050" lvl="2" eaLnBrk="0" hangingPunct="0"/>
            <a:endParaRPr lang="en-US" sz="1400" dirty="0">
              <a:latin typeface="Tahoma" charset="0"/>
              <a:ea typeface="ＭＳ Ｐゴシック" charset="0"/>
            </a:endParaRPr>
          </a:p>
          <a:p>
            <a:pPr marL="0" lvl="1" indent="-57150" eaLnBrk="0" hangingPunct="0"/>
            <a:r>
              <a:rPr lang="en-US" sz="1400" dirty="0">
                <a:latin typeface="Tahoma" charset="0"/>
                <a:ea typeface="ＭＳ Ｐゴシック" charset="0"/>
              </a:rPr>
              <a:t>Belt is less sensitive to dust environment</a:t>
            </a:r>
          </a:p>
          <a:p>
            <a:pPr marL="400050" lvl="2" eaLnBrk="0" hangingPunct="0"/>
            <a:endParaRPr lang="en-US" sz="1600" dirty="0">
              <a:latin typeface="Tahoma" charset="0"/>
              <a:ea typeface="ＭＳ Ｐゴシック" charset="0"/>
            </a:endParaRPr>
          </a:p>
          <a:p>
            <a:pPr marL="400050" lvl="2" eaLnBrk="0" hangingPunct="0"/>
            <a:endParaRPr lang="en-US" sz="1600" dirty="0">
              <a:latin typeface="Tahoma" charset="0"/>
              <a:ea typeface="ＭＳ Ｐゴシック" charset="0"/>
            </a:endParaRPr>
          </a:p>
          <a:p>
            <a:pPr marL="0" lvl="1"/>
            <a:endParaRPr lang="en-US" sz="1600" dirty="0">
              <a:latin typeface="Tahoma" charset="0"/>
              <a:ea typeface="ＭＳ Ｐゴシック" charset="0"/>
            </a:endParaRPr>
          </a:p>
          <a:p>
            <a:pPr marL="0" lvl="1"/>
            <a:endParaRPr lang="en-US" sz="1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8EEB066-2F0A-98BD-E440-1995B02AB1F9}"/>
              </a:ext>
            </a:extLst>
          </p:cNvPr>
          <p:cNvSpPr txBox="1"/>
          <p:nvPr/>
        </p:nvSpPr>
        <p:spPr>
          <a:xfrm>
            <a:off x="3314554" y="3877984"/>
            <a:ext cx="26720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eaLnBrk="0" hangingPunct="0"/>
            <a:r>
              <a:rPr lang="en-US" sz="1400" b="1" dirty="0">
                <a:latin typeface="Tahoma" charset="0"/>
                <a:ea typeface="ＭＳ Ｐゴシック" charset="0"/>
              </a:rPr>
              <a:t>Designed for best availability</a:t>
            </a:r>
          </a:p>
          <a:p>
            <a:pPr marL="0" lvl="1" eaLnBrk="0" hangingPunct="0"/>
            <a:endParaRPr lang="en-US" sz="1400" dirty="0">
              <a:latin typeface="Tahoma" charset="0"/>
              <a:ea typeface="ＭＳ Ｐゴシック" charset="0"/>
            </a:endParaRPr>
          </a:p>
          <a:p>
            <a:pPr marL="0" lvl="1" eaLnBrk="0" hangingPunct="0"/>
            <a:r>
              <a:rPr lang="en-US" sz="1400" dirty="0">
                <a:latin typeface="Tahoma" charset="0"/>
                <a:ea typeface="ＭＳ Ｐゴシック" charset="0"/>
              </a:rPr>
              <a:t>Simple and safe design </a:t>
            </a:r>
          </a:p>
          <a:p>
            <a:pPr marL="457200" lvl="2" eaLnBrk="0" hangingPunct="0"/>
            <a:endParaRPr lang="en-US" sz="1400" dirty="0">
              <a:latin typeface="Tahoma" charset="0"/>
              <a:ea typeface="ＭＳ Ｐゴシック" charset="0"/>
            </a:endParaRPr>
          </a:p>
          <a:p>
            <a:pPr marL="0" lvl="1" eaLnBrk="0" hangingPunct="0"/>
            <a:r>
              <a:rPr lang="en-US" sz="1400" dirty="0">
                <a:latin typeface="Tahoma" charset="0"/>
                <a:ea typeface="ＭＳ Ｐゴシック" charset="0"/>
              </a:rPr>
              <a:t>Single actuator for a double leaf’s door and locking function</a:t>
            </a:r>
          </a:p>
          <a:p>
            <a:pPr marL="400050" lvl="2" eaLnBrk="0" hangingPunct="0"/>
            <a:endParaRPr lang="en-US" sz="1400" dirty="0">
              <a:latin typeface="Tahoma" charset="0"/>
              <a:ea typeface="ＭＳ Ｐゴシック" charset="0"/>
            </a:endParaRPr>
          </a:p>
          <a:p>
            <a:pPr marL="0" lvl="1" indent="-57150" eaLnBrk="0" hangingPunct="0"/>
            <a:r>
              <a:rPr lang="en-US" sz="1400" dirty="0">
                <a:latin typeface="Tahoma" charset="0"/>
                <a:ea typeface="ＭＳ Ｐゴシック" charset="0"/>
              </a:rPr>
              <a:t>Locking on both sides of the operator 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07D947B4-F3DB-CFD4-EFA4-3CAD4CAD497A}"/>
              </a:ext>
            </a:extLst>
          </p:cNvPr>
          <p:cNvSpPr txBox="1"/>
          <p:nvPr/>
        </p:nvSpPr>
        <p:spPr>
          <a:xfrm>
            <a:off x="9125886" y="3852427"/>
            <a:ext cx="2672063" cy="1297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44"/>
              </a:spcBef>
            </a:pPr>
            <a:r>
              <a:rPr lang="en-US" sz="1400" b="1" dirty="0">
                <a:latin typeface="Tahoma" charset="0"/>
                <a:ea typeface="ＭＳ Ｐゴシック" charset="0"/>
              </a:rPr>
              <a:t>Improve comfort </a:t>
            </a:r>
          </a:p>
          <a:p>
            <a:pPr>
              <a:spcBef>
                <a:spcPts val="544"/>
              </a:spcBef>
            </a:pPr>
            <a:endParaRPr lang="en-US" sz="1400" b="1" dirty="0">
              <a:latin typeface="Tahoma" charset="0"/>
              <a:ea typeface="ＭＳ Ｐゴシック" charset="0"/>
            </a:endParaRPr>
          </a:p>
          <a:p>
            <a:pPr>
              <a:spcBef>
                <a:spcPts val="544"/>
              </a:spcBef>
            </a:pPr>
            <a:r>
              <a:rPr lang="en-US" sz="1400" dirty="0">
                <a:latin typeface="Tahoma" charset="0"/>
                <a:ea typeface="ＭＳ Ｐゴシック" charset="0"/>
              </a:rPr>
              <a:t>-5dB lower noise emission during operation thanks to the belt driving system</a:t>
            </a:r>
          </a:p>
        </p:txBody>
      </p:sp>
    </p:spTree>
    <p:extLst>
      <p:ext uri="{BB962C8B-B14F-4D97-AF65-F5344CB8AC3E}">
        <p14:creationId xmlns:p14="http://schemas.microsoft.com/office/powerpoint/2010/main" val="2250266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E66DC0-16D0-E79F-81E1-E0A4C46DBB6A}"/>
              </a:ext>
            </a:extLst>
          </p:cNvPr>
          <p:cNvSpPr/>
          <p:nvPr/>
        </p:nvSpPr>
        <p:spPr>
          <a:xfrm>
            <a:off x="6486525" y="1160406"/>
            <a:ext cx="5705475" cy="5697594"/>
          </a:xfrm>
          <a:prstGeom prst="rect">
            <a:avLst/>
          </a:prstGeom>
          <a:solidFill>
            <a:schemeClr val="tx1">
              <a:alpha val="23000"/>
            </a:schemeClr>
          </a:solidFill>
        </p:spPr>
        <p:txBody>
          <a:bodyPr wrap="square" rtlCol="0" anchor="ctr">
            <a:noAutofit/>
          </a:bodyPr>
          <a:lstStyle/>
          <a:p>
            <a:pPr algn="ctr" defTabSz="912114"/>
            <a:endParaRPr lang="en-US" sz="3591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204ABD-99AB-5AB6-846A-661E3015107E}"/>
              </a:ext>
            </a:extLst>
          </p:cNvPr>
          <p:cNvSpPr/>
          <p:nvPr/>
        </p:nvSpPr>
        <p:spPr>
          <a:xfrm>
            <a:off x="353625" y="278296"/>
            <a:ext cx="100762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114"/>
            <a:r>
              <a:rPr lang="en-US" sz="3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Improve Passenger Safety without impacting availability </a:t>
            </a:r>
            <a:endParaRPr lang="en-GB" sz="30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4" name="Straight Connector 79">
            <a:extLst>
              <a:ext uri="{FF2B5EF4-FFF2-40B4-BE49-F238E27FC236}">
                <a16:creationId xmlns:a16="http://schemas.microsoft.com/office/drawing/2014/main" id="{7D4A3EA8-845F-85F5-CE73-C601A3640746}"/>
              </a:ext>
            </a:extLst>
          </p:cNvPr>
          <p:cNvCxnSpPr>
            <a:cxnSpLocks/>
          </p:cNvCxnSpPr>
          <p:nvPr/>
        </p:nvCxnSpPr>
        <p:spPr>
          <a:xfrm>
            <a:off x="402823" y="267617"/>
            <a:ext cx="930739" cy="0"/>
          </a:xfrm>
          <a:prstGeom prst="line">
            <a:avLst/>
          </a:prstGeom>
          <a:ln w="38100">
            <a:solidFill>
              <a:srgbClr val="E0251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F9FFB808-6224-4CFC-857F-5C6C2A7380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447" y="172089"/>
            <a:ext cx="1933169" cy="800654"/>
          </a:xfrm>
          <a:prstGeom prst="rect">
            <a:avLst/>
          </a:prstGeom>
        </p:spPr>
      </p:pic>
      <p:sp>
        <p:nvSpPr>
          <p:cNvPr id="8" name="ZoneTexte 25">
            <a:extLst>
              <a:ext uri="{FF2B5EF4-FFF2-40B4-BE49-F238E27FC236}">
                <a16:creationId xmlns:a16="http://schemas.microsoft.com/office/drawing/2014/main" id="{17794EA4-4875-A851-4D10-F046D07E0F7F}"/>
              </a:ext>
            </a:extLst>
          </p:cNvPr>
          <p:cNvSpPr txBox="1"/>
          <p:nvPr/>
        </p:nvSpPr>
        <p:spPr>
          <a:xfrm>
            <a:off x="402823" y="844521"/>
            <a:ext cx="58022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2114"/>
            <a:r>
              <a:rPr lang="en-US" sz="2400" spc="3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Asymmetrical anti-drag</a:t>
            </a:r>
          </a:p>
        </p:txBody>
      </p:sp>
      <p:sp>
        <p:nvSpPr>
          <p:cNvPr id="2" name="ZoneTexte 34">
            <a:extLst>
              <a:ext uri="{FF2B5EF4-FFF2-40B4-BE49-F238E27FC236}">
                <a16:creationId xmlns:a16="http://schemas.microsoft.com/office/drawing/2014/main" id="{7CA54531-8986-28FF-029B-F66588EFA57A}"/>
              </a:ext>
            </a:extLst>
          </p:cNvPr>
          <p:cNvSpPr txBox="1"/>
          <p:nvPr/>
        </p:nvSpPr>
        <p:spPr>
          <a:xfrm>
            <a:off x="6964789" y="1812307"/>
            <a:ext cx="4782711" cy="5698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2" eaLnBrk="0" hangingPunct="0">
              <a:spcBef>
                <a:spcPts val="544"/>
              </a:spcBef>
              <a:spcAft>
                <a:spcPts val="800"/>
              </a:spcAft>
            </a:pPr>
            <a:r>
              <a:rPr lang="en-US" sz="1600" b="1" dirty="0">
                <a:latin typeface="Tahoma" charset="0"/>
                <a:ea typeface="ＭＳ Ｐゴシック" charset="0"/>
              </a:rPr>
              <a:t>Improved passenger safety</a:t>
            </a:r>
          </a:p>
          <a:p>
            <a:pPr marL="457200" lvl="2" eaLnBrk="0" hangingPunct="0">
              <a:spcBef>
                <a:spcPts val="544"/>
              </a:spcBef>
              <a:spcAft>
                <a:spcPts val="800"/>
              </a:spcAft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Tahoma" charset="0"/>
                <a:ea typeface="ＭＳ Ｐゴシック" charset="0"/>
              </a:rPr>
              <a:t>Detects the risk of passenger dragged by the train</a:t>
            </a:r>
            <a:br>
              <a:rPr lang="en-US" sz="1600" dirty="0">
                <a:solidFill>
                  <a:schemeClr val="bg2">
                    <a:lumMod val="50000"/>
                  </a:schemeClr>
                </a:solidFill>
                <a:latin typeface="Tahoma" charset="0"/>
                <a:ea typeface="ＭＳ Ｐゴシック" charset="0"/>
              </a:rPr>
            </a:br>
            <a:endParaRPr lang="en-US" sz="1600" dirty="0">
              <a:solidFill>
                <a:schemeClr val="bg2">
                  <a:lumMod val="50000"/>
                </a:schemeClr>
              </a:solidFill>
              <a:latin typeface="Tahoma" charset="0"/>
              <a:ea typeface="ＭＳ Ｐゴシック" charset="0"/>
            </a:endParaRPr>
          </a:p>
          <a:p>
            <a:pPr marL="457200" lvl="2" eaLnBrk="0" hangingPunct="0">
              <a:spcBef>
                <a:spcPts val="544"/>
              </a:spcBef>
              <a:spcAft>
                <a:spcPts val="800"/>
              </a:spcAft>
            </a:pPr>
            <a:endParaRPr lang="en-US" sz="1600" dirty="0">
              <a:solidFill>
                <a:schemeClr val="bg2">
                  <a:lumMod val="50000"/>
                </a:schemeClr>
              </a:solidFill>
              <a:latin typeface="Tahoma" charset="0"/>
              <a:ea typeface="ＭＳ Ｐゴシック" charset="0"/>
            </a:endParaRPr>
          </a:p>
          <a:p>
            <a:pPr marL="457200" lvl="2" eaLnBrk="0" hangingPunct="0">
              <a:spcBef>
                <a:spcPts val="544"/>
              </a:spcBef>
              <a:spcAft>
                <a:spcPts val="800"/>
              </a:spcAft>
            </a:pPr>
            <a:r>
              <a:rPr lang="en-US" sz="1600" b="1" dirty="0">
                <a:latin typeface="Tahoma" charset="0"/>
                <a:ea typeface="ＭＳ Ｐゴシック" charset="0"/>
              </a:rPr>
              <a:t>Improve smooth operation</a:t>
            </a:r>
            <a:endParaRPr lang="en-US" sz="1600" b="1" dirty="0">
              <a:solidFill>
                <a:schemeClr val="bg2">
                  <a:lumMod val="50000"/>
                </a:schemeClr>
              </a:solidFill>
              <a:latin typeface="Tahoma" charset="0"/>
              <a:ea typeface="ＭＳ Ｐゴシック" charset="0"/>
            </a:endParaRPr>
          </a:p>
          <a:p>
            <a:pPr marL="457200" lvl="2" eaLnBrk="0" hangingPunct="0">
              <a:spcBef>
                <a:spcPts val="544"/>
              </a:spcBef>
              <a:spcAft>
                <a:spcPts val="800"/>
              </a:spcAft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Tahoma" charset="0"/>
                <a:ea typeface="ＭＳ Ｐゴシック" charset="0"/>
              </a:rPr>
              <a:t>Eliminate wrong detections to optimize train departure </a:t>
            </a:r>
            <a:br>
              <a:rPr lang="en-US" sz="1600" dirty="0">
                <a:solidFill>
                  <a:schemeClr val="bg2">
                    <a:lumMod val="50000"/>
                  </a:schemeClr>
                </a:solidFill>
                <a:latin typeface="Tahoma" charset="0"/>
                <a:ea typeface="ＭＳ Ｐゴシック" charset="0"/>
              </a:rPr>
            </a:br>
            <a:endParaRPr lang="en-US" sz="1600" b="1" dirty="0">
              <a:solidFill>
                <a:schemeClr val="bg2">
                  <a:lumMod val="50000"/>
                </a:schemeClr>
              </a:solidFill>
              <a:latin typeface="Tahoma" charset="0"/>
              <a:ea typeface="ＭＳ Ｐゴシック" charset="0"/>
            </a:endParaRPr>
          </a:p>
          <a:p>
            <a:pPr marL="457200" lvl="2" eaLnBrk="0" hangingPunct="0">
              <a:spcBef>
                <a:spcPts val="544"/>
              </a:spcBef>
              <a:spcAft>
                <a:spcPts val="800"/>
              </a:spcAft>
            </a:pPr>
            <a:endParaRPr lang="en-US" sz="1600" b="1" dirty="0">
              <a:solidFill>
                <a:schemeClr val="bg2">
                  <a:lumMod val="50000"/>
                </a:schemeClr>
              </a:solidFill>
              <a:latin typeface="Tahoma" charset="0"/>
              <a:ea typeface="ＭＳ Ｐゴシック" charset="0"/>
            </a:endParaRPr>
          </a:p>
          <a:p>
            <a:pPr marL="457200" lvl="2" eaLnBrk="0" hangingPunct="0">
              <a:spcBef>
                <a:spcPts val="544"/>
              </a:spcBef>
              <a:spcAft>
                <a:spcPts val="800"/>
              </a:spcAft>
            </a:pPr>
            <a:r>
              <a:rPr lang="en-US" sz="1600" b="1" dirty="0">
                <a:latin typeface="Tahoma" charset="0"/>
                <a:ea typeface="ＭＳ Ｐゴシック" charset="0"/>
              </a:rPr>
              <a:t>Easy installation </a:t>
            </a:r>
            <a:endParaRPr lang="en-US" sz="1600" b="1" dirty="0">
              <a:solidFill>
                <a:schemeClr val="bg2">
                  <a:lumMod val="50000"/>
                </a:schemeClr>
              </a:solidFill>
              <a:latin typeface="Tahoma" charset="0"/>
              <a:ea typeface="ＭＳ Ｐゴシック" charset="0"/>
            </a:endParaRPr>
          </a:p>
          <a:p>
            <a:pPr marL="457200" lvl="2" eaLnBrk="0" hangingPunct="0">
              <a:spcBef>
                <a:spcPts val="544"/>
              </a:spcBef>
              <a:spcAft>
                <a:spcPts val="800"/>
              </a:spcAft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Tahoma" charset="0"/>
                <a:ea typeface="ＭＳ Ｐゴシック" charset="0"/>
              </a:rPr>
              <a:t>Adaptability of our system to your existing systems</a:t>
            </a:r>
          </a:p>
          <a:p>
            <a:pPr marL="457200" lvl="2" eaLnBrk="0" hangingPunct="0">
              <a:spcBef>
                <a:spcPts val="544"/>
              </a:spcBef>
              <a:spcAft>
                <a:spcPts val="800"/>
              </a:spcAft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Tahoma" charset="0"/>
                <a:ea typeface="ＭＳ Ｐゴシック" charset="0"/>
              </a:rPr>
              <a:t>Suitable for pure sliding and sliding plug door </a:t>
            </a:r>
          </a:p>
          <a:p>
            <a:pPr marL="0" lvl="1" indent="-285750" eaLnBrk="0" hangingPunct="0">
              <a:spcBef>
                <a:spcPts val="544"/>
              </a:spcBef>
              <a:spcAft>
                <a:spcPts val="800"/>
              </a:spcAft>
            </a:pPr>
            <a:endParaRPr lang="en-US" sz="1600" dirty="0">
              <a:solidFill>
                <a:schemeClr val="bg2">
                  <a:lumMod val="50000"/>
                </a:schemeClr>
              </a:solidFill>
              <a:latin typeface="Tahoma" charset="0"/>
              <a:ea typeface="ＭＳ Ｐゴシック" charset="0"/>
            </a:endParaRPr>
          </a:p>
          <a:p>
            <a:pPr marL="0" lvl="1" indent="-285750" eaLnBrk="0" hangingPunct="0">
              <a:spcBef>
                <a:spcPts val="544"/>
              </a:spcBef>
              <a:spcAft>
                <a:spcPts val="800"/>
              </a:spcAft>
            </a:pPr>
            <a:endParaRPr lang="en-US" sz="1600" dirty="0">
              <a:solidFill>
                <a:schemeClr val="bg2">
                  <a:lumMod val="50000"/>
                </a:schemeClr>
              </a:solidFill>
              <a:latin typeface="Tahoma" charset="0"/>
              <a:ea typeface="ＭＳ Ｐゴシック" charset="0"/>
            </a:endParaRPr>
          </a:p>
        </p:txBody>
      </p:sp>
      <p:pic>
        <p:nvPicPr>
          <p:cNvPr id="6" name="Graphique 7">
            <a:extLst>
              <a:ext uri="{FF2B5EF4-FFF2-40B4-BE49-F238E27FC236}">
                <a16:creationId xmlns:a16="http://schemas.microsoft.com/office/drawing/2014/main" id="{09E54160-00A2-FC55-A1E5-377063B01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4811" y="692594"/>
            <a:ext cx="4879504" cy="6901363"/>
          </a:xfrm>
          <a:prstGeom prst="rect">
            <a:avLst/>
          </a:prstGeom>
        </p:spPr>
      </p:pic>
      <p:cxnSp>
        <p:nvCxnSpPr>
          <p:cNvPr id="9" name="Straight Connector 79">
            <a:extLst>
              <a:ext uri="{FF2B5EF4-FFF2-40B4-BE49-F238E27FC236}">
                <a16:creationId xmlns:a16="http://schemas.microsoft.com/office/drawing/2014/main" id="{399DCECD-74C3-981F-0EF1-966D4F238BA6}"/>
              </a:ext>
            </a:extLst>
          </p:cNvPr>
          <p:cNvCxnSpPr>
            <a:cxnSpLocks/>
          </p:cNvCxnSpPr>
          <p:nvPr/>
        </p:nvCxnSpPr>
        <p:spPr>
          <a:xfrm>
            <a:off x="7038732" y="1525398"/>
            <a:ext cx="556964" cy="0"/>
          </a:xfrm>
          <a:prstGeom prst="line">
            <a:avLst/>
          </a:prstGeom>
          <a:ln w="38100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618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2E1FAF7-8237-1EB1-89ED-82141B9440E4}"/>
              </a:ext>
            </a:extLst>
          </p:cNvPr>
          <p:cNvSpPr/>
          <p:nvPr/>
        </p:nvSpPr>
        <p:spPr>
          <a:xfrm>
            <a:off x="4105529" y="3416176"/>
            <a:ext cx="8086471" cy="3534104"/>
          </a:xfrm>
          <a:prstGeom prst="rect">
            <a:avLst/>
          </a:prstGeom>
          <a:solidFill>
            <a:schemeClr val="accent5">
              <a:lumMod val="20000"/>
              <a:lumOff val="80000"/>
              <a:alpha val="23000"/>
            </a:schemeClr>
          </a:solidFill>
        </p:spPr>
        <p:txBody>
          <a:bodyPr wrap="square" rtlCol="0" anchor="ctr">
            <a:noAutofit/>
          </a:bodyPr>
          <a:lstStyle/>
          <a:p>
            <a:pPr algn="ctr" defTabSz="912114"/>
            <a:endParaRPr lang="en-US" sz="3591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E66DC0-16D0-E79F-81E1-E0A4C46DBB6A}"/>
              </a:ext>
            </a:extLst>
          </p:cNvPr>
          <p:cNvSpPr/>
          <p:nvPr/>
        </p:nvSpPr>
        <p:spPr>
          <a:xfrm>
            <a:off x="0" y="1183075"/>
            <a:ext cx="4209143" cy="5674925"/>
          </a:xfrm>
          <a:prstGeom prst="rect">
            <a:avLst/>
          </a:prstGeom>
          <a:solidFill>
            <a:schemeClr val="tx1">
              <a:alpha val="23000"/>
            </a:schemeClr>
          </a:solidFill>
        </p:spPr>
        <p:txBody>
          <a:bodyPr wrap="square" rtlCol="0" anchor="ctr">
            <a:noAutofit/>
          </a:bodyPr>
          <a:lstStyle/>
          <a:p>
            <a:pPr algn="ctr" defTabSz="912114"/>
            <a:endParaRPr lang="en-US" sz="3591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204ABD-99AB-5AB6-846A-661E3015107E}"/>
              </a:ext>
            </a:extLst>
          </p:cNvPr>
          <p:cNvSpPr/>
          <p:nvPr/>
        </p:nvSpPr>
        <p:spPr>
          <a:xfrm>
            <a:off x="353625" y="278296"/>
            <a:ext cx="100762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114"/>
            <a:r>
              <a:rPr lang="en-US" sz="3000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SEALight</a:t>
            </a:r>
            <a:r>
              <a:rPr lang="en-US" sz="3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GB" sz="30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4" name="Straight Connector 79">
            <a:extLst>
              <a:ext uri="{FF2B5EF4-FFF2-40B4-BE49-F238E27FC236}">
                <a16:creationId xmlns:a16="http://schemas.microsoft.com/office/drawing/2014/main" id="{7D4A3EA8-845F-85F5-CE73-C601A3640746}"/>
              </a:ext>
            </a:extLst>
          </p:cNvPr>
          <p:cNvCxnSpPr>
            <a:cxnSpLocks/>
          </p:cNvCxnSpPr>
          <p:nvPr/>
        </p:nvCxnSpPr>
        <p:spPr>
          <a:xfrm>
            <a:off x="402823" y="267617"/>
            <a:ext cx="930739" cy="0"/>
          </a:xfrm>
          <a:prstGeom prst="line">
            <a:avLst/>
          </a:prstGeom>
          <a:ln w="38100">
            <a:solidFill>
              <a:srgbClr val="E0251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F9FFB808-6224-4CFC-857F-5C6C2A7380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447" y="172089"/>
            <a:ext cx="1933169" cy="800654"/>
          </a:xfrm>
          <a:prstGeom prst="rect">
            <a:avLst/>
          </a:prstGeom>
        </p:spPr>
      </p:pic>
      <p:sp>
        <p:nvSpPr>
          <p:cNvPr id="8" name="ZoneTexte 25">
            <a:extLst>
              <a:ext uri="{FF2B5EF4-FFF2-40B4-BE49-F238E27FC236}">
                <a16:creationId xmlns:a16="http://schemas.microsoft.com/office/drawing/2014/main" id="{17794EA4-4875-A851-4D10-F046D07E0F7F}"/>
              </a:ext>
            </a:extLst>
          </p:cNvPr>
          <p:cNvSpPr txBox="1"/>
          <p:nvPr/>
        </p:nvSpPr>
        <p:spPr>
          <a:xfrm>
            <a:off x="402823" y="844521"/>
            <a:ext cx="58022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2114"/>
            <a:r>
              <a:rPr lang="en-US" sz="2400" spc="3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Door illuminated front seal</a:t>
            </a:r>
          </a:p>
        </p:txBody>
      </p:sp>
      <p:cxnSp>
        <p:nvCxnSpPr>
          <p:cNvPr id="9" name="Straight Connector 79">
            <a:extLst>
              <a:ext uri="{FF2B5EF4-FFF2-40B4-BE49-F238E27FC236}">
                <a16:creationId xmlns:a16="http://schemas.microsoft.com/office/drawing/2014/main" id="{399DCECD-74C3-981F-0EF1-966D4F238BA6}"/>
              </a:ext>
            </a:extLst>
          </p:cNvPr>
          <p:cNvCxnSpPr>
            <a:cxnSpLocks/>
          </p:cNvCxnSpPr>
          <p:nvPr/>
        </p:nvCxnSpPr>
        <p:spPr>
          <a:xfrm>
            <a:off x="181054" y="1402574"/>
            <a:ext cx="556964" cy="0"/>
          </a:xfrm>
          <a:prstGeom prst="line">
            <a:avLst/>
          </a:prstGeom>
          <a:ln w="38100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Graphique 28">
            <a:extLst>
              <a:ext uri="{FF2B5EF4-FFF2-40B4-BE49-F238E27FC236}">
                <a16:creationId xmlns:a16="http://schemas.microsoft.com/office/drawing/2014/main" id="{A099F603-C78E-8AAE-88A5-899E966BE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28955" y="572416"/>
            <a:ext cx="2576423" cy="3643984"/>
          </a:xfrm>
          <a:prstGeom prst="rect">
            <a:avLst/>
          </a:prstGeom>
        </p:spPr>
      </p:pic>
      <p:sp>
        <p:nvSpPr>
          <p:cNvPr id="6" name="ZoneTexte 34">
            <a:extLst>
              <a:ext uri="{FF2B5EF4-FFF2-40B4-BE49-F238E27FC236}">
                <a16:creationId xmlns:a16="http://schemas.microsoft.com/office/drawing/2014/main" id="{DE406719-DF9A-A393-A644-8088201F7D7E}"/>
              </a:ext>
            </a:extLst>
          </p:cNvPr>
          <p:cNvSpPr txBox="1"/>
          <p:nvPr/>
        </p:nvSpPr>
        <p:spPr>
          <a:xfrm>
            <a:off x="343918" y="1622074"/>
            <a:ext cx="3605664" cy="511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eaLnBrk="0" hangingPunct="0">
              <a:spcBef>
                <a:spcPts val="544"/>
              </a:spcBef>
              <a:spcAft>
                <a:spcPts val="800"/>
              </a:spcAft>
            </a:pP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Enhanced passenger safety</a:t>
            </a:r>
          </a:p>
          <a:p>
            <a:pPr marL="0" lvl="1" eaLnBrk="0" hangingPunct="0">
              <a:spcBef>
                <a:spcPts val="544"/>
              </a:spcBef>
              <a:spcAft>
                <a:spcPts val="800"/>
              </a:spcAft>
            </a:pPr>
            <a:r>
              <a:rPr lang="en-US" alt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Helping passenger to anticipate door </a:t>
            </a:r>
            <a:r>
              <a:rPr lang="en-US" alt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behaviour</a:t>
            </a:r>
            <a:endParaRPr lang="en-US" alt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 eaLnBrk="0" hangingPunct="0">
              <a:spcBef>
                <a:spcPts val="544"/>
              </a:spcBef>
              <a:spcAft>
                <a:spcPts val="800"/>
              </a:spcAft>
            </a:pPr>
            <a:endParaRPr lang="en-US" alt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 eaLnBrk="0" hangingPunct="0">
              <a:spcBef>
                <a:spcPts val="544"/>
              </a:spcBef>
              <a:spcAft>
                <a:spcPts val="800"/>
              </a:spcAft>
            </a:pPr>
            <a:r>
              <a:rPr lang="en-US" alt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Improve the service punctuality </a:t>
            </a:r>
          </a:p>
          <a:p>
            <a:pPr marL="0" lvl="1" eaLnBrk="0" hangingPunct="0">
              <a:spcBef>
                <a:spcPts val="544"/>
              </a:spcBef>
              <a:spcAft>
                <a:spcPts val="800"/>
              </a:spcAft>
            </a:pPr>
            <a:r>
              <a:rPr lang="en-US" alt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Thanks to a change of passenger </a:t>
            </a:r>
            <a:r>
              <a:rPr lang="en-US" alt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behaviour</a:t>
            </a:r>
            <a:r>
              <a:rPr lang="en-US" alt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a better flow management</a:t>
            </a:r>
          </a:p>
          <a:p>
            <a:pPr marL="0" lvl="1" eaLnBrk="0" hangingPunct="0">
              <a:spcBef>
                <a:spcPts val="544"/>
              </a:spcBef>
              <a:spcAft>
                <a:spcPts val="800"/>
              </a:spcAft>
            </a:pPr>
            <a:endParaRPr lang="en-US" alt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 eaLnBrk="0" hangingPunct="0">
              <a:spcBef>
                <a:spcPts val="544"/>
              </a:spcBef>
              <a:spcAft>
                <a:spcPts val="800"/>
              </a:spcAft>
            </a:pPr>
            <a:r>
              <a:rPr lang="en-US" alt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better passenger experience </a:t>
            </a:r>
          </a:p>
          <a:p>
            <a:pPr marL="0" lvl="1" eaLnBrk="0" hangingPunct="0">
              <a:spcBef>
                <a:spcPts val="544"/>
              </a:spcBef>
              <a:spcAft>
                <a:spcPts val="800"/>
              </a:spcAft>
            </a:pP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Unprecedented visual effect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always fully visible from inside and outside  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  <a:p>
            <a:pPr marL="0" lvl="1" eaLnBrk="0" hangingPunct="0">
              <a:spcBef>
                <a:spcPts val="544"/>
              </a:spcBef>
              <a:spcAft>
                <a:spcPts val="800"/>
              </a:spcAft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Make it better for disabled people with bad eyesight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Tahoma" charset="0"/>
                <a:ea typeface="ＭＳ Ｐゴシック" charset="0"/>
              </a:rPr>
              <a:t/>
            </a:r>
            <a:br>
              <a:rPr lang="en-US" sz="1600" dirty="0">
                <a:solidFill>
                  <a:schemeClr val="bg2">
                    <a:lumMod val="50000"/>
                  </a:schemeClr>
                </a:solidFill>
                <a:latin typeface="Tahoma" charset="0"/>
                <a:ea typeface="ＭＳ Ｐゴシック" charset="0"/>
              </a:rPr>
            </a:br>
            <a:endParaRPr lang="en-US" sz="1600" b="1" dirty="0">
              <a:solidFill>
                <a:schemeClr val="bg2">
                  <a:lumMod val="50000"/>
                </a:schemeClr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10" name="ZoneTexte 34">
            <a:extLst>
              <a:ext uri="{FF2B5EF4-FFF2-40B4-BE49-F238E27FC236}">
                <a16:creationId xmlns:a16="http://schemas.microsoft.com/office/drawing/2014/main" id="{9A6202AA-98F3-6FBA-85EB-937C63424BD2}"/>
              </a:ext>
            </a:extLst>
          </p:cNvPr>
          <p:cNvSpPr txBox="1"/>
          <p:nvPr/>
        </p:nvSpPr>
        <p:spPr>
          <a:xfrm>
            <a:off x="4450327" y="3416176"/>
            <a:ext cx="7584185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eaLnBrk="0" hangingPunct="0">
              <a:spcAft>
                <a:spcPts val="800"/>
              </a:spcAft>
            </a:pPr>
            <a:r>
              <a:rPr lang="en-US" sz="1600" b="1" dirty="0">
                <a:latin typeface="Tahoma" charset="0"/>
                <a:ea typeface="ＭＳ Ｐゴシック" charset="0"/>
              </a:rPr>
              <a:t>Customer Feedback</a:t>
            </a:r>
          </a:p>
          <a:p>
            <a:pPr marL="0" lvl="1" eaLnBrk="0" hangingPunct="0">
              <a:spcAft>
                <a:spcPts val="800"/>
              </a:spcAft>
            </a:pPr>
            <a:r>
              <a:rPr lang="en-US" altLang="en-US" sz="1400" dirty="0" err="1">
                <a:solidFill>
                  <a:schemeClr val="bg2">
                    <a:lumMod val="50000"/>
                  </a:schemeClr>
                </a:solidFill>
                <a:latin typeface="Tahoma" charset="0"/>
                <a:ea typeface="ＭＳ Ｐゴシック" charset="0"/>
              </a:rPr>
              <a:t>Transilien</a:t>
            </a:r>
            <a:r>
              <a:rPr lang="en-US" altLang="en-US" sz="1400" dirty="0">
                <a:solidFill>
                  <a:schemeClr val="bg2">
                    <a:lumMod val="50000"/>
                  </a:schemeClr>
                </a:solidFill>
                <a:latin typeface="Tahoma" charset="0"/>
                <a:ea typeface="ＭＳ Ｐゴシック" charset="0"/>
              </a:rPr>
              <a:t> SNCF for Île de France </a:t>
            </a:r>
            <a:r>
              <a:rPr lang="en-US" altLang="en-US" sz="1400" dirty="0" err="1">
                <a:solidFill>
                  <a:schemeClr val="bg2">
                    <a:lumMod val="50000"/>
                  </a:schemeClr>
                </a:solidFill>
                <a:latin typeface="Tahoma" charset="0"/>
                <a:ea typeface="ＭＳ Ｐゴシック" charset="0"/>
              </a:rPr>
              <a:t>mobilités</a:t>
            </a:r>
            <a:r>
              <a:rPr lang="en-US" altLang="en-US" sz="1400" dirty="0">
                <a:solidFill>
                  <a:schemeClr val="bg2">
                    <a:lumMod val="50000"/>
                  </a:schemeClr>
                </a:solidFill>
                <a:latin typeface="Tahoma" charset="0"/>
                <a:ea typeface="ＭＳ Ｐゴシック" charset="0"/>
              </a:rPr>
              <a:t> </a:t>
            </a:r>
          </a:p>
          <a:p>
            <a:pPr marL="0" lvl="1" eaLnBrk="0" hangingPunct="0">
              <a:spcAft>
                <a:spcPts val="800"/>
              </a:spcAft>
            </a:pPr>
            <a:endParaRPr lang="en-US" sz="1600" b="1" dirty="0">
              <a:latin typeface="Tahoma" charset="0"/>
              <a:ea typeface="ＭＳ Ｐゴシック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100% of passenger are in favor of the product deployment on all fleets of the RER network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Reduce dwell time by 3 ±1,5 seconds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at least 80% of passengers, it reflects the image of an operator that takes care of its passengers.</a:t>
            </a:r>
          </a:p>
          <a:p>
            <a:endParaRPr lang="en-US" sz="1600" dirty="0"/>
          </a:p>
          <a:p>
            <a:pPr marL="0" lvl="1" eaLnBrk="0" hangingPunct="0">
              <a:spcBef>
                <a:spcPts val="544"/>
              </a:spcBef>
              <a:spcAft>
                <a:spcPts val="800"/>
              </a:spcAft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sz="1600" dirty="0">
                <a:solidFill>
                  <a:schemeClr val="bg2">
                    <a:lumMod val="50000"/>
                  </a:schemeClr>
                </a:solidFill>
              </a:rPr>
            </a:br>
            <a:endParaRPr lang="en-US" altLang="en-US" sz="1600" dirty="0"/>
          </a:p>
          <a:p>
            <a:pPr marL="0" lvl="1" eaLnBrk="0" hangingPunct="0">
              <a:spcBef>
                <a:spcPts val="544"/>
              </a:spcBef>
              <a:spcAft>
                <a:spcPts val="800"/>
              </a:spcAft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Tahoma" charset="0"/>
                <a:ea typeface="ＭＳ Ｐゴシック" charset="0"/>
              </a:rPr>
              <a:t/>
            </a:r>
            <a:br>
              <a:rPr lang="en-US" sz="1600" dirty="0">
                <a:solidFill>
                  <a:schemeClr val="bg2">
                    <a:lumMod val="50000"/>
                  </a:schemeClr>
                </a:solidFill>
                <a:latin typeface="Tahoma" charset="0"/>
                <a:ea typeface="ＭＳ Ｐゴシック" charset="0"/>
              </a:rPr>
            </a:br>
            <a:endParaRPr lang="en-US" sz="1600" b="1" dirty="0">
              <a:solidFill>
                <a:schemeClr val="bg2">
                  <a:lumMod val="50000"/>
                </a:schemeClr>
              </a:solidFill>
              <a:latin typeface="Tahoma" charset="0"/>
              <a:ea typeface="ＭＳ Ｐゴシック" charset="0"/>
            </a:endParaRPr>
          </a:p>
        </p:txBody>
      </p:sp>
      <p:pic>
        <p:nvPicPr>
          <p:cNvPr id="12" name="Image 8">
            <a:extLst>
              <a:ext uri="{FF2B5EF4-FFF2-40B4-BE49-F238E27FC236}">
                <a16:creationId xmlns:a16="http://schemas.microsoft.com/office/drawing/2014/main" id="{5363C4B2-6A0A-95A9-FFED-C7444B81D2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731" t="-121"/>
          <a:stretch/>
        </p:blipFill>
        <p:spPr>
          <a:xfrm>
            <a:off x="9401614" y="1221971"/>
            <a:ext cx="2645002" cy="2133883"/>
          </a:xfrm>
          <a:prstGeom prst="rect">
            <a:avLst/>
          </a:prstGeom>
          <a:ln/>
        </p:spPr>
      </p:pic>
      <p:pic>
        <p:nvPicPr>
          <p:cNvPr id="13" name="Image 7">
            <a:extLst>
              <a:ext uri="{FF2B5EF4-FFF2-40B4-BE49-F238E27FC236}">
                <a16:creationId xmlns:a16="http://schemas.microsoft.com/office/drawing/2014/main" id="{6E45CDD5-5FB4-AB16-047D-0693A45263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4175"/>
          <a:stretch/>
        </p:blipFill>
        <p:spPr>
          <a:xfrm>
            <a:off x="6933955" y="1231873"/>
            <a:ext cx="2393177" cy="211407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728424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6EB8DC1-8F24-114B-A2D1-7448CFF3E04A}"/>
              </a:ext>
            </a:extLst>
          </p:cNvPr>
          <p:cNvSpPr/>
          <p:nvPr/>
        </p:nvSpPr>
        <p:spPr>
          <a:xfrm>
            <a:off x="15081" y="0"/>
            <a:ext cx="1216152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 anchor="ctr">
            <a:spAutoFit/>
          </a:bodyPr>
          <a:lstStyle/>
          <a:p>
            <a:pPr algn="ctr"/>
            <a:endParaRPr lang="en-US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D990AB-382E-AA4B-8126-4251C46F92EF}"/>
              </a:ext>
            </a:extLst>
          </p:cNvPr>
          <p:cNvSpPr/>
          <p:nvPr/>
        </p:nvSpPr>
        <p:spPr>
          <a:xfrm>
            <a:off x="20317" y="0"/>
            <a:ext cx="12195958" cy="6858000"/>
          </a:xfrm>
          <a:prstGeom prst="rect">
            <a:avLst/>
          </a:prstGeom>
          <a:solidFill>
            <a:srgbClr val="C00000">
              <a:alpha val="87961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2A05E28-ED5D-174A-B7FC-CCC81DC37E73}"/>
              </a:ext>
            </a:extLst>
          </p:cNvPr>
          <p:cNvSpPr txBox="1">
            <a:spLocks/>
          </p:cNvSpPr>
          <p:nvPr/>
        </p:nvSpPr>
        <p:spPr>
          <a:xfrm rot="16200000">
            <a:off x="8282857" y="2377364"/>
            <a:ext cx="6582411" cy="2759856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100" b="1" kern="1200" cap="all" spc="3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r>
              <a:rPr lang="en-US" sz="8000" b="0" spc="0" dirty="0">
                <a:solidFill>
                  <a:schemeClr val="bg2">
                    <a:lumMod val="10000"/>
                    <a:alpha val="18496"/>
                  </a:schemeClr>
                </a:solidFill>
              </a:rPr>
              <a:t>We are</a:t>
            </a:r>
            <a:r>
              <a:rPr lang="en-US" sz="12000" spc="0" dirty="0">
                <a:solidFill>
                  <a:schemeClr val="bg2">
                    <a:lumMod val="10000"/>
                    <a:alpha val="18496"/>
                  </a:schemeClr>
                </a:solidFill>
              </a:rPr>
              <a:t/>
            </a:r>
            <a:br>
              <a:rPr lang="en-US" sz="12000" spc="0" dirty="0">
                <a:solidFill>
                  <a:schemeClr val="bg2">
                    <a:lumMod val="10000"/>
                    <a:alpha val="18496"/>
                  </a:schemeClr>
                </a:solidFill>
              </a:rPr>
            </a:br>
            <a:r>
              <a:rPr lang="en-US" sz="12000" spc="0" dirty="0" err="1">
                <a:solidFill>
                  <a:schemeClr val="bg2">
                    <a:lumMod val="10000"/>
                    <a:alpha val="18496"/>
                  </a:schemeClr>
                </a:solidFill>
              </a:rPr>
              <a:t>wabtec</a:t>
            </a:r>
            <a:endParaRPr lang="en-US" sz="12000" spc="0" dirty="0">
              <a:solidFill>
                <a:schemeClr val="bg2">
                  <a:lumMod val="10000"/>
                  <a:alpha val="18496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2AB1FD-306F-DA4D-BEE6-E3873E2FDD18}"/>
              </a:ext>
            </a:extLst>
          </p:cNvPr>
          <p:cNvSpPr/>
          <p:nvPr/>
        </p:nvSpPr>
        <p:spPr>
          <a:xfrm>
            <a:off x="655158" y="1725790"/>
            <a:ext cx="548640" cy="6745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4B3CB30F-4D0F-DA98-7007-80AEBD0A7E6B}"/>
              </a:ext>
            </a:extLst>
          </p:cNvPr>
          <p:cNvSpPr txBox="1">
            <a:spLocks/>
          </p:cNvSpPr>
          <p:nvPr/>
        </p:nvSpPr>
        <p:spPr>
          <a:xfrm>
            <a:off x="3617855" y="1759515"/>
            <a:ext cx="5000882" cy="21228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80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0" i="0" kern="120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400" dirty="0">
              <a:latin typeface="+mn-lt"/>
              <a:cs typeface="Arial" panose="020B0604020202020204" pitchFamily="34" charset="0"/>
            </a:endParaRPr>
          </a:p>
          <a:p>
            <a:endParaRPr lang="en-US" sz="2400" dirty="0">
              <a:latin typeface="+mn-lt"/>
              <a:cs typeface="Arial" panose="020B0604020202020204" pitchFamily="34" charset="0"/>
            </a:endParaRPr>
          </a:p>
          <a:p>
            <a:r>
              <a:rPr lang="en-US" sz="2400" dirty="0">
                <a:latin typeface="+mn-lt"/>
                <a:cs typeface="Arial" panose="020B0604020202020204" pitchFamily="34" charset="0"/>
              </a:rPr>
              <a:t/>
            </a:r>
            <a:br>
              <a:rPr lang="en-US" sz="2400" dirty="0">
                <a:latin typeface="+mn-lt"/>
                <a:cs typeface="Arial" panose="020B0604020202020204" pitchFamily="34" charset="0"/>
              </a:rPr>
            </a:br>
            <a:r>
              <a:rPr lang="en-US" sz="4400" dirty="0">
                <a:latin typeface="+mn-lt"/>
                <a:cs typeface="Arial" panose="020B0604020202020204" pitchFamily="34" charset="0"/>
              </a:rPr>
              <a:t>3 HVAC – Green Air</a:t>
            </a:r>
            <a:endParaRPr lang="es-ES" sz="44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5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5" hidden="1">
            <a:extLst>
              <a:ext uri="{FF2B5EF4-FFF2-40B4-BE49-F238E27FC236}">
                <a16:creationId xmlns:a16="http://schemas.microsoft.com/office/drawing/2014/main" id="{37764253-1BB0-4346-AD5F-09120E39BE4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iapositive think-cell" r:id="rId5" imgW="306" imgH="306" progId="TCLayout.ActiveDocument.1">
                  <p:embed/>
                </p:oleObj>
              </mc:Choice>
              <mc:Fallback>
                <p:oleObj name="Diapositive think-cell" r:id="rId5" imgW="306" imgH="306" progId="TCLayout.ActiveDocument.1">
                  <p:embed/>
                  <p:pic>
                    <p:nvPicPr>
                      <p:cNvPr id="6" name="Objet 5" hidden="1">
                        <a:extLst>
                          <a:ext uri="{FF2B5EF4-FFF2-40B4-BE49-F238E27FC236}">
                            <a16:creationId xmlns:a16="http://schemas.microsoft.com/office/drawing/2014/main" id="{37764253-1BB0-4346-AD5F-09120E39B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6B32C7F2-F7DE-40E3-B04E-D7CDFCE4CD09}"/>
              </a:ext>
            </a:extLst>
          </p:cNvPr>
          <p:cNvSpPr/>
          <p:nvPr/>
        </p:nvSpPr>
        <p:spPr>
          <a:xfrm>
            <a:off x="6096000" y="3798276"/>
            <a:ext cx="6096000" cy="3059724"/>
          </a:xfrm>
          <a:prstGeom prst="rect">
            <a:avLst/>
          </a:prstGeom>
          <a:solidFill>
            <a:schemeClr val="bg2">
              <a:lumMod val="10000"/>
              <a:alpha val="86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F23B4F-9373-445A-AB37-102A637A07A4}"/>
              </a:ext>
            </a:extLst>
          </p:cNvPr>
          <p:cNvSpPr/>
          <p:nvPr/>
        </p:nvSpPr>
        <p:spPr>
          <a:xfrm>
            <a:off x="1" y="3798276"/>
            <a:ext cx="6095999" cy="3059723"/>
          </a:xfrm>
          <a:prstGeom prst="rect">
            <a:avLst/>
          </a:prstGeom>
          <a:solidFill>
            <a:srgbClr val="C00000">
              <a:alpha val="86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49A575F-A843-4FA4-A065-65D143BC4D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93388"/>
            <a:ext cx="12192000" cy="336049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0D9BDFB-7C14-41F1-9E58-57C63181AD34}"/>
              </a:ext>
            </a:extLst>
          </p:cNvPr>
          <p:cNvSpPr txBox="1"/>
          <p:nvPr/>
        </p:nvSpPr>
        <p:spPr>
          <a:xfrm>
            <a:off x="850490" y="4543307"/>
            <a:ext cx="4399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Green Air is the </a:t>
            </a:r>
            <a:r>
              <a:rPr lang="en-US"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world’s first railway air conditioning</a:t>
            </a:r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unit based on the </a:t>
            </a:r>
            <a:r>
              <a:rPr lang="en-US"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natural refrigerant R290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7ED3637-A211-48B6-B62B-1237EC56EC1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963" b="-2499"/>
          <a:stretch/>
        </p:blipFill>
        <p:spPr bwMode="auto">
          <a:xfrm>
            <a:off x="399356" y="6257183"/>
            <a:ext cx="1371383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04B56CC-517A-40E3-9BF3-EF710E66178F}"/>
              </a:ext>
            </a:extLst>
          </p:cNvPr>
          <p:cNvSpPr/>
          <p:nvPr/>
        </p:nvSpPr>
        <p:spPr>
          <a:xfrm>
            <a:off x="0" y="3600"/>
            <a:ext cx="12192000" cy="8153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2">
            <a:extLst>
              <a:ext uri="{FF2B5EF4-FFF2-40B4-BE49-F238E27FC236}">
                <a16:creationId xmlns:a16="http://schemas.microsoft.com/office/drawing/2014/main" id="{CE015A7F-9E5B-432C-A2DB-05E679885B41}"/>
              </a:ext>
            </a:extLst>
          </p:cNvPr>
          <p:cNvSpPr txBox="1">
            <a:spLocks/>
          </p:cNvSpPr>
          <p:nvPr/>
        </p:nvSpPr>
        <p:spPr>
          <a:xfrm>
            <a:off x="507870" y="-320590"/>
            <a:ext cx="11103146" cy="815354"/>
          </a:xfrm>
          <a:prstGeom prst="rect">
            <a:avLst/>
          </a:prstGeom>
        </p:spPr>
        <p:txBody>
          <a:bodyPr vert="horz" lIns="121725" tIns="60862" rIns="121725" bIns="60862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980" b="0" i="0" kern="1200" cap="none" spc="-100" baseline="0" noProof="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sz="2800" b="1">
                <a:solidFill>
                  <a:srgbClr val="C00000"/>
                </a:solidFill>
              </a:rPr>
              <a:t>ENVIRONMENT PROTECTION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96E54A5B-6AF4-4A1A-9AAE-F1E2459EF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9" y="0"/>
            <a:ext cx="11103146" cy="815354"/>
          </a:xfrm>
        </p:spPr>
        <p:txBody>
          <a:bodyPr vert="horz">
            <a:normAutofit/>
          </a:bodyPr>
          <a:lstStyle/>
          <a:p>
            <a:r>
              <a:rPr lang="fr-FR" sz="2000" b="1" dirty="0">
                <a:solidFill>
                  <a:schemeClr val="tx1"/>
                </a:solidFill>
              </a:rPr>
              <a:t>Green</a:t>
            </a:r>
            <a:r>
              <a:rPr lang="fr-FR" sz="2000" b="1" baseline="0" dirty="0">
                <a:solidFill>
                  <a:schemeClr val="tx1"/>
                </a:solidFill>
              </a:rPr>
              <a:t> Air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™</a:t>
            </a:r>
            <a:r>
              <a:rPr lang="fr-FR" sz="2000" b="1" baseline="0" dirty="0">
                <a:solidFill>
                  <a:schemeClr val="tx1"/>
                </a:solidFill>
              </a:rPr>
              <a:t> – Solution Key </a:t>
            </a:r>
            <a:r>
              <a:rPr lang="fr-FR" sz="2000" b="1" baseline="0" dirty="0" err="1">
                <a:solidFill>
                  <a:schemeClr val="tx1"/>
                </a:solidFill>
              </a:rPr>
              <a:t>Benefits</a:t>
            </a:r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11" name="Bouton d’action : accueil 10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B5015F9F-BBBF-4D40-BE62-2EB18EC51636}"/>
              </a:ext>
            </a:extLst>
          </p:cNvPr>
          <p:cNvSpPr/>
          <p:nvPr/>
        </p:nvSpPr>
        <p:spPr>
          <a:xfrm>
            <a:off x="11925300" y="6584934"/>
            <a:ext cx="266700" cy="273066"/>
          </a:xfrm>
          <a:prstGeom prst="actionButtonHome">
            <a:avLst/>
          </a:prstGeom>
          <a:noFill/>
          <a:ln>
            <a:solidFill>
              <a:srgbClr val="636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rganigramme : Connecteur 12">
            <a:extLst>
              <a:ext uri="{FF2B5EF4-FFF2-40B4-BE49-F238E27FC236}">
                <a16:creationId xmlns:a16="http://schemas.microsoft.com/office/drawing/2014/main" id="{F2D167A0-24D9-425A-ACEE-79FF4EABD6C9}"/>
              </a:ext>
            </a:extLst>
          </p:cNvPr>
          <p:cNvSpPr/>
          <p:nvPr/>
        </p:nvSpPr>
        <p:spPr>
          <a:xfrm>
            <a:off x="6598207" y="5033854"/>
            <a:ext cx="224398" cy="230568"/>
          </a:xfrm>
          <a:prstGeom prst="flowChartConnector">
            <a:avLst/>
          </a:prstGeom>
          <a:solidFill>
            <a:srgbClr val="EE1D23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+</a:t>
            </a:r>
          </a:p>
        </p:txBody>
      </p:sp>
      <p:sp>
        <p:nvSpPr>
          <p:cNvPr id="14" name="Organigramme : Connecteur 13">
            <a:extLst>
              <a:ext uri="{FF2B5EF4-FFF2-40B4-BE49-F238E27FC236}">
                <a16:creationId xmlns:a16="http://schemas.microsoft.com/office/drawing/2014/main" id="{B8F72356-4C7E-41F9-9433-02A3900A2F30}"/>
              </a:ext>
            </a:extLst>
          </p:cNvPr>
          <p:cNvSpPr/>
          <p:nvPr/>
        </p:nvSpPr>
        <p:spPr>
          <a:xfrm>
            <a:off x="6572449" y="6249870"/>
            <a:ext cx="224398" cy="230568"/>
          </a:xfrm>
          <a:prstGeom prst="flowChartConnector">
            <a:avLst/>
          </a:prstGeom>
          <a:solidFill>
            <a:srgbClr val="EE1D23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+</a:t>
            </a:r>
          </a:p>
        </p:txBody>
      </p:sp>
      <p:sp>
        <p:nvSpPr>
          <p:cNvPr id="15" name="Organigramme : Connecteur 14">
            <a:extLst>
              <a:ext uri="{FF2B5EF4-FFF2-40B4-BE49-F238E27FC236}">
                <a16:creationId xmlns:a16="http://schemas.microsoft.com/office/drawing/2014/main" id="{1351EF7D-CEA7-4384-8DFF-0920B662D1FB}"/>
              </a:ext>
            </a:extLst>
          </p:cNvPr>
          <p:cNvSpPr/>
          <p:nvPr/>
        </p:nvSpPr>
        <p:spPr>
          <a:xfrm>
            <a:off x="6585328" y="5603458"/>
            <a:ext cx="224398" cy="230568"/>
          </a:xfrm>
          <a:prstGeom prst="flowChartConnector">
            <a:avLst/>
          </a:prstGeom>
          <a:solidFill>
            <a:srgbClr val="EE1D23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+</a:t>
            </a:r>
          </a:p>
        </p:txBody>
      </p:sp>
      <p:sp>
        <p:nvSpPr>
          <p:cNvPr id="18" name="Organigramme : Connecteur 17">
            <a:extLst>
              <a:ext uri="{FF2B5EF4-FFF2-40B4-BE49-F238E27FC236}">
                <a16:creationId xmlns:a16="http://schemas.microsoft.com/office/drawing/2014/main" id="{7C99693D-5E33-4013-87A3-CAABAB41270A}"/>
              </a:ext>
            </a:extLst>
          </p:cNvPr>
          <p:cNvSpPr/>
          <p:nvPr/>
        </p:nvSpPr>
        <p:spPr>
          <a:xfrm>
            <a:off x="6598207" y="4375503"/>
            <a:ext cx="224398" cy="230568"/>
          </a:xfrm>
          <a:prstGeom prst="flowChartConnector">
            <a:avLst/>
          </a:prstGeom>
          <a:solidFill>
            <a:srgbClr val="EE1D23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+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5682218-2998-4B4F-9219-A50687B561A2}"/>
              </a:ext>
            </a:extLst>
          </p:cNvPr>
          <p:cNvSpPr txBox="1"/>
          <p:nvPr/>
        </p:nvSpPr>
        <p:spPr>
          <a:xfrm>
            <a:off x="6787282" y="4218507"/>
            <a:ext cx="5138018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Dramatically reduces the Global Warming Impact vs standard synthetic solutions</a:t>
            </a:r>
            <a:endParaRPr lang="en-US" sz="1600" b="1">
              <a:solidFill>
                <a:schemeClr val="bg1"/>
              </a:solidFill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600" b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 efficient</a:t>
            </a:r>
          </a:p>
          <a:p>
            <a:endParaRPr lang="en-US" sz="1600" b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Easy-to-switch technology </a:t>
            </a:r>
            <a:r>
              <a:rPr lang="en-US" sz="1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(from other existing standard synthetic solution) </a:t>
            </a:r>
            <a:endParaRPr lang="en-US" sz="1600" b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600" b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Technology proven</a:t>
            </a:r>
          </a:p>
        </p:txBody>
      </p:sp>
    </p:spTree>
    <p:extLst>
      <p:ext uri="{BB962C8B-B14F-4D97-AF65-F5344CB8AC3E}">
        <p14:creationId xmlns:p14="http://schemas.microsoft.com/office/powerpoint/2010/main" val="1888331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BE8FF33E-5634-47CB-A317-C4C2976690A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Diapositive think-cell" r:id="rId5" imgW="306" imgH="306" progId="TCLayout.ActiveDocument.1">
                  <p:embed/>
                </p:oleObj>
              </mc:Choice>
              <mc:Fallback>
                <p:oleObj name="Diapositive think-cell" r:id="rId5" imgW="306" imgH="306" progId="TCLayout.ActiveDocument.1">
                  <p:embed/>
                  <p:pic>
                    <p:nvPicPr>
                      <p:cNvPr id="3" name="Objet 2" hidden="1">
                        <a:extLst>
                          <a:ext uri="{FF2B5EF4-FFF2-40B4-BE49-F238E27FC236}">
                            <a16:creationId xmlns:a16="http://schemas.microsoft.com/office/drawing/2014/main" id="{BE8FF33E-5634-47CB-A317-C4C2976690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7812EFFB-0F5B-47B9-9030-C3475624B274}"/>
              </a:ext>
            </a:extLst>
          </p:cNvPr>
          <p:cNvSpPr/>
          <p:nvPr/>
        </p:nvSpPr>
        <p:spPr>
          <a:xfrm>
            <a:off x="0" y="0"/>
            <a:ext cx="12192000" cy="869342"/>
          </a:xfrm>
          <a:prstGeom prst="rect">
            <a:avLst/>
          </a:prstGeom>
          <a:solidFill>
            <a:srgbClr val="D1D0CE">
              <a:lumMod val="10000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08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-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8F276126-6B18-4044-BF27-9587E8EC39A8}"/>
              </a:ext>
            </a:extLst>
          </p:cNvPr>
          <p:cNvSpPr txBox="1">
            <a:spLocks/>
          </p:cNvSpPr>
          <p:nvPr/>
        </p:nvSpPr>
        <p:spPr>
          <a:xfrm>
            <a:off x="507870" y="-329297"/>
            <a:ext cx="11103146" cy="815354"/>
          </a:xfrm>
          <a:prstGeom prst="rect">
            <a:avLst/>
          </a:prstGeom>
        </p:spPr>
        <p:txBody>
          <a:bodyPr vert="horz" lIns="121725" tIns="60862" rIns="121725" bIns="60862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980" b="0" i="0" kern="1200" cap="none" spc="-100" baseline="0" noProof="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sz="2800" b="1">
                <a:solidFill>
                  <a:srgbClr val="FF0000"/>
                </a:solidFill>
              </a:rPr>
              <a:t>ENVIRONMENT PROTECTION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808570-4045-45BB-A078-5044752C137F}"/>
              </a:ext>
            </a:extLst>
          </p:cNvPr>
          <p:cNvSpPr/>
          <p:nvPr/>
        </p:nvSpPr>
        <p:spPr>
          <a:xfrm>
            <a:off x="172050" y="1545241"/>
            <a:ext cx="6009294" cy="325235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9B88591-944D-462F-9CD3-F73683A85EDE}"/>
              </a:ext>
            </a:extLst>
          </p:cNvPr>
          <p:cNvSpPr txBox="1"/>
          <p:nvPr/>
        </p:nvSpPr>
        <p:spPr>
          <a:xfrm>
            <a:off x="177872" y="1174097"/>
            <a:ext cx="600347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 EFFICIENCY</a:t>
            </a:r>
          </a:p>
        </p:txBody>
      </p:sp>
      <p:sp>
        <p:nvSpPr>
          <p:cNvPr id="17" name="Titre 16">
            <a:extLst>
              <a:ext uri="{FF2B5EF4-FFF2-40B4-BE49-F238E27FC236}">
                <a16:creationId xmlns:a16="http://schemas.microsoft.com/office/drawing/2014/main" id="{C3DB4452-16B4-4482-9FF8-2F478EE81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70" y="0"/>
            <a:ext cx="11103146" cy="815354"/>
          </a:xfrm>
        </p:spPr>
        <p:txBody>
          <a:bodyPr vert="horz">
            <a:norm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Green Air</a:t>
            </a:r>
            <a:r>
              <a:rPr lang="en-US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™</a:t>
            </a:r>
            <a:r>
              <a:rPr lang="fr-FR" sz="2000" b="1" dirty="0">
                <a:solidFill>
                  <a:schemeClr val="bg1"/>
                </a:solidFill>
              </a:rPr>
              <a:t> – Natural &amp; Efficient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C960169-10D7-4CD2-B39A-967B7CBE6222}"/>
              </a:ext>
            </a:extLst>
          </p:cNvPr>
          <p:cNvSpPr txBox="1"/>
          <p:nvPr/>
        </p:nvSpPr>
        <p:spPr>
          <a:xfrm>
            <a:off x="6449460" y="1174098"/>
            <a:ext cx="546028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RESPECT OF THE ENVIRONMENT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208087-4AA8-48FA-9BA1-09617E87FDD9}"/>
              </a:ext>
            </a:extLst>
          </p:cNvPr>
          <p:cNvSpPr/>
          <p:nvPr/>
        </p:nvSpPr>
        <p:spPr>
          <a:xfrm>
            <a:off x="6452634" y="1546837"/>
            <a:ext cx="5472666" cy="285705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C29BD85-2DC5-4EF9-A5BF-085E104B08C0}"/>
              </a:ext>
            </a:extLst>
          </p:cNvPr>
          <p:cNvSpPr txBox="1"/>
          <p:nvPr/>
        </p:nvSpPr>
        <p:spPr>
          <a:xfrm>
            <a:off x="6562262" y="1710354"/>
            <a:ext cx="5363037" cy="5143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1"/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R290 reduces GWP to 0 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881131AD-F7F4-4C3B-AA44-D2389350A0CF}"/>
              </a:ext>
            </a:extLst>
          </p:cNvPr>
          <p:cNvGrpSpPr/>
          <p:nvPr/>
        </p:nvGrpSpPr>
        <p:grpSpPr>
          <a:xfrm>
            <a:off x="6449460" y="4674687"/>
            <a:ext cx="5472666" cy="1820158"/>
            <a:chOff x="-17894" y="3598202"/>
            <a:chExt cx="3490004" cy="2068344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50528E5-DB1C-4A26-A0A5-F41693936811}"/>
                </a:ext>
              </a:extLst>
            </p:cNvPr>
            <p:cNvSpPr txBox="1"/>
            <p:nvPr/>
          </p:nvSpPr>
          <p:spPr>
            <a:xfrm>
              <a:off x="-10002" y="3598202"/>
              <a:ext cx="348211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SAFETY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433A542-0FC8-423D-812F-2F10E586E70A}"/>
                </a:ext>
              </a:extLst>
            </p:cNvPr>
            <p:cNvSpPr/>
            <p:nvPr/>
          </p:nvSpPr>
          <p:spPr>
            <a:xfrm>
              <a:off x="-16767" y="3954834"/>
              <a:ext cx="3482111" cy="171171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E3D2FDF4-1F9B-4208-BAAF-3CEAAAC2D1EC}"/>
                </a:ext>
              </a:extLst>
            </p:cNvPr>
            <p:cNvSpPr txBox="1"/>
            <p:nvPr/>
          </p:nvSpPr>
          <p:spPr>
            <a:xfrm>
              <a:off x="-17894" y="4031752"/>
              <a:ext cx="3490004" cy="1538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/>
              <a:r>
                <a:rPr lang="en-US" sz="20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 </a:t>
              </a: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Checked and tested by internal and external experts (e.g. BAM/TÜV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</a:p>
            <a:p>
              <a:pPr marL="0" lvl="2"/>
              <a:endPara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lvl="2"/>
              <a:r>
                <a:rPr lang="en-US" sz="20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</a:t>
              </a:r>
              <a:r>
                <a:rPr lang="en-US" sz="14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Wabtec Green Air now </a:t>
              </a:r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running</a:t>
              </a: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successfully</a:t>
              </a: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in daily passenger operations from July 2020 to end 2021</a:t>
              </a:r>
            </a:p>
          </p:txBody>
        </p:sp>
      </p:grpSp>
      <p:pic>
        <p:nvPicPr>
          <p:cNvPr id="31" name="Graphique 30">
            <a:extLst>
              <a:ext uri="{FF2B5EF4-FFF2-40B4-BE49-F238E27FC236}">
                <a16:creationId xmlns:a16="http://schemas.microsoft.com/office/drawing/2014/main" id="{2134FE06-7282-4D7E-A04D-5760FE982E7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646319" y="1710355"/>
            <a:ext cx="493126" cy="345188"/>
          </a:xfrm>
          <a:prstGeom prst="rect">
            <a:avLst/>
          </a:prstGeom>
        </p:spPr>
      </p:pic>
      <p:sp>
        <p:nvSpPr>
          <p:cNvPr id="28" name="Bouton d’action : accueil 27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CEF7EE65-D7B0-4265-AED3-F2B680A2FC18}"/>
              </a:ext>
            </a:extLst>
          </p:cNvPr>
          <p:cNvSpPr/>
          <p:nvPr/>
        </p:nvSpPr>
        <p:spPr>
          <a:xfrm>
            <a:off x="11925300" y="6584934"/>
            <a:ext cx="266700" cy="273066"/>
          </a:xfrm>
          <a:prstGeom prst="actionButtonHome">
            <a:avLst/>
          </a:prstGeom>
          <a:noFill/>
          <a:ln>
            <a:solidFill>
              <a:srgbClr val="636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BC5BBC4-33FA-435E-9E32-13E1DBF8DC3C}"/>
              </a:ext>
            </a:extLst>
          </p:cNvPr>
          <p:cNvSpPr txBox="1"/>
          <p:nvPr/>
        </p:nvSpPr>
        <p:spPr>
          <a:xfrm>
            <a:off x="177873" y="4967098"/>
            <a:ext cx="600347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REGULATIONS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616DDEA-029E-4822-9325-5C010335DD62}"/>
              </a:ext>
            </a:extLst>
          </p:cNvPr>
          <p:cNvSpPr/>
          <p:nvPr/>
        </p:nvSpPr>
        <p:spPr>
          <a:xfrm>
            <a:off x="172050" y="5335663"/>
            <a:ext cx="6009293" cy="115918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1500070E-B7EF-4B98-9A67-1262E1EAA83A}"/>
              </a:ext>
            </a:extLst>
          </p:cNvPr>
          <p:cNvSpPr txBox="1"/>
          <p:nvPr/>
        </p:nvSpPr>
        <p:spPr>
          <a:xfrm>
            <a:off x="213394" y="5615172"/>
            <a:ext cx="61011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 rtl="0">
              <a:spcBef>
                <a:spcPts val="0"/>
              </a:spcBef>
              <a:spcAft>
                <a:spcPts val="600"/>
              </a:spcAft>
              <a:buClr>
                <a:srgbClr val="00B050"/>
              </a:buClr>
              <a:buSzPct val="150000"/>
              <a:buFont typeface="Tahoma" panose="020B0604030504040204" pitchFamily="34" charset="0"/>
              <a:buChar char="+"/>
            </a:pPr>
            <a:r>
              <a:rPr lang="en-US" sz="1400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Comply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F-Gas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European regulation</a:t>
            </a:r>
            <a:endParaRPr lang="en-US" sz="1400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5113" indent="-265113" rtl="0">
              <a:spcBef>
                <a:spcPts val="0"/>
              </a:spcBef>
              <a:spcAft>
                <a:spcPts val="600"/>
              </a:spcAft>
              <a:buClr>
                <a:srgbClr val="00B050"/>
              </a:buClr>
              <a:buSzPct val="150000"/>
              <a:buFont typeface="Tahoma" panose="020B0604030504040204" pitchFamily="34" charset="0"/>
              <a:buChar char="+"/>
            </a:pPr>
            <a:r>
              <a:rPr lang="en-US" sz="1400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Comply with PFAS </a:t>
            </a:r>
            <a:r>
              <a:rPr lang="en-US" sz="1400" b="1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European regulation</a:t>
            </a:r>
            <a:endParaRPr lang="en-US" sz="1400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EA8BC08C-EFBF-423F-9D5A-09BB083AC01F}"/>
              </a:ext>
            </a:extLst>
          </p:cNvPr>
          <p:cNvSpPr txBox="1"/>
          <p:nvPr/>
        </p:nvSpPr>
        <p:spPr>
          <a:xfrm>
            <a:off x="177756" y="1504391"/>
            <a:ext cx="600347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 rtl="0">
              <a:spcBef>
                <a:spcPts val="0"/>
              </a:spcBef>
              <a:spcAft>
                <a:spcPts val="600"/>
              </a:spcAft>
              <a:buClr>
                <a:srgbClr val="00B050"/>
              </a:buClr>
              <a:buSzPct val="150000"/>
              <a:buFont typeface="Tahoma" panose="020B0604030504040204" pitchFamily="34" charset="0"/>
              <a:buChar char="+"/>
            </a:pPr>
            <a:r>
              <a:rPr lang="en-US" sz="1400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Coefficient of performance (CoP) over ambient temperature for a </a:t>
            </a:r>
            <a:r>
              <a:rPr lang="en-US" sz="1400" noProof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theoretical unit: </a:t>
            </a:r>
            <a:r>
              <a:rPr lang="en-US" sz="1400" b="1" noProof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 performance vs R134a and better than CO2 (R744) and Air-cycle (R729)</a:t>
            </a:r>
          </a:p>
          <a:p>
            <a:pPr marL="265113" indent="-265113" rtl="0">
              <a:spcBef>
                <a:spcPts val="0"/>
              </a:spcBef>
              <a:spcAft>
                <a:spcPts val="600"/>
              </a:spcAft>
              <a:buClr>
                <a:srgbClr val="00B050"/>
              </a:buClr>
              <a:buSzPct val="150000"/>
              <a:buFont typeface="Tahoma" panose="020B0604030504040204" pitchFamily="34" charset="0"/>
              <a:buChar char="+"/>
            </a:pPr>
            <a:endParaRPr lang="en-US" sz="1400" noProof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5113" indent="-265113" rtl="0">
              <a:spcBef>
                <a:spcPts val="0"/>
              </a:spcBef>
              <a:spcAft>
                <a:spcPts val="600"/>
              </a:spcAft>
              <a:buClr>
                <a:srgbClr val="00B050"/>
              </a:buClr>
              <a:buSzPct val="150000"/>
              <a:buFont typeface="Tahoma" panose="020B0604030504040204" pitchFamily="34" charset="0"/>
              <a:buChar char="+"/>
            </a:pPr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5113" indent="-265113" rtl="0">
              <a:spcBef>
                <a:spcPts val="0"/>
              </a:spcBef>
              <a:spcAft>
                <a:spcPts val="600"/>
              </a:spcAft>
              <a:buClr>
                <a:srgbClr val="00B050"/>
              </a:buClr>
              <a:buSzPct val="150000"/>
              <a:buFont typeface="Tahoma" panose="020B0604030504040204" pitchFamily="34" charset="0"/>
              <a:buChar char="+"/>
            </a:pPr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5113" indent="-265113" rtl="0">
              <a:spcBef>
                <a:spcPts val="0"/>
              </a:spcBef>
              <a:spcAft>
                <a:spcPts val="600"/>
              </a:spcAft>
              <a:buClr>
                <a:srgbClr val="00B050"/>
              </a:buClr>
              <a:buSzPct val="150000"/>
              <a:buFont typeface="Tahoma" panose="020B0604030504040204" pitchFamily="34" charset="0"/>
              <a:buChar char="+"/>
            </a:pPr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5113" indent="-265113" rtl="0">
              <a:spcBef>
                <a:spcPts val="0"/>
              </a:spcBef>
              <a:spcAft>
                <a:spcPts val="600"/>
              </a:spcAft>
              <a:buClr>
                <a:srgbClr val="00B050"/>
              </a:buClr>
              <a:buSzPct val="150000"/>
              <a:buFont typeface="Tahoma" panose="020B0604030504040204" pitchFamily="34" charset="0"/>
              <a:buChar char="+"/>
            </a:pPr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5113" indent="-265113" rtl="0">
              <a:spcBef>
                <a:spcPts val="0"/>
              </a:spcBef>
              <a:spcAft>
                <a:spcPts val="600"/>
              </a:spcAft>
              <a:buClr>
                <a:srgbClr val="00B050"/>
              </a:buClr>
              <a:buSzPct val="150000"/>
              <a:buFont typeface="Tahoma" panose="020B0604030504040204" pitchFamily="34" charset="0"/>
              <a:buChar char="+"/>
            </a:pPr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5113" indent="-265113" rtl="0">
              <a:spcBef>
                <a:spcPts val="0"/>
              </a:spcBef>
              <a:spcAft>
                <a:spcPts val="600"/>
              </a:spcAft>
              <a:buClr>
                <a:srgbClr val="00B050"/>
              </a:buClr>
              <a:buSzPct val="150000"/>
              <a:buFont typeface="Tahoma" panose="020B0604030504040204" pitchFamily="34" charset="0"/>
              <a:buChar char="+"/>
            </a:pP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50% lower filling charge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(vs 513A)</a:t>
            </a:r>
          </a:p>
          <a:p>
            <a:pPr marL="265113" marR="0" lvl="0" indent="-2651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B050"/>
              </a:buClr>
              <a:buSzPct val="150000"/>
              <a:buFont typeface="Tahoma" panose="020B0604030504040204" pitchFamily="34" charset="0"/>
              <a:buChar char="+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Easy maintenance,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standard parts and training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0B168FE2-B1C3-453F-851F-2B4900EB1A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6018" y="2228959"/>
            <a:ext cx="2581720" cy="1742285"/>
          </a:xfrm>
          <a:prstGeom prst="rect">
            <a:avLst/>
          </a:prstGeom>
        </p:spPr>
      </p:pic>
      <p:pic>
        <p:nvPicPr>
          <p:cNvPr id="7" name="Picture 26">
            <a:extLst>
              <a:ext uri="{FF2B5EF4-FFF2-40B4-BE49-F238E27FC236}">
                <a16:creationId xmlns:a16="http://schemas.microsoft.com/office/drawing/2014/main" id="{31DB6F9E-45EE-4BD1-57FA-A13C2E601C5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2416" t="39321" r="17368" b="44180"/>
          <a:stretch/>
        </p:blipFill>
        <p:spPr>
          <a:xfrm>
            <a:off x="7228298" y="2053787"/>
            <a:ext cx="4030963" cy="209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10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t 10" hidden="1">
            <a:extLst>
              <a:ext uri="{FF2B5EF4-FFF2-40B4-BE49-F238E27FC236}">
                <a16:creationId xmlns:a16="http://schemas.microsoft.com/office/drawing/2014/main" id="{267AE06C-AC31-4606-870E-1C880DAD41D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Diapositive think-cell" r:id="rId5" imgW="306" imgH="306" progId="TCLayout.ActiveDocument.1">
                  <p:embed/>
                </p:oleObj>
              </mc:Choice>
              <mc:Fallback>
                <p:oleObj name="Diapositive think-cell" r:id="rId5" imgW="306" imgH="306" progId="TCLayout.ActiveDocument.1">
                  <p:embed/>
                  <p:pic>
                    <p:nvPicPr>
                      <p:cNvPr id="11" name="Objet 10" hidden="1">
                        <a:extLst>
                          <a:ext uri="{FF2B5EF4-FFF2-40B4-BE49-F238E27FC236}">
                            <a16:creationId xmlns:a16="http://schemas.microsoft.com/office/drawing/2014/main" id="{267AE06C-AC31-4606-870E-1C880DAD41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8437AB3D-3F6C-4D6B-8728-20D23EAF9E9C}"/>
              </a:ext>
            </a:extLst>
          </p:cNvPr>
          <p:cNvSpPr/>
          <p:nvPr/>
        </p:nvSpPr>
        <p:spPr>
          <a:xfrm>
            <a:off x="0" y="0"/>
            <a:ext cx="12192000" cy="869342"/>
          </a:xfrm>
          <a:prstGeom prst="rect">
            <a:avLst/>
          </a:prstGeom>
          <a:solidFill>
            <a:srgbClr val="D1D0CE">
              <a:lumMod val="10000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08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-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1531F322-8762-42FD-8E26-8F7806E8A80B}"/>
              </a:ext>
            </a:extLst>
          </p:cNvPr>
          <p:cNvSpPr txBox="1">
            <a:spLocks/>
          </p:cNvSpPr>
          <p:nvPr/>
        </p:nvSpPr>
        <p:spPr>
          <a:xfrm>
            <a:off x="507870" y="-329297"/>
            <a:ext cx="11103146" cy="815354"/>
          </a:xfrm>
          <a:prstGeom prst="rect">
            <a:avLst/>
          </a:prstGeom>
        </p:spPr>
        <p:txBody>
          <a:bodyPr vert="horz" lIns="121725" tIns="60862" rIns="121725" bIns="60862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980" b="0" i="0" kern="1200" cap="none" spc="-100" baseline="0" noProof="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sz="2800" b="1">
                <a:solidFill>
                  <a:srgbClr val="FF0000"/>
                </a:solidFill>
              </a:rPr>
              <a:t>ENVIRONMENT PROTECTION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8D0EB8-3DF9-4233-B303-2713D91CADA9}"/>
              </a:ext>
            </a:extLst>
          </p:cNvPr>
          <p:cNvSpPr/>
          <p:nvPr/>
        </p:nvSpPr>
        <p:spPr>
          <a:xfrm rot="5400000">
            <a:off x="8753868" y="3419867"/>
            <a:ext cx="5988658" cy="887607"/>
          </a:xfrm>
          <a:prstGeom prst="rect">
            <a:avLst/>
          </a:prstGeom>
          <a:solidFill>
            <a:srgbClr val="D70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2E58026-0925-4339-976C-30E0423A5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9" y="43545"/>
            <a:ext cx="11103146" cy="815354"/>
          </a:xfrm>
        </p:spPr>
        <p:txBody>
          <a:bodyPr vert="horz">
            <a:norm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Green Air </a:t>
            </a:r>
            <a:r>
              <a:rPr lang="en-US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™ </a:t>
            </a:r>
            <a:r>
              <a:rPr lang="fr-FR" sz="2000" b="1" dirty="0">
                <a:solidFill>
                  <a:schemeClr val="bg1"/>
                </a:solidFill>
              </a:rPr>
              <a:t>– Key </a:t>
            </a:r>
            <a:r>
              <a:rPr lang="fr-FR" sz="2000" b="1" dirty="0" err="1">
                <a:solidFill>
                  <a:schemeClr val="bg1"/>
                </a:solidFill>
              </a:rPr>
              <a:t>References</a:t>
            </a:r>
            <a:endParaRPr lang="fr-FR" sz="2000" b="1" dirty="0">
              <a:solidFill>
                <a:schemeClr val="bg1"/>
              </a:solidFill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CE2D1C5A-EC6F-4E9E-9B2F-4EC16386DBFB}"/>
              </a:ext>
            </a:extLst>
          </p:cNvPr>
          <p:cNvGrpSpPr/>
          <p:nvPr/>
        </p:nvGrpSpPr>
        <p:grpSpPr>
          <a:xfrm>
            <a:off x="1755849" y="974997"/>
            <a:ext cx="7086779" cy="791999"/>
            <a:chOff x="2862470" y="1627685"/>
            <a:chExt cx="6094965" cy="791999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C7AFEAA0-EA18-42C9-B6B4-BA89C929E8DA}"/>
                </a:ext>
              </a:extLst>
            </p:cNvPr>
            <p:cNvGrpSpPr/>
            <p:nvPr/>
          </p:nvGrpSpPr>
          <p:grpSpPr>
            <a:xfrm>
              <a:off x="2862470" y="1627685"/>
              <a:ext cx="6094965" cy="791999"/>
              <a:chOff x="3367085" y="1736057"/>
              <a:chExt cx="5457828" cy="69673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E1CF198-D790-48B1-8ADB-FCFE87A3B997}"/>
                  </a:ext>
                </a:extLst>
              </p:cNvPr>
              <p:cNvSpPr/>
              <p:nvPr/>
            </p:nvSpPr>
            <p:spPr>
              <a:xfrm>
                <a:off x="3367085" y="1736057"/>
                <a:ext cx="5457828" cy="6967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pic>
            <p:nvPicPr>
              <p:cNvPr id="23" name="Graphique 22">
                <a:extLst>
                  <a:ext uri="{FF2B5EF4-FFF2-40B4-BE49-F238E27FC236}">
                    <a16:creationId xmlns:a16="http://schemas.microsoft.com/office/drawing/2014/main" id="{00675113-3C28-49F8-8A17-4CD115FB46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3624469" y="1927105"/>
                <a:ext cx="304800" cy="304800"/>
              </a:xfrm>
              <a:prstGeom prst="rect">
                <a:avLst/>
              </a:prstGeom>
            </p:spPr>
          </p:pic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36559F3D-901C-4F8C-AB70-71D622CB9802}"/>
                  </a:ext>
                </a:extLst>
              </p:cNvPr>
              <p:cNvSpPr txBox="1"/>
              <p:nvPr/>
            </p:nvSpPr>
            <p:spPr>
              <a:xfrm>
                <a:off x="3929269" y="1814578"/>
                <a:ext cx="3716569" cy="514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Units running in daily passenger operations from July 2020 to end 2021 with Deutsche Bahn</a:t>
                </a:r>
              </a:p>
            </p:txBody>
          </p:sp>
        </p:grpSp>
        <p:pic>
          <p:nvPicPr>
            <p:cNvPr id="21" name="Graphique 20">
              <a:extLst>
                <a:ext uri="{FF2B5EF4-FFF2-40B4-BE49-F238E27FC236}">
                  <a16:creationId xmlns:a16="http://schemas.microsoft.com/office/drawing/2014/main" id="{B23EC7FA-C84F-4CFC-A483-236917063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7368162" y="1818895"/>
              <a:ext cx="1344834" cy="371976"/>
            </a:xfrm>
            <a:prstGeom prst="rect">
              <a:avLst/>
            </a:prstGeom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9070255D-B475-4444-8CF4-D7A6BFEC14B8}"/>
              </a:ext>
            </a:extLst>
          </p:cNvPr>
          <p:cNvGrpSpPr/>
          <p:nvPr/>
        </p:nvGrpSpPr>
        <p:grpSpPr>
          <a:xfrm>
            <a:off x="1755849" y="1938628"/>
            <a:ext cx="7086779" cy="792000"/>
            <a:chOff x="2744414" y="4027792"/>
            <a:chExt cx="6094965" cy="792000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4A0B8055-1F35-4894-B88E-882EEEDCDF3E}"/>
                </a:ext>
              </a:extLst>
            </p:cNvPr>
            <p:cNvGrpSpPr/>
            <p:nvPr/>
          </p:nvGrpSpPr>
          <p:grpSpPr>
            <a:xfrm>
              <a:off x="2744414" y="4027792"/>
              <a:ext cx="6094965" cy="792000"/>
              <a:chOff x="3367085" y="1727764"/>
              <a:chExt cx="5457828" cy="696738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E9B8AD5-D52D-4806-A62E-CEEFE07168EC}"/>
                  </a:ext>
                </a:extLst>
              </p:cNvPr>
              <p:cNvSpPr/>
              <p:nvPr/>
            </p:nvSpPr>
            <p:spPr>
              <a:xfrm>
                <a:off x="3367085" y="1727764"/>
                <a:ext cx="5457828" cy="6967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pic>
            <p:nvPicPr>
              <p:cNvPr id="29" name="Graphique 28">
                <a:extLst>
                  <a:ext uri="{FF2B5EF4-FFF2-40B4-BE49-F238E27FC236}">
                    <a16:creationId xmlns:a16="http://schemas.microsoft.com/office/drawing/2014/main" id="{35D227E7-711A-425E-9165-85ED77A241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3624469" y="1927105"/>
                <a:ext cx="304800" cy="304800"/>
              </a:xfrm>
              <a:prstGeom prst="rect">
                <a:avLst/>
              </a:prstGeom>
            </p:spPr>
          </p:pic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D4277027-14B6-414F-8E0A-95BD8CCA0988}"/>
                  </a:ext>
                </a:extLst>
              </p:cNvPr>
              <p:cNvSpPr txBox="1"/>
              <p:nvPr/>
            </p:nvSpPr>
            <p:spPr>
              <a:xfrm>
                <a:off x="3992833" y="1942936"/>
                <a:ext cx="3217925" cy="29783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Siemens on </a:t>
                </a:r>
                <a:r>
                  <a:rPr lang="en-US" sz="16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Velaro</a:t>
                </a:r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MS for Deutsche Bahn</a:t>
                </a:r>
              </a:p>
            </p:txBody>
          </p:sp>
        </p:grpSp>
        <p:pic>
          <p:nvPicPr>
            <p:cNvPr id="3" name="Graphique 2">
              <a:extLst>
                <a:ext uri="{FF2B5EF4-FFF2-40B4-BE49-F238E27FC236}">
                  <a16:creationId xmlns:a16="http://schemas.microsoft.com/office/drawing/2014/main" id="{A6BE7456-E882-4D69-AB24-21B3C526A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7251821" y="4263315"/>
              <a:ext cx="1372527" cy="326709"/>
            </a:xfrm>
            <a:prstGeom prst="rect">
              <a:avLst/>
            </a:prstGeom>
          </p:spPr>
        </p:pic>
      </p:grpSp>
      <p:sp>
        <p:nvSpPr>
          <p:cNvPr id="31" name="Bouton d’action : accueil 30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4887BED5-AB7B-49BE-AE24-26CD3AB9AF20}"/>
              </a:ext>
            </a:extLst>
          </p:cNvPr>
          <p:cNvSpPr/>
          <p:nvPr/>
        </p:nvSpPr>
        <p:spPr>
          <a:xfrm>
            <a:off x="11925300" y="6584934"/>
            <a:ext cx="266700" cy="273066"/>
          </a:xfrm>
          <a:prstGeom prst="actionButtonHome">
            <a:avLst/>
          </a:prstGeom>
          <a:noFill/>
          <a:ln>
            <a:solidFill>
              <a:srgbClr val="636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5B285D72-7F7B-4F1A-BC42-E853952498FD}"/>
              </a:ext>
            </a:extLst>
          </p:cNvPr>
          <p:cNvGrpSpPr/>
          <p:nvPr/>
        </p:nvGrpSpPr>
        <p:grpSpPr>
          <a:xfrm>
            <a:off x="1755849" y="2905155"/>
            <a:ext cx="7086779" cy="792000"/>
            <a:chOff x="2744414" y="4037217"/>
            <a:chExt cx="6094965" cy="792000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5492005A-B3F6-4131-9772-0EEEDD4F8126}"/>
                </a:ext>
              </a:extLst>
            </p:cNvPr>
            <p:cNvGrpSpPr/>
            <p:nvPr/>
          </p:nvGrpSpPr>
          <p:grpSpPr>
            <a:xfrm>
              <a:off x="2744414" y="4037217"/>
              <a:ext cx="6094965" cy="792000"/>
              <a:chOff x="3367085" y="1736056"/>
              <a:chExt cx="5457828" cy="696738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0B3047E-28C8-42FA-9CC2-4CFD8F0C155C}"/>
                  </a:ext>
                </a:extLst>
              </p:cNvPr>
              <p:cNvSpPr/>
              <p:nvPr/>
            </p:nvSpPr>
            <p:spPr>
              <a:xfrm>
                <a:off x="3367085" y="1736056"/>
                <a:ext cx="5457828" cy="6967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pic>
            <p:nvPicPr>
              <p:cNvPr id="34" name="Graphique 33">
                <a:extLst>
                  <a:ext uri="{FF2B5EF4-FFF2-40B4-BE49-F238E27FC236}">
                    <a16:creationId xmlns:a16="http://schemas.microsoft.com/office/drawing/2014/main" id="{C2D55518-A4E9-49E9-84A1-39FBFA6174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3624469" y="1927105"/>
                <a:ext cx="304800" cy="304800"/>
              </a:xfrm>
              <a:prstGeom prst="rect">
                <a:avLst/>
              </a:prstGeom>
            </p:spPr>
          </p:pic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B44375F9-7C5D-48B0-8AD9-83F98F70F4B8}"/>
                  </a:ext>
                </a:extLst>
              </p:cNvPr>
              <p:cNvSpPr txBox="1"/>
              <p:nvPr/>
            </p:nvSpPr>
            <p:spPr>
              <a:xfrm>
                <a:off x="3992833" y="1942936"/>
                <a:ext cx="3217925" cy="29783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Siemens on </a:t>
                </a:r>
                <a:r>
                  <a:rPr lang="en-US" sz="160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Mireo</a:t>
                </a:r>
                <a:r>
                  <a:rPr lang="en-US" sz="1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Plus</a:t>
                </a:r>
              </a:p>
            </p:txBody>
          </p:sp>
        </p:grpSp>
        <p:pic>
          <p:nvPicPr>
            <p:cNvPr id="32" name="Graphique 31">
              <a:extLst>
                <a:ext uri="{FF2B5EF4-FFF2-40B4-BE49-F238E27FC236}">
                  <a16:creationId xmlns:a16="http://schemas.microsoft.com/office/drawing/2014/main" id="{AB489075-DB70-4183-B8CB-3A0845EC1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7251821" y="4263315"/>
              <a:ext cx="1372527" cy="326709"/>
            </a:xfrm>
            <a:prstGeom prst="rect">
              <a:avLst/>
            </a:prstGeom>
          </p:spPr>
        </p:pic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EE3CB9BA-202A-4376-9D7D-BA334B5482DD}"/>
              </a:ext>
            </a:extLst>
          </p:cNvPr>
          <p:cNvGrpSpPr/>
          <p:nvPr/>
        </p:nvGrpSpPr>
        <p:grpSpPr>
          <a:xfrm>
            <a:off x="1755849" y="3878758"/>
            <a:ext cx="7086779" cy="792000"/>
            <a:chOff x="3367085" y="1736057"/>
            <a:chExt cx="5457828" cy="69673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26278A7-1DB2-4A56-A45A-FE27F7DF4D84}"/>
                </a:ext>
              </a:extLst>
            </p:cNvPr>
            <p:cNvSpPr/>
            <p:nvPr/>
          </p:nvSpPr>
          <p:spPr>
            <a:xfrm>
              <a:off x="3367085" y="1736057"/>
              <a:ext cx="5457828" cy="6967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40" name="Graphique 39">
              <a:extLst>
                <a:ext uri="{FF2B5EF4-FFF2-40B4-BE49-F238E27FC236}">
                  <a16:creationId xmlns:a16="http://schemas.microsoft.com/office/drawing/2014/main" id="{74FD924B-D659-4082-AB7E-2F939F666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624469" y="1927105"/>
              <a:ext cx="304800" cy="304800"/>
            </a:xfrm>
            <a:prstGeom prst="rect">
              <a:avLst/>
            </a:prstGeom>
          </p:spPr>
        </p:pic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E52868D1-28CF-4825-A211-911C10123AED}"/>
                </a:ext>
              </a:extLst>
            </p:cNvPr>
            <p:cNvSpPr txBox="1"/>
            <p:nvPr/>
          </p:nvSpPr>
          <p:spPr>
            <a:xfrm>
              <a:off x="3992833" y="1942936"/>
              <a:ext cx="3217925" cy="29783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Stadler Kiss RV SBB</a:t>
              </a: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E40E6011-98CD-4123-B035-667D8010D41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0" b="32769"/>
          <a:stretch/>
        </p:blipFill>
        <p:spPr>
          <a:xfrm>
            <a:off x="6936163" y="4023036"/>
            <a:ext cx="1680827" cy="424817"/>
          </a:xfrm>
          <a:prstGeom prst="rect">
            <a:avLst/>
          </a:prstGeom>
        </p:spPr>
      </p:pic>
      <p:grpSp>
        <p:nvGrpSpPr>
          <p:cNvPr id="36" name="Groupe 35">
            <a:extLst>
              <a:ext uri="{FF2B5EF4-FFF2-40B4-BE49-F238E27FC236}">
                <a16:creationId xmlns:a16="http://schemas.microsoft.com/office/drawing/2014/main" id="{13B5071C-B8E8-44EC-9A69-F1DB6997EB1D}"/>
              </a:ext>
            </a:extLst>
          </p:cNvPr>
          <p:cNvGrpSpPr/>
          <p:nvPr/>
        </p:nvGrpSpPr>
        <p:grpSpPr>
          <a:xfrm>
            <a:off x="1755849" y="4920705"/>
            <a:ext cx="7086779" cy="792000"/>
            <a:chOff x="3367085" y="1736057"/>
            <a:chExt cx="5457828" cy="69673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0539160-E7A4-461A-9F5D-69DE620FF3AD}"/>
                </a:ext>
              </a:extLst>
            </p:cNvPr>
            <p:cNvSpPr/>
            <p:nvPr/>
          </p:nvSpPr>
          <p:spPr>
            <a:xfrm>
              <a:off x="3367085" y="1736057"/>
              <a:ext cx="5457828" cy="6967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42" name="Graphique 41">
              <a:extLst>
                <a:ext uri="{FF2B5EF4-FFF2-40B4-BE49-F238E27FC236}">
                  <a16:creationId xmlns:a16="http://schemas.microsoft.com/office/drawing/2014/main" id="{C077C5EA-656A-41BE-8E59-C3B3F2377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624469" y="1927105"/>
              <a:ext cx="304800" cy="304800"/>
            </a:xfrm>
            <a:prstGeom prst="rect">
              <a:avLst/>
            </a:prstGeom>
          </p:spPr>
        </p:pic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95B47E63-2496-4420-B8B3-8372ADF2DED7}"/>
                </a:ext>
              </a:extLst>
            </p:cNvPr>
            <p:cNvSpPr txBox="1"/>
            <p:nvPr/>
          </p:nvSpPr>
          <p:spPr>
            <a:xfrm>
              <a:off x="3992833" y="1942936"/>
              <a:ext cx="3217925" cy="29783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Alstom Norske Tog Regional Trains</a:t>
              </a:r>
            </a:p>
          </p:txBody>
        </p:sp>
      </p:grpSp>
      <p:pic>
        <p:nvPicPr>
          <p:cNvPr id="45" name="Image 44">
            <a:extLst>
              <a:ext uri="{FF2B5EF4-FFF2-40B4-BE49-F238E27FC236}">
                <a16:creationId xmlns:a16="http://schemas.microsoft.com/office/drawing/2014/main" id="{752433B7-4EEF-48B5-A06D-3FC4C37D056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052" y="5108061"/>
            <a:ext cx="1555554" cy="424786"/>
          </a:xfrm>
          <a:prstGeom prst="rect">
            <a:avLst/>
          </a:prstGeom>
        </p:spPr>
      </p:pic>
      <p:pic>
        <p:nvPicPr>
          <p:cNvPr id="2" name="Bild 4">
            <a:extLst>
              <a:ext uri="{FF2B5EF4-FFF2-40B4-BE49-F238E27FC236}">
                <a16:creationId xmlns:a16="http://schemas.microsoft.com/office/drawing/2014/main" id="{B2F7AB6A-88A8-07E5-A4E1-E096FBBD2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799" y="3021133"/>
            <a:ext cx="1880036" cy="1872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D9F73DD4-D836-12C6-E095-0681FCAB1B7B}"/>
              </a:ext>
            </a:extLst>
          </p:cNvPr>
          <p:cNvGrpSpPr/>
          <p:nvPr/>
        </p:nvGrpSpPr>
        <p:grpSpPr>
          <a:xfrm>
            <a:off x="1755849" y="5892746"/>
            <a:ext cx="7086779" cy="792000"/>
            <a:chOff x="3367085" y="1736057"/>
            <a:chExt cx="5457828" cy="69673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E52DB56-C917-BD49-624F-EDDA7C62D82C}"/>
                </a:ext>
              </a:extLst>
            </p:cNvPr>
            <p:cNvSpPr/>
            <p:nvPr/>
          </p:nvSpPr>
          <p:spPr>
            <a:xfrm>
              <a:off x="3367085" y="1736057"/>
              <a:ext cx="5457828" cy="6967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3" name="Graphique 12">
              <a:extLst>
                <a:ext uri="{FF2B5EF4-FFF2-40B4-BE49-F238E27FC236}">
                  <a16:creationId xmlns:a16="http://schemas.microsoft.com/office/drawing/2014/main" id="{C280F143-118A-1ECF-9B63-0856C8EDD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624469" y="1927105"/>
              <a:ext cx="304800" cy="30480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E5568EEF-D7C2-7725-89E5-B3521B19E828}"/>
                </a:ext>
              </a:extLst>
            </p:cNvPr>
            <p:cNvSpPr txBox="1"/>
            <p:nvPr/>
          </p:nvSpPr>
          <p:spPr>
            <a:xfrm>
              <a:off x="3992833" y="1942936"/>
              <a:ext cx="3217925" cy="29783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Stadler Kiss ÖBB</a:t>
              </a: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297B8AB8-1AAB-86A0-14B2-9E59C712517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0" b="32769"/>
          <a:stretch/>
        </p:blipFill>
        <p:spPr>
          <a:xfrm>
            <a:off x="6995248" y="6057311"/>
            <a:ext cx="1680827" cy="42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30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t 8" hidden="1">
            <a:extLst>
              <a:ext uri="{FF2B5EF4-FFF2-40B4-BE49-F238E27FC236}">
                <a16:creationId xmlns:a16="http://schemas.microsoft.com/office/drawing/2014/main" id="{D898B483-6C00-40E1-97DF-F3BDE4D03FE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Diapositive think-cell" r:id="rId5" imgW="306" imgH="306" progId="TCLayout.ActiveDocument.1">
                  <p:embed/>
                </p:oleObj>
              </mc:Choice>
              <mc:Fallback>
                <p:oleObj name="Diapositive think-cell" r:id="rId5" imgW="306" imgH="306" progId="TCLayout.ActiveDocument.1">
                  <p:embed/>
                  <p:pic>
                    <p:nvPicPr>
                      <p:cNvPr id="9" name="Objet 8" hidden="1">
                        <a:extLst>
                          <a:ext uri="{FF2B5EF4-FFF2-40B4-BE49-F238E27FC236}">
                            <a16:creationId xmlns:a16="http://schemas.microsoft.com/office/drawing/2014/main" id="{D898B483-6C00-40E1-97DF-F3BDE4D03F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Groupe 33">
            <a:extLst>
              <a:ext uri="{FF2B5EF4-FFF2-40B4-BE49-F238E27FC236}">
                <a16:creationId xmlns:a16="http://schemas.microsoft.com/office/drawing/2014/main" id="{4E02F1FA-DC11-4C55-B644-189B5B1C651C}"/>
              </a:ext>
            </a:extLst>
          </p:cNvPr>
          <p:cNvGrpSpPr/>
          <p:nvPr/>
        </p:nvGrpSpPr>
        <p:grpSpPr>
          <a:xfrm>
            <a:off x="2009449" y="5560650"/>
            <a:ext cx="8414720" cy="988205"/>
            <a:chOff x="2862470" y="3175297"/>
            <a:chExt cx="6094965" cy="988205"/>
          </a:xfrm>
        </p:grpSpPr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0D6F12BC-2F15-47F8-9AC9-CE39622FC193}"/>
                </a:ext>
              </a:extLst>
            </p:cNvPr>
            <p:cNvGrpSpPr/>
            <p:nvPr/>
          </p:nvGrpSpPr>
          <p:grpSpPr>
            <a:xfrm>
              <a:off x="2862470" y="3175297"/>
              <a:ext cx="6094965" cy="988205"/>
              <a:chOff x="3367085" y="1644834"/>
              <a:chExt cx="5457828" cy="869342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8F4E8D5-E927-4929-AB69-7127FACA2121}"/>
                  </a:ext>
                </a:extLst>
              </p:cNvPr>
              <p:cNvSpPr/>
              <p:nvPr/>
            </p:nvSpPr>
            <p:spPr>
              <a:xfrm>
                <a:off x="3367085" y="1644834"/>
                <a:ext cx="5457828" cy="8693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pic>
            <p:nvPicPr>
              <p:cNvPr id="38" name="Graphique 37">
                <a:extLst>
                  <a:ext uri="{FF2B5EF4-FFF2-40B4-BE49-F238E27FC236}">
                    <a16:creationId xmlns:a16="http://schemas.microsoft.com/office/drawing/2014/main" id="{023E7D99-14C3-450F-982F-22CC4338FC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4431634" y="1971730"/>
                <a:ext cx="304800" cy="304800"/>
              </a:xfrm>
              <a:prstGeom prst="rect">
                <a:avLst/>
              </a:prstGeom>
            </p:spPr>
          </p:pic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CA3DED11-C0C7-4D48-A42F-E9267C506571}"/>
                  </a:ext>
                </a:extLst>
              </p:cNvPr>
              <p:cNvSpPr txBox="1"/>
              <p:nvPr/>
            </p:nvSpPr>
            <p:spPr>
              <a:xfrm>
                <a:off x="4839840" y="1866913"/>
                <a:ext cx="3063980" cy="514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Already sold to SNCF French operator on a major fleet</a:t>
                </a:r>
              </a:p>
            </p:txBody>
          </p:sp>
        </p:grpSp>
        <p:pic>
          <p:nvPicPr>
            <p:cNvPr id="36" name="Picture 2" descr="Afficher l’image source">
              <a:extLst>
                <a:ext uri="{FF2B5EF4-FFF2-40B4-BE49-F238E27FC236}">
                  <a16:creationId xmlns:a16="http://schemas.microsoft.com/office/drawing/2014/main" id="{25E42841-AB1B-4A93-B2C6-64AA78D92E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39" b="19838"/>
            <a:stretch/>
          </p:blipFill>
          <p:spPr bwMode="auto">
            <a:xfrm>
              <a:off x="7912957" y="3245028"/>
              <a:ext cx="911813" cy="848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961BD637-D46D-47F2-A6BC-F62AE394D6C2}"/>
              </a:ext>
            </a:extLst>
          </p:cNvPr>
          <p:cNvSpPr/>
          <p:nvPr/>
        </p:nvSpPr>
        <p:spPr>
          <a:xfrm>
            <a:off x="0" y="0"/>
            <a:ext cx="12192000" cy="869342"/>
          </a:xfrm>
          <a:prstGeom prst="rect">
            <a:avLst/>
          </a:prstGeom>
          <a:solidFill>
            <a:srgbClr val="D1D0CE">
              <a:lumMod val="10000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08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-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F0F36955-E251-4399-98AF-C116F0D6B5F7}"/>
              </a:ext>
            </a:extLst>
          </p:cNvPr>
          <p:cNvSpPr txBox="1">
            <a:spLocks/>
          </p:cNvSpPr>
          <p:nvPr/>
        </p:nvSpPr>
        <p:spPr>
          <a:xfrm>
            <a:off x="507870" y="-338006"/>
            <a:ext cx="11103146" cy="815354"/>
          </a:xfrm>
          <a:prstGeom prst="rect">
            <a:avLst/>
          </a:prstGeom>
        </p:spPr>
        <p:txBody>
          <a:bodyPr vert="horz" lIns="121725" tIns="60862" rIns="121725" bIns="60862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980" b="0" i="0" kern="1200" cap="none" spc="-100" baseline="0" noProof="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sz="2800" b="1" dirty="0">
                <a:solidFill>
                  <a:srgbClr val="FF0000"/>
                </a:solidFill>
              </a:rPr>
              <a:t>REFRIGERANT LEAKAGE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D5367B1-559F-4F9A-9C4E-8161167D4043}"/>
              </a:ext>
            </a:extLst>
          </p:cNvPr>
          <p:cNvGrpSpPr/>
          <p:nvPr/>
        </p:nvGrpSpPr>
        <p:grpSpPr>
          <a:xfrm>
            <a:off x="528103" y="1159055"/>
            <a:ext cx="10968731" cy="4096550"/>
            <a:chOff x="4942406" y="2916873"/>
            <a:chExt cx="10968731" cy="4096550"/>
          </a:xfrm>
        </p:grpSpPr>
        <p:sp>
          <p:nvSpPr>
            <p:cNvPr id="6" name="Freeform 288">
              <a:extLst>
                <a:ext uri="{FF2B5EF4-FFF2-40B4-BE49-F238E27FC236}">
                  <a16:creationId xmlns:a16="http://schemas.microsoft.com/office/drawing/2014/main" id="{4071C046-CD84-4ACB-85D9-38FDF0D5FA0B}"/>
                </a:ext>
              </a:extLst>
            </p:cNvPr>
            <p:cNvSpPr/>
            <p:nvPr/>
          </p:nvSpPr>
          <p:spPr>
            <a:xfrm>
              <a:off x="4942406" y="4964914"/>
              <a:ext cx="2670536" cy="1024254"/>
            </a:xfrm>
            <a:custGeom>
              <a:avLst/>
              <a:gdLst>
                <a:gd name="connsiteX0" fmla="*/ 0 w 2670536"/>
                <a:gd name="connsiteY0" fmla="*/ 0 h 1024254"/>
                <a:gd name="connsiteX1" fmla="*/ 240069 w 2670536"/>
                <a:gd name="connsiteY1" fmla="*/ 0 h 1024254"/>
                <a:gd name="connsiteX2" fmla="*/ 511177 w 2670536"/>
                <a:gd name="connsiteY2" fmla="*/ 0 h 1024254"/>
                <a:gd name="connsiteX3" fmla="*/ 751247 w 2670536"/>
                <a:gd name="connsiteY3" fmla="*/ 0 h 1024254"/>
                <a:gd name="connsiteX4" fmla="*/ 825991 w 2670536"/>
                <a:gd name="connsiteY4" fmla="*/ 0 h 1024254"/>
                <a:gd name="connsiteX5" fmla="*/ 1066061 w 2670536"/>
                <a:gd name="connsiteY5" fmla="*/ 0 h 1024254"/>
                <a:gd name="connsiteX6" fmla="*/ 2430468 w 2670536"/>
                <a:gd name="connsiteY6" fmla="*/ 0 h 1024254"/>
                <a:gd name="connsiteX7" fmla="*/ 2670537 w 2670536"/>
                <a:gd name="connsiteY7" fmla="*/ 0 h 1024254"/>
                <a:gd name="connsiteX8" fmla="*/ 2455171 w 2670536"/>
                <a:gd name="connsiteY8" fmla="*/ 1024255 h 1024254"/>
                <a:gd name="connsiteX9" fmla="*/ 2215102 w 2670536"/>
                <a:gd name="connsiteY9" fmla="*/ 1024255 h 1024254"/>
                <a:gd name="connsiteX10" fmla="*/ 850695 w 2670536"/>
                <a:gd name="connsiteY10" fmla="*/ 1024255 h 1024254"/>
                <a:gd name="connsiteX11" fmla="*/ 610625 w 2670536"/>
                <a:gd name="connsiteY11" fmla="*/ 1024255 h 1024254"/>
                <a:gd name="connsiteX12" fmla="*/ 535881 w 2670536"/>
                <a:gd name="connsiteY12" fmla="*/ 1024255 h 1024254"/>
                <a:gd name="connsiteX13" fmla="*/ 295811 w 2670536"/>
                <a:gd name="connsiteY13" fmla="*/ 1024255 h 1024254"/>
                <a:gd name="connsiteX14" fmla="*/ 240069 w 2670536"/>
                <a:gd name="connsiteY14" fmla="*/ 1024255 h 1024254"/>
                <a:gd name="connsiteX15" fmla="*/ 0 w 2670536"/>
                <a:gd name="connsiteY15" fmla="*/ 1024255 h 1024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0536" h="1024254">
                  <a:moveTo>
                    <a:pt x="0" y="0"/>
                  </a:moveTo>
                  <a:lnTo>
                    <a:pt x="240069" y="0"/>
                  </a:lnTo>
                  <a:lnTo>
                    <a:pt x="511177" y="0"/>
                  </a:lnTo>
                  <a:lnTo>
                    <a:pt x="751247" y="0"/>
                  </a:lnTo>
                  <a:lnTo>
                    <a:pt x="825991" y="0"/>
                  </a:lnTo>
                  <a:lnTo>
                    <a:pt x="1066061" y="0"/>
                  </a:lnTo>
                  <a:lnTo>
                    <a:pt x="2430468" y="0"/>
                  </a:lnTo>
                  <a:lnTo>
                    <a:pt x="2670537" y="0"/>
                  </a:lnTo>
                  <a:lnTo>
                    <a:pt x="2455171" y="1024255"/>
                  </a:lnTo>
                  <a:lnTo>
                    <a:pt x="2215102" y="1024255"/>
                  </a:lnTo>
                  <a:lnTo>
                    <a:pt x="850695" y="1024255"/>
                  </a:lnTo>
                  <a:lnTo>
                    <a:pt x="610625" y="1024255"/>
                  </a:lnTo>
                  <a:lnTo>
                    <a:pt x="535881" y="1024255"/>
                  </a:lnTo>
                  <a:lnTo>
                    <a:pt x="295811" y="1024255"/>
                  </a:lnTo>
                  <a:lnTo>
                    <a:pt x="240069" y="1024255"/>
                  </a:lnTo>
                  <a:lnTo>
                    <a:pt x="0" y="1024255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6330" cap="flat">
              <a:solidFill>
                <a:srgbClr val="63666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8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7" name="Freeform 289">
              <a:extLst>
                <a:ext uri="{FF2B5EF4-FFF2-40B4-BE49-F238E27FC236}">
                  <a16:creationId xmlns:a16="http://schemas.microsoft.com/office/drawing/2014/main" id="{330EAD48-774C-4ECC-8525-01D45C0B949E}"/>
                </a:ext>
              </a:extLst>
            </p:cNvPr>
            <p:cNvSpPr/>
            <p:nvPr/>
          </p:nvSpPr>
          <p:spPr>
            <a:xfrm>
              <a:off x="4942406" y="2916873"/>
              <a:ext cx="3816410" cy="1024254"/>
            </a:xfrm>
            <a:custGeom>
              <a:avLst/>
              <a:gdLst>
                <a:gd name="connsiteX0" fmla="*/ 0 w 3816410"/>
                <a:gd name="connsiteY0" fmla="*/ 1024255 h 1024254"/>
                <a:gd name="connsiteX1" fmla="*/ 1267 w 3816410"/>
                <a:gd name="connsiteY1" fmla="*/ 1018554 h 1024254"/>
                <a:gd name="connsiteX2" fmla="*/ 1267 w 3816410"/>
                <a:gd name="connsiteY2" fmla="*/ 0 h 1024254"/>
                <a:gd name="connsiteX3" fmla="*/ 3531367 w 3816410"/>
                <a:gd name="connsiteY3" fmla="*/ 0 h 1024254"/>
                <a:gd name="connsiteX4" fmla="*/ 3531367 w 3816410"/>
                <a:gd name="connsiteY4" fmla="*/ 0 h 1024254"/>
                <a:gd name="connsiteX5" fmla="*/ 3739132 w 3816410"/>
                <a:gd name="connsiteY5" fmla="*/ 0 h 1024254"/>
                <a:gd name="connsiteX6" fmla="*/ 3739132 w 3816410"/>
                <a:gd name="connsiteY6" fmla="*/ 0 h 1024254"/>
                <a:gd name="connsiteX7" fmla="*/ 3816410 w 3816410"/>
                <a:gd name="connsiteY7" fmla="*/ 0 h 1024254"/>
                <a:gd name="connsiteX8" fmla="*/ 3601044 w 3816410"/>
                <a:gd name="connsiteY8" fmla="*/ 1024255 h 1024254"/>
                <a:gd name="connsiteX9" fmla="*/ 3531367 w 3816410"/>
                <a:gd name="connsiteY9" fmla="*/ 1024255 h 1024254"/>
                <a:gd name="connsiteX10" fmla="*/ 3531367 w 3816410"/>
                <a:gd name="connsiteY10" fmla="*/ 1024255 h 1024254"/>
                <a:gd name="connsiteX11" fmla="*/ 1267 w 3816410"/>
                <a:gd name="connsiteY11" fmla="*/ 1024255 h 1024254"/>
                <a:gd name="connsiteX12" fmla="*/ 1267 w 3816410"/>
                <a:gd name="connsiteY12" fmla="*/ 1024255 h 1024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6410" h="1024254">
                  <a:moveTo>
                    <a:pt x="0" y="1024255"/>
                  </a:moveTo>
                  <a:lnTo>
                    <a:pt x="1267" y="1018554"/>
                  </a:lnTo>
                  <a:lnTo>
                    <a:pt x="1267" y="0"/>
                  </a:lnTo>
                  <a:lnTo>
                    <a:pt x="3531367" y="0"/>
                  </a:lnTo>
                  <a:lnTo>
                    <a:pt x="3531367" y="0"/>
                  </a:lnTo>
                  <a:lnTo>
                    <a:pt x="3739132" y="0"/>
                  </a:lnTo>
                  <a:lnTo>
                    <a:pt x="3739132" y="0"/>
                  </a:lnTo>
                  <a:lnTo>
                    <a:pt x="3816410" y="0"/>
                  </a:lnTo>
                  <a:lnTo>
                    <a:pt x="3601044" y="1024255"/>
                  </a:lnTo>
                  <a:lnTo>
                    <a:pt x="3531367" y="1024255"/>
                  </a:lnTo>
                  <a:lnTo>
                    <a:pt x="3531367" y="1024255"/>
                  </a:lnTo>
                  <a:lnTo>
                    <a:pt x="1267" y="1024255"/>
                  </a:lnTo>
                  <a:lnTo>
                    <a:pt x="1267" y="1024255"/>
                  </a:lnTo>
                  <a:close/>
                </a:path>
              </a:pathLst>
            </a:custGeom>
            <a:solidFill>
              <a:srgbClr val="1E1D1C"/>
            </a:solidFill>
            <a:ln w="63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8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>
                <a:ln>
                  <a:noFill/>
                </a:ln>
                <a:solidFill>
                  <a:srgbClr val="D1D0CE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" name="Freeform 290">
              <a:extLst>
                <a:ext uri="{FF2B5EF4-FFF2-40B4-BE49-F238E27FC236}">
                  <a16:creationId xmlns:a16="http://schemas.microsoft.com/office/drawing/2014/main" id="{CC4CE80E-9FEF-4230-A80F-8892A0888F20}"/>
                </a:ext>
              </a:extLst>
            </p:cNvPr>
            <p:cNvSpPr/>
            <p:nvPr/>
          </p:nvSpPr>
          <p:spPr>
            <a:xfrm>
              <a:off x="4942407" y="5989169"/>
              <a:ext cx="2024439" cy="1024254"/>
            </a:xfrm>
            <a:custGeom>
              <a:avLst/>
              <a:gdLst>
                <a:gd name="connsiteX0" fmla="*/ 0 w 2024439"/>
                <a:gd name="connsiteY0" fmla="*/ 0 h 1024254"/>
                <a:gd name="connsiteX1" fmla="*/ 157724 w 2024439"/>
                <a:gd name="connsiteY1" fmla="*/ 0 h 1024254"/>
                <a:gd name="connsiteX2" fmla="*/ 262239 w 2024439"/>
                <a:gd name="connsiteY2" fmla="*/ 0 h 1024254"/>
                <a:gd name="connsiteX3" fmla="*/ 419963 w 2024439"/>
                <a:gd name="connsiteY3" fmla="*/ 0 h 1024254"/>
                <a:gd name="connsiteX4" fmla="*/ 1762200 w 2024439"/>
                <a:gd name="connsiteY4" fmla="*/ 0 h 1024254"/>
                <a:gd name="connsiteX5" fmla="*/ 2024439 w 2024439"/>
                <a:gd name="connsiteY5" fmla="*/ 0 h 1024254"/>
                <a:gd name="connsiteX6" fmla="*/ 1809073 w 2024439"/>
                <a:gd name="connsiteY6" fmla="*/ 1024255 h 1024254"/>
                <a:gd name="connsiteX7" fmla="*/ 1546834 w 2024439"/>
                <a:gd name="connsiteY7" fmla="*/ 1024255 h 1024254"/>
                <a:gd name="connsiteX8" fmla="*/ 262239 w 2024439"/>
                <a:gd name="connsiteY8" fmla="*/ 1024255 h 1024254"/>
                <a:gd name="connsiteX9" fmla="*/ 0 w 2024439"/>
                <a:gd name="connsiteY9" fmla="*/ 1024255 h 1024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24439" h="1024254">
                  <a:moveTo>
                    <a:pt x="0" y="0"/>
                  </a:moveTo>
                  <a:lnTo>
                    <a:pt x="157724" y="0"/>
                  </a:lnTo>
                  <a:lnTo>
                    <a:pt x="262239" y="0"/>
                  </a:lnTo>
                  <a:lnTo>
                    <a:pt x="419963" y="0"/>
                  </a:lnTo>
                  <a:lnTo>
                    <a:pt x="1762200" y="0"/>
                  </a:lnTo>
                  <a:lnTo>
                    <a:pt x="2024439" y="0"/>
                  </a:lnTo>
                  <a:lnTo>
                    <a:pt x="1809073" y="1024255"/>
                  </a:lnTo>
                  <a:lnTo>
                    <a:pt x="1546834" y="1024255"/>
                  </a:lnTo>
                  <a:lnTo>
                    <a:pt x="262239" y="1024255"/>
                  </a:lnTo>
                  <a:lnTo>
                    <a:pt x="0" y="1024255"/>
                  </a:lnTo>
                  <a:close/>
                </a:path>
              </a:pathLst>
            </a:custGeom>
            <a:solidFill>
              <a:srgbClr val="D70010"/>
            </a:solidFill>
            <a:ln w="63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8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>
                <a:ln>
                  <a:noFill/>
                </a:ln>
                <a:solidFill>
                  <a:srgbClr val="D7001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0" name="Freeform 291">
              <a:extLst>
                <a:ext uri="{FF2B5EF4-FFF2-40B4-BE49-F238E27FC236}">
                  <a16:creationId xmlns:a16="http://schemas.microsoft.com/office/drawing/2014/main" id="{212E59B8-825D-454A-8B36-878C686A06AF}"/>
                </a:ext>
              </a:extLst>
            </p:cNvPr>
            <p:cNvSpPr/>
            <p:nvPr/>
          </p:nvSpPr>
          <p:spPr>
            <a:xfrm>
              <a:off x="4942407" y="3941294"/>
              <a:ext cx="3201983" cy="1023621"/>
            </a:xfrm>
            <a:custGeom>
              <a:avLst/>
              <a:gdLst>
                <a:gd name="connsiteX0" fmla="*/ 0 w 3201983"/>
                <a:gd name="connsiteY0" fmla="*/ 0 h 1023621"/>
                <a:gd name="connsiteX1" fmla="*/ 131753 w 3201983"/>
                <a:gd name="connsiteY1" fmla="*/ 0 h 1023621"/>
                <a:gd name="connsiteX2" fmla="*/ 1151574 w 3201983"/>
                <a:gd name="connsiteY2" fmla="*/ 0 h 1023621"/>
                <a:gd name="connsiteX3" fmla="*/ 1465755 w 3201983"/>
                <a:gd name="connsiteY3" fmla="*/ 0 h 1023621"/>
                <a:gd name="connsiteX4" fmla="*/ 1597508 w 3201983"/>
                <a:gd name="connsiteY4" fmla="*/ 0 h 1023621"/>
                <a:gd name="connsiteX5" fmla="*/ 3070864 w 3201983"/>
                <a:gd name="connsiteY5" fmla="*/ 0 h 1023621"/>
                <a:gd name="connsiteX6" fmla="*/ 3201984 w 3201983"/>
                <a:gd name="connsiteY6" fmla="*/ 0 h 1023621"/>
                <a:gd name="connsiteX7" fmla="*/ 2986618 w 3201983"/>
                <a:gd name="connsiteY7" fmla="*/ 1023621 h 1023621"/>
                <a:gd name="connsiteX8" fmla="*/ 2855498 w 3201983"/>
                <a:gd name="connsiteY8" fmla="*/ 1023621 h 1023621"/>
                <a:gd name="connsiteX9" fmla="*/ 1382142 w 3201983"/>
                <a:gd name="connsiteY9" fmla="*/ 1023621 h 1023621"/>
                <a:gd name="connsiteX10" fmla="*/ 1250389 w 3201983"/>
                <a:gd name="connsiteY10" fmla="*/ 1023621 h 1023621"/>
                <a:gd name="connsiteX11" fmla="*/ 1067328 w 3201983"/>
                <a:gd name="connsiteY11" fmla="*/ 1023621 h 1023621"/>
                <a:gd name="connsiteX12" fmla="*/ 936208 w 3201983"/>
                <a:gd name="connsiteY12" fmla="*/ 1023621 h 1023621"/>
                <a:gd name="connsiteX13" fmla="*/ 131753 w 3201983"/>
                <a:gd name="connsiteY13" fmla="*/ 1023621 h 1023621"/>
                <a:gd name="connsiteX14" fmla="*/ 0 w 3201983"/>
                <a:gd name="connsiteY14" fmla="*/ 1023621 h 1023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01983" h="1023621">
                  <a:moveTo>
                    <a:pt x="0" y="0"/>
                  </a:moveTo>
                  <a:lnTo>
                    <a:pt x="131753" y="0"/>
                  </a:lnTo>
                  <a:lnTo>
                    <a:pt x="1151574" y="0"/>
                  </a:lnTo>
                  <a:lnTo>
                    <a:pt x="1465755" y="0"/>
                  </a:lnTo>
                  <a:lnTo>
                    <a:pt x="1597508" y="0"/>
                  </a:lnTo>
                  <a:lnTo>
                    <a:pt x="3070864" y="0"/>
                  </a:lnTo>
                  <a:lnTo>
                    <a:pt x="3201984" y="0"/>
                  </a:lnTo>
                  <a:lnTo>
                    <a:pt x="2986618" y="1023621"/>
                  </a:lnTo>
                  <a:lnTo>
                    <a:pt x="2855498" y="1023621"/>
                  </a:lnTo>
                  <a:lnTo>
                    <a:pt x="1382142" y="1023621"/>
                  </a:lnTo>
                  <a:lnTo>
                    <a:pt x="1250389" y="1023621"/>
                  </a:lnTo>
                  <a:lnTo>
                    <a:pt x="1067328" y="1023621"/>
                  </a:lnTo>
                  <a:lnTo>
                    <a:pt x="936208" y="1023621"/>
                  </a:lnTo>
                  <a:lnTo>
                    <a:pt x="131753" y="1023621"/>
                  </a:lnTo>
                  <a:lnTo>
                    <a:pt x="0" y="1023621"/>
                  </a:lnTo>
                  <a:close/>
                </a:path>
              </a:pathLst>
            </a:custGeom>
            <a:solidFill>
              <a:srgbClr val="62666A"/>
            </a:solidFill>
            <a:ln w="63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8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1" name="Text Placeholder 1">
              <a:extLst>
                <a:ext uri="{FF2B5EF4-FFF2-40B4-BE49-F238E27FC236}">
                  <a16:creationId xmlns:a16="http://schemas.microsoft.com/office/drawing/2014/main" id="{671AA67E-2B5E-4D94-9825-B21A28C31F70}"/>
                </a:ext>
              </a:extLst>
            </p:cNvPr>
            <p:cNvSpPr txBox="1">
              <a:spLocks/>
            </p:cNvSpPr>
            <p:nvPr/>
          </p:nvSpPr>
          <p:spPr>
            <a:xfrm>
              <a:off x="5059164" y="3308606"/>
              <a:ext cx="2729177" cy="22608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608013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100" b="1" kern="1200" cap="all" spc="300" baseline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4572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9144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3716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18288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3347436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56060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64685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73309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01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400" b="1" i="0" u="none" strike="noStrike" kern="1200" cap="all" spc="30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 Placeholder 1">
              <a:extLst>
                <a:ext uri="{FF2B5EF4-FFF2-40B4-BE49-F238E27FC236}">
                  <a16:creationId xmlns:a16="http://schemas.microsoft.com/office/drawing/2014/main" id="{886C22BC-41DC-4C76-B14E-DDC63FB0F2CE}"/>
                </a:ext>
              </a:extLst>
            </p:cNvPr>
            <p:cNvSpPr txBox="1">
              <a:spLocks/>
            </p:cNvSpPr>
            <p:nvPr/>
          </p:nvSpPr>
          <p:spPr>
            <a:xfrm>
              <a:off x="5059164" y="4349130"/>
              <a:ext cx="1873102" cy="16347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608013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100" b="1" kern="1200" cap="all" spc="300" baseline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4572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9144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3716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18288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3347436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56060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64685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73309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01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400" b="1" i="0" u="none" strike="noStrike" kern="1200" cap="all" spc="30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Text Placeholder 1">
              <a:extLst>
                <a:ext uri="{FF2B5EF4-FFF2-40B4-BE49-F238E27FC236}">
                  <a16:creationId xmlns:a16="http://schemas.microsoft.com/office/drawing/2014/main" id="{68415C21-8C94-4973-BE4B-AF45E7CACEBE}"/>
                </a:ext>
              </a:extLst>
            </p:cNvPr>
            <p:cNvSpPr txBox="1">
              <a:spLocks/>
            </p:cNvSpPr>
            <p:nvPr/>
          </p:nvSpPr>
          <p:spPr>
            <a:xfrm>
              <a:off x="5059163" y="5342358"/>
              <a:ext cx="2393046" cy="169346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608013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100" b="1" kern="1200" cap="all" spc="300" baseline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4572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9144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3716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18288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3347436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56060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64685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73309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01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400" b="1" i="0" u="none" strike="noStrike" kern="1200" cap="all" spc="30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Text Placeholder 1">
              <a:extLst>
                <a:ext uri="{FF2B5EF4-FFF2-40B4-BE49-F238E27FC236}">
                  <a16:creationId xmlns:a16="http://schemas.microsoft.com/office/drawing/2014/main" id="{1F9C8F2B-68D7-4590-B826-5DBD34EED462}"/>
                </a:ext>
              </a:extLst>
            </p:cNvPr>
            <p:cNvSpPr txBox="1">
              <a:spLocks/>
            </p:cNvSpPr>
            <p:nvPr/>
          </p:nvSpPr>
          <p:spPr>
            <a:xfrm>
              <a:off x="5059164" y="6382883"/>
              <a:ext cx="2121101" cy="181567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608013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100" b="1" kern="1200" cap="all" spc="300" baseline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4572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9144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3716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18288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3347436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56060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64685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73309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01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400" b="1" i="0" u="none" strike="noStrike" kern="1200" cap="all" spc="30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Text Placeholder 19">
              <a:extLst>
                <a:ext uri="{FF2B5EF4-FFF2-40B4-BE49-F238E27FC236}">
                  <a16:creationId xmlns:a16="http://schemas.microsoft.com/office/drawing/2014/main" id="{861AE8C1-FD2F-4B39-B0A2-AD71EFA80647}"/>
                </a:ext>
              </a:extLst>
            </p:cNvPr>
            <p:cNvSpPr txBox="1">
              <a:spLocks/>
            </p:cNvSpPr>
            <p:nvPr/>
          </p:nvSpPr>
          <p:spPr>
            <a:xfrm>
              <a:off x="5059162" y="3193047"/>
              <a:ext cx="3465431" cy="45720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608013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4572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9144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3716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18288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3347436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56060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64685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73309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01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90% to 95% accuracy</a:t>
              </a:r>
            </a:p>
          </p:txBody>
        </p:sp>
        <p:sp>
          <p:nvSpPr>
            <p:cNvPr id="16" name="Text Placeholder 19">
              <a:extLst>
                <a:ext uri="{FF2B5EF4-FFF2-40B4-BE49-F238E27FC236}">
                  <a16:creationId xmlns:a16="http://schemas.microsoft.com/office/drawing/2014/main" id="{125C98FE-9C84-4E34-979F-09BBAC01180B}"/>
                </a:ext>
              </a:extLst>
            </p:cNvPr>
            <p:cNvSpPr txBox="1">
              <a:spLocks/>
            </p:cNvSpPr>
            <p:nvPr/>
          </p:nvSpPr>
          <p:spPr>
            <a:xfrm>
              <a:off x="5059163" y="4279031"/>
              <a:ext cx="2729178" cy="45720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608013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4572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9144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3716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18288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3347436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56060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64685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73309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01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Early Detection</a:t>
              </a:r>
            </a:p>
          </p:txBody>
        </p:sp>
        <p:sp>
          <p:nvSpPr>
            <p:cNvPr id="17" name="Text Placeholder 19">
              <a:extLst>
                <a:ext uri="{FF2B5EF4-FFF2-40B4-BE49-F238E27FC236}">
                  <a16:creationId xmlns:a16="http://schemas.microsoft.com/office/drawing/2014/main" id="{3491921F-166C-42D2-8025-8EFA487D56F0}"/>
                </a:ext>
              </a:extLst>
            </p:cNvPr>
            <p:cNvSpPr txBox="1">
              <a:spLocks/>
            </p:cNvSpPr>
            <p:nvPr/>
          </p:nvSpPr>
          <p:spPr>
            <a:xfrm>
              <a:off x="5112210" y="5056811"/>
              <a:ext cx="2393046" cy="45720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608013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4572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9144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3716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18288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3347436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56060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64685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73309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01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2400" b="1">
                  <a:solidFill>
                    <a:srgbClr val="FFFFFF"/>
                  </a:solidFill>
                </a:rPr>
                <a:t>Easy Installation</a:t>
              </a:r>
              <a:endParaRPr kumimoji="0" lang="en-US" sz="24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Text Placeholder 19">
              <a:extLst>
                <a:ext uri="{FF2B5EF4-FFF2-40B4-BE49-F238E27FC236}">
                  <a16:creationId xmlns:a16="http://schemas.microsoft.com/office/drawing/2014/main" id="{10DCCFCF-CC82-400D-B7E5-FBA1256B4BBA}"/>
                </a:ext>
              </a:extLst>
            </p:cNvPr>
            <p:cNvSpPr txBox="1">
              <a:spLocks/>
            </p:cNvSpPr>
            <p:nvPr/>
          </p:nvSpPr>
          <p:spPr>
            <a:xfrm>
              <a:off x="5059163" y="6122418"/>
              <a:ext cx="1873103" cy="446761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608013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4572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9144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3716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18288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3347436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56060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64685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73309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01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Continuous Operations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3EB771C2-EDAF-495E-8628-5BE02EFBCE91}"/>
                </a:ext>
              </a:extLst>
            </p:cNvPr>
            <p:cNvSpPr txBox="1"/>
            <p:nvPr/>
          </p:nvSpPr>
          <p:spPr>
            <a:xfrm>
              <a:off x="10473746" y="3308606"/>
              <a:ext cx="53252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 most accurate and precise solution on the market</a:t>
              </a:r>
              <a:endPara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77E4F9A4-0B7A-4EB5-9D08-BB42CB86A1B8}"/>
                </a:ext>
              </a:extLst>
            </p:cNvPr>
            <p:cNvSpPr txBox="1"/>
            <p:nvPr/>
          </p:nvSpPr>
          <p:spPr>
            <a:xfrm>
              <a:off x="10009055" y="4333968"/>
              <a:ext cx="59020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i="0" dirty="0">
                  <a:solidFill>
                    <a:srgbClr val="63666A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Detects refrigerant leaks in the circuit at an early stage</a:t>
              </a:r>
              <a:endParaRPr lang="en-US" sz="1600" dirty="0">
                <a:solidFill>
                  <a:srgbClr val="6366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95F2D349-E780-45C2-92BA-7E60EE321D3E}"/>
                </a:ext>
              </a:extLst>
            </p:cNvPr>
            <p:cNvSpPr txBox="1"/>
            <p:nvPr/>
          </p:nvSpPr>
          <p:spPr>
            <a:xfrm>
              <a:off x="9455612" y="5248441"/>
              <a:ext cx="58114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i="0" dirty="0">
                  <a:solidFill>
                    <a:schemeClr val="tx2">
                      <a:lumMod val="75000"/>
                    </a:schemeClr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Easy installation on new equipment or as a retrofit </a:t>
              </a:r>
              <a:endParaRPr lang="en-US" sz="16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14FAAD99-EF3D-4520-B05C-C690F07EE142}"/>
                </a:ext>
              </a:extLst>
            </p:cNvPr>
            <p:cNvSpPr txBox="1"/>
            <p:nvPr/>
          </p:nvSpPr>
          <p:spPr>
            <a:xfrm>
              <a:off x="8758816" y="6133830"/>
              <a:ext cx="54926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D70010"/>
                  </a:solidFill>
                  <a:latin typeface="Open Sans" panose="020B0606030504020204" pitchFamily="34" charset="0"/>
                </a:rPr>
                <a:t>Detects the presence of leaks without stopping operation of the unit neither decreasing the operational rate</a:t>
              </a:r>
              <a:endParaRPr lang="en-US" sz="1600" dirty="0">
                <a:solidFill>
                  <a:srgbClr val="D70010"/>
                </a:solidFill>
              </a:endParaRPr>
            </a:p>
          </p:txBody>
        </p:sp>
      </p:grpSp>
      <p:pic>
        <p:nvPicPr>
          <p:cNvPr id="29" name="Graphique 28">
            <a:extLst>
              <a:ext uri="{FF2B5EF4-FFF2-40B4-BE49-F238E27FC236}">
                <a16:creationId xmlns:a16="http://schemas.microsoft.com/office/drawing/2014/main" id="{616D2441-F45E-4BD5-A519-E537CEF406B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865340" y="1337807"/>
            <a:ext cx="952500" cy="666750"/>
          </a:xfrm>
          <a:prstGeom prst="rect">
            <a:avLst/>
          </a:prstGeom>
        </p:spPr>
      </p:pic>
      <p:pic>
        <p:nvPicPr>
          <p:cNvPr id="30" name="Picture 26">
            <a:extLst>
              <a:ext uri="{FF2B5EF4-FFF2-40B4-BE49-F238E27FC236}">
                <a16:creationId xmlns:a16="http://schemas.microsoft.com/office/drawing/2014/main" id="{4B075FB6-5948-4BC6-97E0-15CBE7CE545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4513" y="2458398"/>
            <a:ext cx="635813" cy="582829"/>
          </a:xfrm>
          <a:prstGeom prst="rect">
            <a:avLst/>
          </a:prstGeom>
          <a:noFill/>
        </p:spPr>
      </p:pic>
      <p:pic>
        <p:nvPicPr>
          <p:cNvPr id="31" name="Picture 24">
            <a:extLst>
              <a:ext uri="{FF2B5EF4-FFF2-40B4-BE49-F238E27FC236}">
                <a16:creationId xmlns:a16="http://schemas.microsoft.com/office/drawing/2014/main" id="{91C190CD-FE76-4F07-95FC-DBA46937E4F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9867" y="3441394"/>
            <a:ext cx="640214" cy="555657"/>
          </a:xfrm>
          <a:prstGeom prst="rect">
            <a:avLst/>
          </a:prstGeom>
          <a:noFill/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87F21D20-119E-4763-BA8D-614A472BD970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1351" y="4386984"/>
            <a:ext cx="874354" cy="830997"/>
          </a:xfrm>
          <a:prstGeom prst="rect">
            <a:avLst/>
          </a:prstGeom>
          <a:noFill/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E3647929-B5AA-4AAE-9642-5BB010E90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70" y="54000"/>
            <a:ext cx="11103146" cy="815354"/>
          </a:xfrm>
        </p:spPr>
        <p:txBody>
          <a:bodyPr vert="horz">
            <a:normAutofit/>
          </a:bodyPr>
          <a:lstStyle/>
          <a:p>
            <a:r>
              <a:rPr lang="fr-FR" sz="2000" b="1" dirty="0" err="1">
                <a:solidFill>
                  <a:schemeClr val="bg1"/>
                </a:solidFill>
              </a:rPr>
              <a:t>LeakDetect</a:t>
            </a:r>
            <a:r>
              <a:rPr lang="fr-FR" sz="2000" b="1" baseline="0" dirty="0">
                <a:solidFill>
                  <a:schemeClr val="bg1"/>
                </a:solidFill>
              </a:rPr>
              <a:t> – Solution Key </a:t>
            </a:r>
            <a:r>
              <a:rPr lang="fr-FR" sz="2000" b="1" baseline="0" dirty="0" err="1">
                <a:solidFill>
                  <a:schemeClr val="bg1"/>
                </a:solidFill>
              </a:rPr>
              <a:t>Benefits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8" name="Bouton d’action : accueil 2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207BC77-4D31-4407-8020-30694FA29684}"/>
              </a:ext>
            </a:extLst>
          </p:cNvPr>
          <p:cNvSpPr/>
          <p:nvPr/>
        </p:nvSpPr>
        <p:spPr>
          <a:xfrm>
            <a:off x="11925300" y="6584934"/>
            <a:ext cx="266700" cy="273066"/>
          </a:xfrm>
          <a:prstGeom prst="actionButtonHome">
            <a:avLst/>
          </a:prstGeom>
          <a:noFill/>
          <a:ln>
            <a:solidFill>
              <a:srgbClr val="636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6DBF124-59A8-4FA1-A701-91E3019F5701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421" y="5875679"/>
            <a:ext cx="550353" cy="55035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0BB82E7-7B68-4EDA-BEDD-1BA52E2440AC}"/>
              </a:ext>
            </a:extLst>
          </p:cNvPr>
          <p:cNvSpPr txBox="1"/>
          <p:nvPr/>
        </p:nvSpPr>
        <p:spPr>
          <a:xfrm>
            <a:off x="2264826" y="5566612"/>
            <a:ext cx="11184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277086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t 8" hidden="1">
            <a:extLst>
              <a:ext uri="{FF2B5EF4-FFF2-40B4-BE49-F238E27FC236}">
                <a16:creationId xmlns:a16="http://schemas.microsoft.com/office/drawing/2014/main" id="{9410FE48-B9E2-4BD7-B800-B6CBB4E1619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Diapositive think-cell" r:id="rId5" imgW="306" imgH="306" progId="TCLayout.ActiveDocument.1">
                  <p:embed/>
                </p:oleObj>
              </mc:Choice>
              <mc:Fallback>
                <p:oleObj name="Diapositive think-cell" r:id="rId5" imgW="306" imgH="306" progId="TCLayout.ActiveDocument.1">
                  <p:embed/>
                  <p:pic>
                    <p:nvPicPr>
                      <p:cNvPr id="9" name="Objet 8" hidden="1">
                        <a:extLst>
                          <a:ext uri="{FF2B5EF4-FFF2-40B4-BE49-F238E27FC236}">
                            <a16:creationId xmlns:a16="http://schemas.microsoft.com/office/drawing/2014/main" id="{9410FE48-B9E2-4BD7-B800-B6CBB4E161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3">
            <a:extLst>
              <a:ext uri="{FF2B5EF4-FFF2-40B4-BE49-F238E27FC236}">
                <a16:creationId xmlns:a16="http://schemas.microsoft.com/office/drawing/2014/main" id="{53321EB2-FCC0-42CA-81DD-850C21D0F6F3}"/>
              </a:ext>
            </a:extLst>
          </p:cNvPr>
          <p:cNvSpPr/>
          <p:nvPr/>
        </p:nvSpPr>
        <p:spPr>
          <a:xfrm>
            <a:off x="0" y="0"/>
            <a:ext cx="12192000" cy="869342"/>
          </a:xfrm>
          <a:prstGeom prst="rect">
            <a:avLst/>
          </a:prstGeom>
          <a:solidFill>
            <a:srgbClr val="D1D0CE">
              <a:lumMod val="10000"/>
            </a:srgb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08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-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798130BE-973D-41DF-932A-CFE3C0D3E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0909" y="1243413"/>
            <a:ext cx="3969763" cy="436800"/>
          </a:xfrm>
          <a:noFill/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/>
              <a:t>DEVICE BASED ON :</a:t>
            </a:r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F6C4683B-CB35-40B6-9084-C87A9AA2BE22}"/>
              </a:ext>
            </a:extLst>
          </p:cNvPr>
          <p:cNvSpPr txBox="1">
            <a:spLocks/>
          </p:cNvSpPr>
          <p:nvPr/>
        </p:nvSpPr>
        <p:spPr>
          <a:xfrm>
            <a:off x="507870" y="-277047"/>
            <a:ext cx="11103146" cy="815354"/>
          </a:xfrm>
          <a:prstGeom prst="rect">
            <a:avLst/>
          </a:prstGeom>
        </p:spPr>
        <p:txBody>
          <a:bodyPr vert="horz" lIns="121725" tIns="60862" rIns="121725" bIns="60862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980" b="0" i="0" kern="1200" cap="none" spc="-100" baseline="0" noProof="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sz="2800" b="1">
                <a:solidFill>
                  <a:srgbClr val="FF0000"/>
                </a:solidFill>
              </a:rPr>
              <a:t>REFRIGERANT LEAKAGE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7C9C563-D790-4F6F-93E2-FC394B6D0FFA}"/>
              </a:ext>
            </a:extLst>
          </p:cNvPr>
          <p:cNvGrpSpPr/>
          <p:nvPr/>
        </p:nvGrpSpPr>
        <p:grpSpPr>
          <a:xfrm>
            <a:off x="847769" y="1934541"/>
            <a:ext cx="5745602" cy="4055566"/>
            <a:chOff x="507869" y="1258540"/>
            <a:chExt cx="6038644" cy="4790592"/>
          </a:xfrm>
        </p:grpSpPr>
        <p:cxnSp>
          <p:nvCxnSpPr>
            <p:cNvPr id="6" name="Straight Connector 62">
              <a:extLst>
                <a:ext uri="{FF2B5EF4-FFF2-40B4-BE49-F238E27FC236}">
                  <a16:creationId xmlns:a16="http://schemas.microsoft.com/office/drawing/2014/main" id="{E6E0D896-23D4-4966-B08A-8E99663B0123}"/>
                </a:ext>
              </a:extLst>
            </p:cNvPr>
            <p:cNvCxnSpPr>
              <a:cxnSpLocks/>
            </p:cNvCxnSpPr>
            <p:nvPr/>
          </p:nvCxnSpPr>
          <p:spPr>
            <a:xfrm>
              <a:off x="509368" y="2810710"/>
              <a:ext cx="1554379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4">
              <a:extLst>
                <a:ext uri="{FF2B5EF4-FFF2-40B4-BE49-F238E27FC236}">
                  <a16:creationId xmlns:a16="http://schemas.microsoft.com/office/drawing/2014/main" id="{4A9FC7DD-3F02-4EA8-990D-D770AAD51B10}"/>
                </a:ext>
              </a:extLst>
            </p:cNvPr>
            <p:cNvCxnSpPr>
              <a:cxnSpLocks/>
            </p:cNvCxnSpPr>
            <p:nvPr/>
          </p:nvCxnSpPr>
          <p:spPr>
            <a:xfrm>
              <a:off x="509367" y="2810710"/>
              <a:ext cx="71802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 Placeholder 19">
              <a:extLst>
                <a:ext uri="{FF2B5EF4-FFF2-40B4-BE49-F238E27FC236}">
                  <a16:creationId xmlns:a16="http://schemas.microsoft.com/office/drawing/2014/main" id="{3FD1D6AF-27AA-439F-8D33-01AC9D02A9ED}"/>
                </a:ext>
              </a:extLst>
            </p:cNvPr>
            <p:cNvSpPr txBox="1">
              <a:spLocks/>
            </p:cNvSpPr>
            <p:nvPr/>
          </p:nvSpPr>
          <p:spPr>
            <a:xfrm>
              <a:off x="507869" y="2352236"/>
              <a:ext cx="1060385" cy="45720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608013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4572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9144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3716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18288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3347436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56060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64685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73309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01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02</a:t>
              </a:r>
            </a:p>
          </p:txBody>
        </p:sp>
        <p:cxnSp>
          <p:nvCxnSpPr>
            <p:cNvPr id="11" name="Straight Connector 68">
              <a:extLst>
                <a:ext uri="{FF2B5EF4-FFF2-40B4-BE49-F238E27FC236}">
                  <a16:creationId xmlns:a16="http://schemas.microsoft.com/office/drawing/2014/main" id="{D48B70A5-1C46-49CC-874C-B87A42F91E7B}"/>
                </a:ext>
              </a:extLst>
            </p:cNvPr>
            <p:cNvCxnSpPr>
              <a:cxnSpLocks/>
            </p:cNvCxnSpPr>
            <p:nvPr/>
          </p:nvCxnSpPr>
          <p:spPr>
            <a:xfrm>
              <a:off x="509368" y="3910332"/>
              <a:ext cx="1554379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69">
              <a:extLst>
                <a:ext uri="{FF2B5EF4-FFF2-40B4-BE49-F238E27FC236}">
                  <a16:creationId xmlns:a16="http://schemas.microsoft.com/office/drawing/2014/main" id="{92AF71B7-8ED4-455A-AB84-477F21023F46}"/>
                </a:ext>
              </a:extLst>
            </p:cNvPr>
            <p:cNvCxnSpPr>
              <a:cxnSpLocks/>
            </p:cNvCxnSpPr>
            <p:nvPr/>
          </p:nvCxnSpPr>
          <p:spPr>
            <a:xfrm>
              <a:off x="509367" y="3910332"/>
              <a:ext cx="71802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 Placeholder 19">
              <a:extLst>
                <a:ext uri="{FF2B5EF4-FFF2-40B4-BE49-F238E27FC236}">
                  <a16:creationId xmlns:a16="http://schemas.microsoft.com/office/drawing/2014/main" id="{0B30B834-154D-46C0-A885-D1AC23ADA9F8}"/>
                </a:ext>
              </a:extLst>
            </p:cNvPr>
            <p:cNvSpPr txBox="1">
              <a:spLocks/>
            </p:cNvSpPr>
            <p:nvPr/>
          </p:nvSpPr>
          <p:spPr>
            <a:xfrm>
              <a:off x="507869" y="3451858"/>
              <a:ext cx="1060385" cy="45720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608013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4572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9144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3716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18288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3347436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56060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64685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73309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01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03</a:t>
              </a:r>
            </a:p>
          </p:txBody>
        </p:sp>
        <p:cxnSp>
          <p:nvCxnSpPr>
            <p:cNvPr id="14" name="Straight Connector 73">
              <a:extLst>
                <a:ext uri="{FF2B5EF4-FFF2-40B4-BE49-F238E27FC236}">
                  <a16:creationId xmlns:a16="http://schemas.microsoft.com/office/drawing/2014/main" id="{25502BB3-9FF4-4708-BC23-85D0235C3314}"/>
                </a:ext>
              </a:extLst>
            </p:cNvPr>
            <p:cNvCxnSpPr>
              <a:cxnSpLocks/>
            </p:cNvCxnSpPr>
            <p:nvPr/>
          </p:nvCxnSpPr>
          <p:spPr>
            <a:xfrm>
              <a:off x="509368" y="5009650"/>
              <a:ext cx="1554379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74">
              <a:extLst>
                <a:ext uri="{FF2B5EF4-FFF2-40B4-BE49-F238E27FC236}">
                  <a16:creationId xmlns:a16="http://schemas.microsoft.com/office/drawing/2014/main" id="{05358650-DDA1-42EF-9F59-2E8ABE3EA75D}"/>
                </a:ext>
              </a:extLst>
            </p:cNvPr>
            <p:cNvCxnSpPr>
              <a:cxnSpLocks/>
            </p:cNvCxnSpPr>
            <p:nvPr/>
          </p:nvCxnSpPr>
          <p:spPr>
            <a:xfrm>
              <a:off x="509367" y="5009650"/>
              <a:ext cx="71802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 Placeholder 19">
              <a:extLst>
                <a:ext uri="{FF2B5EF4-FFF2-40B4-BE49-F238E27FC236}">
                  <a16:creationId xmlns:a16="http://schemas.microsoft.com/office/drawing/2014/main" id="{11B53A8F-C44B-497D-9301-C1040BDF01C5}"/>
                </a:ext>
              </a:extLst>
            </p:cNvPr>
            <p:cNvSpPr txBox="1">
              <a:spLocks/>
            </p:cNvSpPr>
            <p:nvPr/>
          </p:nvSpPr>
          <p:spPr>
            <a:xfrm>
              <a:off x="507869" y="4551176"/>
              <a:ext cx="1060385" cy="45720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608013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4572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9144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3716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18288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3347436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56060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64685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73309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01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04</a:t>
              </a:r>
            </a:p>
          </p:txBody>
        </p:sp>
        <p:cxnSp>
          <p:nvCxnSpPr>
            <p:cNvPr id="17" name="Straight Connector 78">
              <a:extLst>
                <a:ext uri="{FF2B5EF4-FFF2-40B4-BE49-F238E27FC236}">
                  <a16:creationId xmlns:a16="http://schemas.microsoft.com/office/drawing/2014/main" id="{55BD0DAC-A548-424E-B2DE-4AFBA3FC8B9A}"/>
                </a:ext>
              </a:extLst>
            </p:cNvPr>
            <p:cNvCxnSpPr>
              <a:cxnSpLocks/>
            </p:cNvCxnSpPr>
            <p:nvPr/>
          </p:nvCxnSpPr>
          <p:spPr>
            <a:xfrm>
              <a:off x="509368" y="1719186"/>
              <a:ext cx="1554379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79">
              <a:extLst>
                <a:ext uri="{FF2B5EF4-FFF2-40B4-BE49-F238E27FC236}">
                  <a16:creationId xmlns:a16="http://schemas.microsoft.com/office/drawing/2014/main" id="{D8062676-7111-4D87-ACCB-E939C60029D5}"/>
                </a:ext>
              </a:extLst>
            </p:cNvPr>
            <p:cNvCxnSpPr>
              <a:cxnSpLocks/>
            </p:cNvCxnSpPr>
            <p:nvPr/>
          </p:nvCxnSpPr>
          <p:spPr>
            <a:xfrm>
              <a:off x="509367" y="1717965"/>
              <a:ext cx="71802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 Placeholder 19">
              <a:extLst>
                <a:ext uri="{FF2B5EF4-FFF2-40B4-BE49-F238E27FC236}">
                  <a16:creationId xmlns:a16="http://schemas.microsoft.com/office/drawing/2014/main" id="{790C53D8-56C0-4F24-828E-C38C65DBD023}"/>
                </a:ext>
              </a:extLst>
            </p:cNvPr>
            <p:cNvSpPr txBox="1">
              <a:spLocks/>
            </p:cNvSpPr>
            <p:nvPr/>
          </p:nvSpPr>
          <p:spPr>
            <a:xfrm>
              <a:off x="507869" y="1258540"/>
              <a:ext cx="1060385" cy="45720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608013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4572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9144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3716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18288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3347436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56060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64685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73309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01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01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1DA6C6BF-02E3-4084-ADAC-5B20C436B364}"/>
                </a:ext>
              </a:extLst>
            </p:cNvPr>
            <p:cNvSpPr txBox="1"/>
            <p:nvPr/>
          </p:nvSpPr>
          <p:spPr>
            <a:xfrm>
              <a:off x="1227387" y="1317863"/>
              <a:ext cx="2616770" cy="399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63666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Refrigerant Fluid Type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24A1A475-304B-4CE3-9F80-149158C823E9}"/>
                </a:ext>
              </a:extLst>
            </p:cNvPr>
            <p:cNvSpPr txBox="1"/>
            <p:nvPr/>
          </p:nvSpPr>
          <p:spPr>
            <a:xfrm>
              <a:off x="1227387" y="2411559"/>
              <a:ext cx="2204004" cy="399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63666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Compressor Model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3A9CE771-E79E-4EFE-BC01-CF1CD0BF9D3D}"/>
                </a:ext>
              </a:extLst>
            </p:cNvPr>
            <p:cNvSpPr txBox="1"/>
            <p:nvPr/>
          </p:nvSpPr>
          <p:spPr>
            <a:xfrm>
              <a:off x="1227387" y="3510877"/>
              <a:ext cx="3331108" cy="399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63666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Heat Exchangers Geometries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FCAA603C-D914-4D00-8D6B-668DA43F17D2}"/>
                </a:ext>
              </a:extLst>
            </p:cNvPr>
            <p:cNvSpPr txBox="1"/>
            <p:nvPr/>
          </p:nvSpPr>
          <p:spPr>
            <a:xfrm>
              <a:off x="1227387" y="4610499"/>
              <a:ext cx="5010815" cy="399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63666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Two pressures sensors on the cooling circuit</a:t>
              </a:r>
            </a:p>
          </p:txBody>
        </p:sp>
        <p:cxnSp>
          <p:nvCxnSpPr>
            <p:cNvPr id="24" name="Straight Connector 73">
              <a:extLst>
                <a:ext uri="{FF2B5EF4-FFF2-40B4-BE49-F238E27FC236}">
                  <a16:creationId xmlns:a16="http://schemas.microsoft.com/office/drawing/2014/main" id="{52F6E92E-CDFE-4FBA-B2DC-5310081F43E2}"/>
                </a:ext>
              </a:extLst>
            </p:cNvPr>
            <p:cNvCxnSpPr>
              <a:cxnSpLocks/>
            </p:cNvCxnSpPr>
            <p:nvPr/>
          </p:nvCxnSpPr>
          <p:spPr>
            <a:xfrm>
              <a:off x="509368" y="6048370"/>
              <a:ext cx="1554379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74">
              <a:extLst>
                <a:ext uri="{FF2B5EF4-FFF2-40B4-BE49-F238E27FC236}">
                  <a16:creationId xmlns:a16="http://schemas.microsoft.com/office/drawing/2014/main" id="{1265F3AD-51D4-400C-88B3-AFDE4C6D3C53}"/>
                </a:ext>
              </a:extLst>
            </p:cNvPr>
            <p:cNvCxnSpPr>
              <a:cxnSpLocks/>
            </p:cNvCxnSpPr>
            <p:nvPr/>
          </p:nvCxnSpPr>
          <p:spPr>
            <a:xfrm>
              <a:off x="509367" y="6048370"/>
              <a:ext cx="71802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 Placeholder 19">
              <a:extLst>
                <a:ext uri="{FF2B5EF4-FFF2-40B4-BE49-F238E27FC236}">
                  <a16:creationId xmlns:a16="http://schemas.microsoft.com/office/drawing/2014/main" id="{0E00A2C9-A606-4D09-ACAF-A953D6C20C42}"/>
                </a:ext>
              </a:extLst>
            </p:cNvPr>
            <p:cNvSpPr txBox="1">
              <a:spLocks/>
            </p:cNvSpPr>
            <p:nvPr/>
          </p:nvSpPr>
          <p:spPr>
            <a:xfrm>
              <a:off x="507869" y="5589896"/>
              <a:ext cx="1060385" cy="45720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608013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4572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9144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3716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1828800" indent="-182880" algn="l" defTabSz="608013" rtl="0" eaLnBrk="1" fontAlgn="base" hangingPunct="1"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3347436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56060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64685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73309" indent="-304312" algn="l" defTabSz="608625" rtl="0" eaLnBrk="1" latinLnBrk="0" hangingPunct="1">
                <a:spcBef>
                  <a:spcPct val="20000"/>
                </a:spcBef>
                <a:buFont typeface="Arial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0801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05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9FB23973-8678-42DE-A9DB-5F07A5E651E6}"/>
                </a:ext>
              </a:extLst>
            </p:cNvPr>
            <p:cNvSpPr txBox="1"/>
            <p:nvPr/>
          </p:nvSpPr>
          <p:spPr>
            <a:xfrm>
              <a:off x="1227387" y="5649219"/>
              <a:ext cx="5319126" cy="399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63666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Two temperature sensors on the cooling circuit</a:t>
              </a:r>
            </a:p>
          </p:txBody>
        </p:sp>
      </p:grpSp>
      <p:sp>
        <p:nvSpPr>
          <p:cNvPr id="3" name="Titre 2">
            <a:extLst>
              <a:ext uri="{FF2B5EF4-FFF2-40B4-BE49-F238E27FC236}">
                <a16:creationId xmlns:a16="http://schemas.microsoft.com/office/drawing/2014/main" id="{C775184B-56CD-4F90-951D-093E029BB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70" y="106252"/>
            <a:ext cx="11103146" cy="815354"/>
          </a:xfrm>
        </p:spPr>
        <p:txBody>
          <a:bodyPr vert="horz">
            <a:normAutofit/>
          </a:bodyPr>
          <a:lstStyle/>
          <a:p>
            <a:r>
              <a:rPr lang="fr-FR" sz="2000" b="1" err="1">
                <a:solidFill>
                  <a:schemeClr val="bg1"/>
                </a:solidFill>
              </a:rPr>
              <a:t>LeakDetect</a:t>
            </a:r>
            <a:r>
              <a:rPr lang="fr-FR" sz="2000" b="1">
                <a:solidFill>
                  <a:schemeClr val="bg1"/>
                </a:solidFill>
              </a:rPr>
              <a:t> – </a:t>
            </a:r>
            <a:r>
              <a:rPr lang="fr-FR" sz="2000" b="1" err="1">
                <a:solidFill>
                  <a:schemeClr val="bg1"/>
                </a:solidFill>
              </a:rPr>
              <a:t>Technical</a:t>
            </a:r>
            <a:r>
              <a:rPr lang="fr-FR" sz="2000" b="1">
                <a:solidFill>
                  <a:schemeClr val="bg1"/>
                </a:solidFill>
              </a:rPr>
              <a:t> Aspects</a:t>
            </a:r>
          </a:p>
        </p:txBody>
      </p:sp>
      <p:sp>
        <p:nvSpPr>
          <p:cNvPr id="29" name="Bouton d’action : accueil 2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3B409EF-274E-4F09-9F61-F4078E59A2D1}"/>
              </a:ext>
            </a:extLst>
          </p:cNvPr>
          <p:cNvSpPr/>
          <p:nvPr/>
        </p:nvSpPr>
        <p:spPr>
          <a:xfrm>
            <a:off x="11925300" y="6584934"/>
            <a:ext cx="266700" cy="273066"/>
          </a:xfrm>
          <a:prstGeom prst="actionButtonHome">
            <a:avLst/>
          </a:prstGeom>
          <a:noFill/>
          <a:ln>
            <a:solidFill>
              <a:srgbClr val="636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Image 34" descr="Une image contenant transport&#10;&#10;Description générée automatiquement">
            <a:extLst>
              <a:ext uri="{FF2B5EF4-FFF2-40B4-BE49-F238E27FC236}">
                <a16:creationId xmlns:a16="http://schemas.microsoft.com/office/drawing/2014/main" id="{F37FD239-3F4D-452E-AA49-9A276526CA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 r="12822"/>
          <a:stretch/>
        </p:blipFill>
        <p:spPr>
          <a:xfrm>
            <a:off x="7814498" y="1066004"/>
            <a:ext cx="4377502" cy="3599688"/>
          </a:xfrm>
          <a:prstGeom prst="rect">
            <a:avLst/>
          </a:prstGeom>
        </p:spPr>
      </p:pic>
      <p:pic>
        <p:nvPicPr>
          <p:cNvPr id="37" name="Image 36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8A34C0F4-9D63-4973-8DB8-D0350E9343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" r="11329"/>
          <a:stretch/>
        </p:blipFill>
        <p:spPr>
          <a:xfrm>
            <a:off x="7795189" y="4363082"/>
            <a:ext cx="4396811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63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ounded Rectangle 96"/>
          <p:cNvSpPr/>
          <p:nvPr/>
        </p:nvSpPr>
        <p:spPr>
          <a:xfrm>
            <a:off x="72811" y="4840990"/>
            <a:ext cx="1123953" cy="468000"/>
          </a:xfrm>
          <a:prstGeom prst="roundRect">
            <a:avLst>
              <a:gd name="adj" fmla="val 10303"/>
            </a:avLst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08" y="2075386"/>
            <a:ext cx="10586796" cy="3109034"/>
          </a:xfrm>
          <a:prstGeom prst="rect">
            <a:avLst/>
          </a:prstGeom>
        </p:spPr>
      </p:pic>
      <p:sp>
        <p:nvSpPr>
          <p:cNvPr id="96" name="Rounded Rectangle 95"/>
          <p:cNvSpPr/>
          <p:nvPr/>
        </p:nvSpPr>
        <p:spPr>
          <a:xfrm>
            <a:off x="35857" y="2512280"/>
            <a:ext cx="1123953" cy="468000"/>
          </a:xfrm>
          <a:prstGeom prst="roundRect">
            <a:avLst>
              <a:gd name="adj" fmla="val 10303"/>
            </a:avLst>
          </a:prstGeom>
          <a:solidFill>
            <a:srgbClr val="151514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72811" y="1954348"/>
            <a:ext cx="1123953" cy="468000"/>
          </a:xfrm>
          <a:prstGeom prst="roundRect">
            <a:avLst>
              <a:gd name="adj" fmla="val 10303"/>
            </a:avLst>
          </a:prstGeom>
          <a:solidFill>
            <a:schemeClr val="tx2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Content Placeholder 4">
            <a:extLst>
              <a:ext uri="{FF2B5EF4-FFF2-40B4-BE49-F238E27FC236}">
                <a16:creationId xmlns:a16="http://schemas.microsoft.com/office/drawing/2014/main" id="{7258A3FD-0EF7-4871-8A90-3A1913A10193}"/>
              </a:ext>
            </a:extLst>
          </p:cNvPr>
          <p:cNvSpPr txBox="1">
            <a:spLocks/>
          </p:cNvSpPr>
          <p:nvPr/>
        </p:nvSpPr>
        <p:spPr>
          <a:xfrm>
            <a:off x="1293570" y="1105900"/>
            <a:ext cx="1325997" cy="1162688"/>
          </a:xfrm>
          <a:prstGeom prst="rect">
            <a:avLst/>
          </a:prstGeom>
        </p:spPr>
        <p:txBody>
          <a:bodyPr lIns="121725" tIns="60862" rIns="121725" bIns="60862">
            <a:noAutofit/>
          </a:bodyPr>
          <a:lstStyle>
            <a:lvl1pPr marL="274320" indent="-274320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  <a:defRPr sz="2400" b="1" i="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21792" indent="-292608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21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69264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307592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1645920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>
                <a:solidFill>
                  <a:srgbClr val="D70010"/>
                </a:solidFill>
              </a:rPr>
              <a:t>1869</a:t>
            </a:r>
            <a:endParaRPr lang="en-US" sz="1200"/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 b="0"/>
              <a:t>Westinghouse Air Brake Company founded</a:t>
            </a:r>
          </a:p>
        </p:txBody>
      </p:sp>
      <p:sp>
        <p:nvSpPr>
          <p:cNvPr id="125" name="Content Placeholder 4">
            <a:extLst>
              <a:ext uri="{FF2B5EF4-FFF2-40B4-BE49-F238E27FC236}">
                <a16:creationId xmlns:a16="http://schemas.microsoft.com/office/drawing/2014/main" id="{7258A3FD-0EF7-4871-8A90-3A1913A10193}"/>
              </a:ext>
            </a:extLst>
          </p:cNvPr>
          <p:cNvSpPr txBox="1">
            <a:spLocks/>
          </p:cNvSpPr>
          <p:nvPr/>
        </p:nvSpPr>
        <p:spPr>
          <a:xfrm>
            <a:off x="5491830" y="1056826"/>
            <a:ext cx="1484390" cy="1162688"/>
          </a:xfrm>
          <a:prstGeom prst="rect">
            <a:avLst/>
          </a:prstGeom>
        </p:spPr>
        <p:txBody>
          <a:bodyPr lIns="121725" tIns="60862" rIns="121725" bIns="60862">
            <a:noAutofit/>
          </a:bodyPr>
          <a:lstStyle>
            <a:lvl1pPr marL="274320" indent="-274320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  <a:defRPr sz="2400" b="1" i="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21792" indent="-292608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21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69264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307592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1645920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>
                <a:solidFill>
                  <a:schemeClr val="tx2"/>
                </a:solidFill>
              </a:rPr>
              <a:t>1999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 b="0">
                <a:solidFill>
                  <a:srgbClr val="505150"/>
                </a:solidFill>
              </a:rPr>
              <a:t>W</a:t>
            </a:r>
            <a:r>
              <a:rPr lang="en-US" sz="1200" b="0"/>
              <a:t>abtec was formed by the merger of </a:t>
            </a:r>
            <a:r>
              <a:rPr lang="en-US" sz="1200" b="0" err="1"/>
              <a:t>Wabco</a:t>
            </a:r>
            <a:r>
              <a:rPr lang="en-US" sz="1200" b="0"/>
              <a:t> and </a:t>
            </a:r>
            <a:r>
              <a:rPr lang="en-US" sz="1200" b="0" err="1"/>
              <a:t>MotivePower</a:t>
            </a:r>
            <a:endParaRPr lang="en-US" sz="1200" b="0"/>
          </a:p>
        </p:txBody>
      </p:sp>
      <p:sp>
        <p:nvSpPr>
          <p:cNvPr id="126" name="Content Placeholder 4">
            <a:extLst>
              <a:ext uri="{FF2B5EF4-FFF2-40B4-BE49-F238E27FC236}">
                <a16:creationId xmlns:a16="http://schemas.microsoft.com/office/drawing/2014/main" id="{7258A3FD-0EF7-4871-8A90-3A1913A10193}"/>
              </a:ext>
            </a:extLst>
          </p:cNvPr>
          <p:cNvSpPr txBox="1">
            <a:spLocks/>
          </p:cNvSpPr>
          <p:nvPr/>
        </p:nvSpPr>
        <p:spPr>
          <a:xfrm>
            <a:off x="4097505" y="1095653"/>
            <a:ext cx="1386923" cy="1162688"/>
          </a:xfrm>
          <a:prstGeom prst="rect">
            <a:avLst/>
          </a:prstGeom>
        </p:spPr>
        <p:txBody>
          <a:bodyPr lIns="121725" tIns="60862" rIns="121725" bIns="60862">
            <a:noAutofit/>
          </a:bodyPr>
          <a:lstStyle>
            <a:lvl1pPr marL="274320" indent="-274320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  <a:defRPr sz="2400" b="1" i="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21792" indent="-292608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21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69264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307592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1645920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>
                <a:solidFill>
                  <a:schemeClr val="tx2"/>
                </a:solidFill>
              </a:rPr>
              <a:t>1995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 b="0"/>
              <a:t>Initial public stock offering</a:t>
            </a:r>
          </a:p>
        </p:txBody>
      </p:sp>
      <p:sp>
        <p:nvSpPr>
          <p:cNvPr id="127" name="Content Placeholder 4">
            <a:extLst>
              <a:ext uri="{FF2B5EF4-FFF2-40B4-BE49-F238E27FC236}">
                <a16:creationId xmlns:a16="http://schemas.microsoft.com/office/drawing/2014/main" id="{7258A3FD-0EF7-4871-8A90-3A1913A10193}"/>
              </a:ext>
            </a:extLst>
          </p:cNvPr>
          <p:cNvSpPr txBox="1">
            <a:spLocks/>
          </p:cNvSpPr>
          <p:nvPr/>
        </p:nvSpPr>
        <p:spPr>
          <a:xfrm>
            <a:off x="8484716" y="1515448"/>
            <a:ext cx="3072657" cy="1559025"/>
          </a:xfrm>
          <a:prstGeom prst="rect">
            <a:avLst/>
          </a:prstGeom>
        </p:spPr>
        <p:txBody>
          <a:bodyPr lIns="121725" tIns="60862" rIns="121725" bIns="60862">
            <a:noAutofit/>
          </a:bodyPr>
          <a:lstStyle>
            <a:lvl1pPr marL="274320" indent="-274320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  <a:defRPr sz="2400" b="1" i="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21792" indent="-292608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21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69264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307592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1645920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>
                <a:solidFill>
                  <a:schemeClr val="tx2"/>
                </a:solidFill>
              </a:rPr>
              <a:t>2016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 b="0"/>
              <a:t>Integration of Wabtec and </a:t>
            </a:r>
            <a:r>
              <a:rPr lang="en-US" sz="1200" b="0" err="1"/>
              <a:t>Faiveley</a:t>
            </a:r>
            <a:r>
              <a:rPr lang="en-US" sz="1200" b="0"/>
              <a:t> Transport. Wabtec Corporation on the path to becoming one of the world’s largest public rail equipment companies</a:t>
            </a:r>
          </a:p>
        </p:txBody>
      </p:sp>
      <p:sp>
        <p:nvSpPr>
          <p:cNvPr id="128" name="Content Placeholder 4">
            <a:extLst>
              <a:ext uri="{FF2B5EF4-FFF2-40B4-BE49-F238E27FC236}">
                <a16:creationId xmlns:a16="http://schemas.microsoft.com/office/drawing/2014/main" id="{7258A3FD-0EF7-4871-8A90-3A1913A10193}"/>
              </a:ext>
            </a:extLst>
          </p:cNvPr>
          <p:cNvSpPr txBox="1">
            <a:spLocks/>
          </p:cNvSpPr>
          <p:nvPr/>
        </p:nvSpPr>
        <p:spPr>
          <a:xfrm>
            <a:off x="6918882" y="1096954"/>
            <a:ext cx="1316711" cy="1162688"/>
          </a:xfrm>
          <a:prstGeom prst="rect">
            <a:avLst/>
          </a:prstGeom>
        </p:spPr>
        <p:txBody>
          <a:bodyPr lIns="121725" tIns="60862" rIns="121725" bIns="60862">
            <a:noAutofit/>
          </a:bodyPr>
          <a:lstStyle>
            <a:lvl1pPr marL="274320" indent="-274320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  <a:defRPr sz="2400" b="1" i="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21792" indent="-292608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21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69264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307592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1645920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>
                <a:solidFill>
                  <a:schemeClr val="tx2"/>
                </a:solidFill>
              </a:rPr>
              <a:t>2004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 b="0"/>
              <a:t>Introduced Electronic Train Management System (ETMS)</a:t>
            </a:r>
          </a:p>
        </p:txBody>
      </p:sp>
      <p:sp>
        <p:nvSpPr>
          <p:cNvPr id="129" name="Content Placeholder 4">
            <a:extLst>
              <a:ext uri="{FF2B5EF4-FFF2-40B4-BE49-F238E27FC236}">
                <a16:creationId xmlns:a16="http://schemas.microsoft.com/office/drawing/2014/main" id="{7258A3FD-0EF7-4871-8A90-3A1913A10193}"/>
              </a:ext>
            </a:extLst>
          </p:cNvPr>
          <p:cNvSpPr txBox="1">
            <a:spLocks/>
          </p:cNvSpPr>
          <p:nvPr/>
        </p:nvSpPr>
        <p:spPr>
          <a:xfrm>
            <a:off x="2684490" y="1105900"/>
            <a:ext cx="1406046" cy="1162688"/>
          </a:xfrm>
          <a:prstGeom prst="rect">
            <a:avLst/>
          </a:prstGeom>
        </p:spPr>
        <p:txBody>
          <a:bodyPr lIns="121725" tIns="60862" rIns="121725" bIns="60862">
            <a:noAutofit/>
          </a:bodyPr>
          <a:lstStyle>
            <a:lvl1pPr marL="274320" indent="-274320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  <a:defRPr sz="2400" b="1" i="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21792" indent="-292608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21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69264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307592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1645920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 dirty="0">
                <a:solidFill>
                  <a:srgbClr val="D70010"/>
                </a:solidFill>
              </a:rPr>
              <a:t>1932</a:t>
            </a:r>
            <a:endParaRPr lang="en-US" sz="1200" dirty="0"/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 dirty="0"/>
              <a:t>Introduced AB freight brake equipment</a:t>
            </a:r>
          </a:p>
        </p:txBody>
      </p:sp>
      <p:cxnSp>
        <p:nvCxnSpPr>
          <p:cNvPr id="130" name="Straight Connector 129"/>
          <p:cNvCxnSpPr>
            <a:cxnSpLocks/>
          </p:cNvCxnSpPr>
          <p:nvPr/>
        </p:nvCxnSpPr>
        <p:spPr>
          <a:xfrm>
            <a:off x="1287450" y="1434878"/>
            <a:ext cx="0" cy="640508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1243847" y="5225432"/>
            <a:ext cx="0" cy="1303865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>
            <a:off x="2649788" y="5225432"/>
            <a:ext cx="0" cy="1303865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4002515" y="5225432"/>
            <a:ext cx="0" cy="1303865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>
            <a:off x="5276677" y="5225432"/>
            <a:ext cx="0" cy="1303865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6684727" y="5225432"/>
            <a:ext cx="0" cy="1303865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>
            <a:off x="8119292" y="5225432"/>
            <a:ext cx="0" cy="1303865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Content Placeholder 4">
            <a:extLst>
              <a:ext uri="{FF2B5EF4-FFF2-40B4-BE49-F238E27FC236}">
                <a16:creationId xmlns:a16="http://schemas.microsoft.com/office/drawing/2014/main" id="{7258A3FD-0EF7-4871-8A90-3A1913A10193}"/>
              </a:ext>
            </a:extLst>
          </p:cNvPr>
          <p:cNvSpPr txBox="1">
            <a:spLocks/>
          </p:cNvSpPr>
          <p:nvPr/>
        </p:nvSpPr>
        <p:spPr>
          <a:xfrm>
            <a:off x="9162075" y="2627173"/>
            <a:ext cx="2311261" cy="1559025"/>
          </a:xfrm>
          <a:prstGeom prst="rect">
            <a:avLst/>
          </a:prstGeom>
        </p:spPr>
        <p:txBody>
          <a:bodyPr lIns="121725" tIns="60862" rIns="121725" bIns="60862">
            <a:noAutofit/>
          </a:bodyPr>
          <a:lstStyle>
            <a:lvl1pPr marL="274320" indent="-274320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  <a:defRPr sz="2400" b="1" i="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21792" indent="-292608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21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69264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307592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1645920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400">
                <a:solidFill>
                  <a:schemeClr val="tx2"/>
                </a:solidFill>
              </a:rPr>
              <a:t>2019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400" b="0">
                <a:solidFill>
                  <a:schemeClr val="tx2"/>
                </a:solidFill>
              </a:rPr>
              <a:t>Wabtec merges with </a:t>
            </a:r>
            <a:br>
              <a:rPr lang="en-US" sz="1400" b="0">
                <a:solidFill>
                  <a:schemeClr val="tx2"/>
                </a:solidFill>
              </a:rPr>
            </a:br>
            <a:r>
              <a:rPr lang="en-US" sz="1400" b="0">
                <a:solidFill>
                  <a:schemeClr val="tx2"/>
                </a:solidFill>
              </a:rPr>
              <a:t>GE Transportation</a:t>
            </a:r>
          </a:p>
        </p:txBody>
      </p:sp>
      <p:cxnSp>
        <p:nvCxnSpPr>
          <p:cNvPr id="145" name="Straight Connector 144"/>
          <p:cNvCxnSpPr/>
          <p:nvPr/>
        </p:nvCxnSpPr>
        <p:spPr>
          <a:xfrm>
            <a:off x="9153148" y="2807862"/>
            <a:ext cx="0" cy="702426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6" name="Content Placeholder 4">
            <a:extLst>
              <a:ext uri="{FF2B5EF4-FFF2-40B4-BE49-F238E27FC236}">
                <a16:creationId xmlns:a16="http://schemas.microsoft.com/office/drawing/2014/main" id="{7258A3FD-0EF7-4871-8A90-3A1913A10193}"/>
              </a:ext>
            </a:extLst>
          </p:cNvPr>
          <p:cNvSpPr txBox="1">
            <a:spLocks/>
          </p:cNvSpPr>
          <p:nvPr/>
        </p:nvSpPr>
        <p:spPr>
          <a:xfrm>
            <a:off x="1239970" y="5266467"/>
            <a:ext cx="1449106" cy="1486758"/>
          </a:xfrm>
          <a:prstGeom prst="rect">
            <a:avLst/>
          </a:prstGeom>
        </p:spPr>
        <p:txBody>
          <a:bodyPr lIns="121725" tIns="60862" rIns="121725" bIns="60862">
            <a:noAutofit/>
          </a:bodyPr>
          <a:lstStyle>
            <a:lvl1pPr marL="274320" indent="-274320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  <a:defRPr sz="2400" b="1" i="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21792" indent="-292608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21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69264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307592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1645920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 dirty="0">
                <a:solidFill>
                  <a:srgbClr val="505150"/>
                </a:solidFill>
              </a:rPr>
              <a:t>1880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 dirty="0">
                <a:solidFill>
                  <a:srgbClr val="505150"/>
                </a:solidFill>
              </a:rPr>
              <a:t>Thomas Edison conducts first test of the electrified railway, setting rail industry in motion</a:t>
            </a:r>
          </a:p>
        </p:txBody>
      </p:sp>
      <p:sp>
        <p:nvSpPr>
          <p:cNvPr id="147" name="Content Placeholder 4">
            <a:extLst>
              <a:ext uri="{FF2B5EF4-FFF2-40B4-BE49-F238E27FC236}">
                <a16:creationId xmlns:a16="http://schemas.microsoft.com/office/drawing/2014/main" id="{7258A3FD-0EF7-4871-8A90-3A1913A10193}"/>
              </a:ext>
            </a:extLst>
          </p:cNvPr>
          <p:cNvSpPr txBox="1">
            <a:spLocks/>
          </p:cNvSpPr>
          <p:nvPr/>
        </p:nvSpPr>
        <p:spPr>
          <a:xfrm>
            <a:off x="2645310" y="5266468"/>
            <a:ext cx="1455412" cy="1162688"/>
          </a:xfrm>
          <a:prstGeom prst="rect">
            <a:avLst/>
          </a:prstGeom>
        </p:spPr>
        <p:txBody>
          <a:bodyPr lIns="121725" tIns="60862" rIns="121725" bIns="60862">
            <a:noAutofit/>
          </a:bodyPr>
          <a:lstStyle>
            <a:lvl1pPr marL="274320" indent="-274320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  <a:defRPr sz="2400" b="1" i="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21792" indent="-292608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21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69264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307592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1645920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/>
              <a:t>1907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 b="0"/>
              <a:t>GE Transportation</a:t>
            </a:r>
            <a:br>
              <a:rPr lang="en-US" sz="1200" b="0"/>
            </a:br>
            <a:r>
              <a:rPr lang="en-US" sz="1200" b="0"/>
              <a:t>officially </a:t>
            </a:r>
            <a:br>
              <a:rPr lang="en-US" sz="1200" b="0"/>
            </a:br>
            <a:r>
              <a:rPr lang="en-US" sz="1200" b="0"/>
              <a:t>founded</a:t>
            </a:r>
          </a:p>
        </p:txBody>
      </p:sp>
      <p:sp>
        <p:nvSpPr>
          <p:cNvPr id="148" name="Content Placeholder 4">
            <a:extLst>
              <a:ext uri="{FF2B5EF4-FFF2-40B4-BE49-F238E27FC236}">
                <a16:creationId xmlns:a16="http://schemas.microsoft.com/office/drawing/2014/main" id="{7258A3FD-0EF7-4871-8A90-3A1913A10193}"/>
              </a:ext>
            </a:extLst>
          </p:cNvPr>
          <p:cNvSpPr txBox="1">
            <a:spLocks/>
          </p:cNvSpPr>
          <p:nvPr/>
        </p:nvSpPr>
        <p:spPr>
          <a:xfrm>
            <a:off x="3996041" y="5266468"/>
            <a:ext cx="1377279" cy="1162688"/>
          </a:xfrm>
          <a:prstGeom prst="rect">
            <a:avLst/>
          </a:prstGeom>
        </p:spPr>
        <p:txBody>
          <a:bodyPr lIns="121725" tIns="60862" rIns="121725" bIns="60862">
            <a:noAutofit/>
          </a:bodyPr>
          <a:lstStyle>
            <a:lvl1pPr marL="274320" indent="-274320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  <a:defRPr sz="2400" b="1" i="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21792" indent="-292608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21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69264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307592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1645920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 dirty="0">
                <a:latin typeface="+mn-lt"/>
              </a:rPr>
              <a:t>1985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 b="0" dirty="0">
                <a:solidFill>
                  <a:srgbClr val="505150"/>
                </a:solidFill>
              </a:rPr>
              <a:t>Introduced micro-processor controls to improve fuel efficiency and tractive effort with Dash 8 loco</a:t>
            </a:r>
          </a:p>
        </p:txBody>
      </p:sp>
      <p:sp>
        <p:nvSpPr>
          <p:cNvPr id="149" name="Content Placeholder 4">
            <a:extLst>
              <a:ext uri="{FF2B5EF4-FFF2-40B4-BE49-F238E27FC236}">
                <a16:creationId xmlns:a16="http://schemas.microsoft.com/office/drawing/2014/main" id="{7258A3FD-0EF7-4871-8A90-3A1913A10193}"/>
              </a:ext>
            </a:extLst>
          </p:cNvPr>
          <p:cNvSpPr txBox="1">
            <a:spLocks/>
          </p:cNvSpPr>
          <p:nvPr/>
        </p:nvSpPr>
        <p:spPr>
          <a:xfrm>
            <a:off x="5267540" y="5266468"/>
            <a:ext cx="1455412" cy="1162688"/>
          </a:xfrm>
          <a:prstGeom prst="rect">
            <a:avLst/>
          </a:prstGeom>
        </p:spPr>
        <p:txBody>
          <a:bodyPr lIns="121725" tIns="60862" rIns="121725" bIns="60862">
            <a:noAutofit/>
          </a:bodyPr>
          <a:lstStyle>
            <a:lvl1pPr marL="274320" indent="-274320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  <a:defRPr sz="2400" b="1" i="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21792" indent="-292608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21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69264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307592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1645920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 dirty="0">
                <a:solidFill>
                  <a:srgbClr val="505150"/>
                </a:solidFill>
              </a:rPr>
              <a:t>2005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 b="0" dirty="0">
                <a:solidFill>
                  <a:srgbClr val="505150"/>
                </a:solidFill>
              </a:rPr>
              <a:t>Launched Evo Series locomotive – first to comply with Tier 2 emission standards</a:t>
            </a:r>
          </a:p>
        </p:txBody>
      </p:sp>
      <p:sp>
        <p:nvSpPr>
          <p:cNvPr id="150" name="Content Placeholder 4">
            <a:extLst>
              <a:ext uri="{FF2B5EF4-FFF2-40B4-BE49-F238E27FC236}">
                <a16:creationId xmlns:a16="http://schemas.microsoft.com/office/drawing/2014/main" id="{7258A3FD-0EF7-4871-8A90-3A1913A10193}"/>
              </a:ext>
            </a:extLst>
          </p:cNvPr>
          <p:cNvSpPr txBox="1">
            <a:spLocks/>
          </p:cNvSpPr>
          <p:nvPr/>
        </p:nvSpPr>
        <p:spPr>
          <a:xfrm>
            <a:off x="6687510" y="5266469"/>
            <a:ext cx="1703564" cy="1739407"/>
          </a:xfrm>
          <a:prstGeom prst="rect">
            <a:avLst/>
          </a:prstGeom>
        </p:spPr>
        <p:txBody>
          <a:bodyPr lIns="121725" tIns="60862" rIns="121725" bIns="60862">
            <a:noAutofit/>
          </a:bodyPr>
          <a:lstStyle>
            <a:lvl1pPr marL="274320" indent="-274320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  <a:defRPr sz="2400" b="1" i="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21792" indent="-292608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21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69264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307592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1645920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>
                <a:solidFill>
                  <a:srgbClr val="505150"/>
                </a:solidFill>
              </a:rPr>
              <a:t>2009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 b="0">
                <a:solidFill>
                  <a:srgbClr val="505150"/>
                </a:solidFill>
              </a:rPr>
              <a:t>Launched </a:t>
            </a:r>
            <a:br>
              <a:rPr lang="en-US" sz="1200" b="0">
                <a:solidFill>
                  <a:srgbClr val="505150"/>
                </a:solidFill>
              </a:rPr>
            </a:br>
            <a:r>
              <a:rPr lang="en-US" sz="1200" b="0">
                <a:solidFill>
                  <a:srgbClr val="505150"/>
                </a:solidFill>
              </a:rPr>
              <a:t>Trip Optimizer™ </a:t>
            </a:r>
            <a:br>
              <a:rPr lang="en-US" sz="1200" b="0">
                <a:solidFill>
                  <a:srgbClr val="505150"/>
                </a:solidFill>
              </a:rPr>
            </a:br>
            <a:r>
              <a:rPr lang="en-US" sz="1200" b="0">
                <a:solidFill>
                  <a:srgbClr val="505150"/>
                </a:solidFill>
              </a:rPr>
              <a:t>and </a:t>
            </a:r>
            <a:br>
              <a:rPr lang="en-US" sz="1200" b="0">
                <a:solidFill>
                  <a:srgbClr val="505150"/>
                </a:solidFill>
              </a:rPr>
            </a:br>
            <a:r>
              <a:rPr lang="en-US" sz="1200" b="0">
                <a:solidFill>
                  <a:srgbClr val="505150"/>
                </a:solidFill>
              </a:rPr>
              <a:t>Movement Planner</a:t>
            </a:r>
          </a:p>
        </p:txBody>
      </p:sp>
      <p:pic>
        <p:nvPicPr>
          <p:cNvPr id="152" name="Picture 151" descr="Wabtec_logo.pd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36" t="11524" r="10172" b="69712"/>
          <a:stretch/>
        </p:blipFill>
        <p:spPr>
          <a:xfrm>
            <a:off x="11226093" y="3506924"/>
            <a:ext cx="900114" cy="335323"/>
          </a:xfrm>
          <a:prstGeom prst="rect">
            <a:avLst/>
          </a:prstGeom>
        </p:spPr>
      </p:pic>
      <p:pic>
        <p:nvPicPr>
          <p:cNvPr id="153" name="Picture 152" descr="Wabtec_logo.pd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36" t="63799" r="10172" b="17437"/>
          <a:stretch/>
        </p:blipFill>
        <p:spPr>
          <a:xfrm>
            <a:off x="82468" y="1999583"/>
            <a:ext cx="1072835" cy="399667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01" b="39476"/>
          <a:stretch/>
        </p:blipFill>
        <p:spPr>
          <a:xfrm>
            <a:off x="15080" y="4935355"/>
            <a:ext cx="1327744" cy="343131"/>
          </a:xfrm>
          <a:prstGeom prst="rect">
            <a:avLst/>
          </a:prstGeom>
        </p:spPr>
      </p:pic>
      <p:sp>
        <p:nvSpPr>
          <p:cNvPr id="155" name="Content Placeholder 4">
            <a:extLst>
              <a:ext uri="{FF2B5EF4-FFF2-40B4-BE49-F238E27FC236}">
                <a16:creationId xmlns:a16="http://schemas.microsoft.com/office/drawing/2014/main" id="{7258A3FD-0EF7-4871-8A90-3A1913A10193}"/>
              </a:ext>
            </a:extLst>
          </p:cNvPr>
          <p:cNvSpPr txBox="1">
            <a:spLocks/>
          </p:cNvSpPr>
          <p:nvPr/>
        </p:nvSpPr>
        <p:spPr>
          <a:xfrm>
            <a:off x="8090704" y="5266469"/>
            <a:ext cx="1703564" cy="1739407"/>
          </a:xfrm>
          <a:prstGeom prst="rect">
            <a:avLst/>
          </a:prstGeom>
        </p:spPr>
        <p:txBody>
          <a:bodyPr lIns="121725" tIns="60862" rIns="121725" bIns="60862">
            <a:noAutofit/>
          </a:bodyPr>
          <a:lstStyle>
            <a:lvl1pPr marL="274320" indent="-274320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  <a:defRPr sz="2400" b="1" i="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21792" indent="-292608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21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69264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307592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1645920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>
                <a:solidFill>
                  <a:srgbClr val="505150"/>
                </a:solidFill>
              </a:rPr>
              <a:t>2013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 b="0">
                <a:solidFill>
                  <a:srgbClr val="505150"/>
                </a:solidFill>
              </a:rPr>
              <a:t>Introduced </a:t>
            </a:r>
            <a:br>
              <a:rPr lang="en-US" sz="1200" b="0">
                <a:solidFill>
                  <a:srgbClr val="505150"/>
                </a:solidFill>
              </a:rPr>
            </a:br>
            <a:r>
              <a:rPr lang="en-US" sz="1200" b="0">
                <a:solidFill>
                  <a:srgbClr val="505150"/>
                </a:solidFill>
              </a:rPr>
              <a:t>Evolution Tier 4 locomotive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2B5CCCF4-5424-4735-97F0-1901452300F0}"/>
              </a:ext>
            </a:extLst>
          </p:cNvPr>
          <p:cNvSpPr/>
          <p:nvPr/>
        </p:nvSpPr>
        <p:spPr>
          <a:xfrm>
            <a:off x="8801908" y="4524160"/>
            <a:ext cx="1998639" cy="808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en-US" sz="1200" b="1">
                <a:solidFill>
                  <a:srgbClr val="505150"/>
                </a:solidFill>
              </a:rPr>
              <a:t>2015</a:t>
            </a:r>
          </a:p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en-US" sz="1200">
                <a:solidFill>
                  <a:srgbClr val="505150"/>
                </a:solidFill>
              </a:rPr>
              <a:t>GE Transportation delivered first DC to AC modernization for Class 1</a:t>
            </a:r>
          </a:p>
        </p:txBody>
      </p:sp>
      <p:cxnSp>
        <p:nvCxnSpPr>
          <p:cNvPr id="158" name="Straight Connector 157"/>
          <p:cNvCxnSpPr>
            <a:cxnSpLocks/>
          </p:cNvCxnSpPr>
          <p:nvPr/>
        </p:nvCxnSpPr>
        <p:spPr>
          <a:xfrm>
            <a:off x="8750367" y="4544912"/>
            <a:ext cx="0" cy="733574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6" y="2632635"/>
            <a:ext cx="1072835" cy="268208"/>
          </a:xfrm>
          <a:prstGeom prst="rect">
            <a:avLst/>
          </a:prstGeom>
        </p:spPr>
      </p:pic>
      <p:cxnSp>
        <p:nvCxnSpPr>
          <p:cNvPr id="63" name="Straight Connector 62"/>
          <p:cNvCxnSpPr/>
          <p:nvPr/>
        </p:nvCxnSpPr>
        <p:spPr>
          <a:xfrm>
            <a:off x="1243847" y="2870462"/>
            <a:ext cx="0" cy="1303865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2421830" y="2870462"/>
            <a:ext cx="0" cy="1303865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714142" y="2870462"/>
            <a:ext cx="0" cy="1303865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4907602" y="2870462"/>
            <a:ext cx="0" cy="1303865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5968287" y="2870462"/>
            <a:ext cx="0" cy="1576237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Content Placeholder 4">
            <a:extLst>
              <a:ext uri="{FF2B5EF4-FFF2-40B4-BE49-F238E27FC236}">
                <a16:creationId xmlns:a16="http://schemas.microsoft.com/office/drawing/2014/main" id="{7258A3FD-0EF7-4871-8A90-3A1913A10193}"/>
              </a:ext>
            </a:extLst>
          </p:cNvPr>
          <p:cNvSpPr txBox="1">
            <a:spLocks/>
          </p:cNvSpPr>
          <p:nvPr/>
        </p:nvSpPr>
        <p:spPr>
          <a:xfrm>
            <a:off x="1239970" y="3019650"/>
            <a:ext cx="1449106" cy="1162688"/>
          </a:xfrm>
          <a:prstGeom prst="rect">
            <a:avLst/>
          </a:prstGeom>
        </p:spPr>
        <p:txBody>
          <a:bodyPr lIns="121725" tIns="60862" rIns="121725" bIns="60862">
            <a:noAutofit/>
          </a:bodyPr>
          <a:lstStyle>
            <a:lvl1pPr marL="274320" indent="-274320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  <a:defRPr sz="2400" b="1" i="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21792" indent="-292608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21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69264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307592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1645920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>
                <a:solidFill>
                  <a:srgbClr val="505150"/>
                </a:solidFill>
              </a:rPr>
              <a:t>1919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 b="0">
                <a:solidFill>
                  <a:srgbClr val="505150"/>
                </a:solidFill>
              </a:rPr>
              <a:t>Creation of </a:t>
            </a:r>
            <a:r>
              <a:rPr lang="en-US" sz="1200" b="0" err="1">
                <a:solidFill>
                  <a:srgbClr val="505150"/>
                </a:solidFill>
              </a:rPr>
              <a:t>Faiveley</a:t>
            </a:r>
            <a:r>
              <a:rPr lang="en-US" sz="1200" b="0">
                <a:solidFill>
                  <a:srgbClr val="505150"/>
                </a:solidFill>
              </a:rPr>
              <a:t> Transport in Saint-</a:t>
            </a:r>
            <a:r>
              <a:rPr lang="en-US" sz="1200" b="0" err="1">
                <a:solidFill>
                  <a:srgbClr val="505150"/>
                </a:solidFill>
              </a:rPr>
              <a:t>Ouen</a:t>
            </a:r>
            <a:r>
              <a:rPr lang="en-US" sz="1200" b="0">
                <a:solidFill>
                  <a:srgbClr val="505150"/>
                </a:solidFill>
              </a:rPr>
              <a:t>, France</a:t>
            </a:r>
          </a:p>
        </p:txBody>
      </p:sp>
      <p:sp>
        <p:nvSpPr>
          <p:cNvPr id="70" name="Content Placeholder 4">
            <a:extLst>
              <a:ext uri="{FF2B5EF4-FFF2-40B4-BE49-F238E27FC236}">
                <a16:creationId xmlns:a16="http://schemas.microsoft.com/office/drawing/2014/main" id="{7258A3FD-0EF7-4871-8A90-3A1913A10193}"/>
              </a:ext>
            </a:extLst>
          </p:cNvPr>
          <p:cNvSpPr txBox="1">
            <a:spLocks/>
          </p:cNvSpPr>
          <p:nvPr/>
        </p:nvSpPr>
        <p:spPr>
          <a:xfrm>
            <a:off x="2462496" y="3019650"/>
            <a:ext cx="1223964" cy="1162688"/>
          </a:xfrm>
          <a:prstGeom prst="rect">
            <a:avLst/>
          </a:prstGeom>
        </p:spPr>
        <p:txBody>
          <a:bodyPr lIns="121725" tIns="60862" rIns="121725" bIns="60862">
            <a:noAutofit/>
          </a:bodyPr>
          <a:lstStyle>
            <a:lvl1pPr marL="274320" indent="-274320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  <a:defRPr sz="2400" b="1" i="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21792" indent="-292608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21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69264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307592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1645920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 dirty="0"/>
              <a:t>1930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 dirty="0"/>
              <a:t>First automatic door mechanism sold</a:t>
            </a:r>
          </a:p>
        </p:txBody>
      </p:sp>
      <p:sp>
        <p:nvSpPr>
          <p:cNvPr id="72" name="Content Placeholder 4">
            <a:extLst>
              <a:ext uri="{FF2B5EF4-FFF2-40B4-BE49-F238E27FC236}">
                <a16:creationId xmlns:a16="http://schemas.microsoft.com/office/drawing/2014/main" id="{7258A3FD-0EF7-4871-8A90-3A1913A10193}"/>
              </a:ext>
            </a:extLst>
          </p:cNvPr>
          <p:cNvSpPr txBox="1">
            <a:spLocks/>
          </p:cNvSpPr>
          <p:nvPr/>
        </p:nvSpPr>
        <p:spPr>
          <a:xfrm>
            <a:off x="3778467" y="3019651"/>
            <a:ext cx="1143278" cy="1739407"/>
          </a:xfrm>
          <a:prstGeom prst="rect">
            <a:avLst/>
          </a:prstGeom>
        </p:spPr>
        <p:txBody>
          <a:bodyPr lIns="121725" tIns="60862" rIns="121725" bIns="60862">
            <a:noAutofit/>
          </a:bodyPr>
          <a:lstStyle>
            <a:lvl1pPr marL="274320" indent="-274320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  <a:defRPr sz="2400" b="1" i="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21792" indent="-292608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21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69264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307592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1645920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 dirty="0">
                <a:solidFill>
                  <a:srgbClr val="505150"/>
                </a:solidFill>
              </a:rPr>
              <a:t>1989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 dirty="0">
                <a:solidFill>
                  <a:srgbClr val="505150"/>
                </a:solidFill>
              </a:rPr>
              <a:t>First platform screen door implemented in Lille, France</a:t>
            </a:r>
          </a:p>
        </p:txBody>
      </p:sp>
      <p:cxnSp>
        <p:nvCxnSpPr>
          <p:cNvPr id="77" name="Straight Connector 76"/>
          <p:cNvCxnSpPr>
            <a:cxnSpLocks/>
          </p:cNvCxnSpPr>
          <p:nvPr/>
        </p:nvCxnSpPr>
        <p:spPr>
          <a:xfrm>
            <a:off x="2677713" y="1474614"/>
            <a:ext cx="0" cy="640508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cxnSpLocks/>
          </p:cNvCxnSpPr>
          <p:nvPr/>
        </p:nvCxnSpPr>
        <p:spPr>
          <a:xfrm>
            <a:off x="4078845" y="1449921"/>
            <a:ext cx="0" cy="640508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cxnSpLocks/>
          </p:cNvCxnSpPr>
          <p:nvPr/>
        </p:nvCxnSpPr>
        <p:spPr>
          <a:xfrm>
            <a:off x="5536476" y="1474614"/>
            <a:ext cx="0" cy="640508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cxnSpLocks/>
          </p:cNvCxnSpPr>
          <p:nvPr/>
        </p:nvCxnSpPr>
        <p:spPr>
          <a:xfrm>
            <a:off x="6952561" y="1486867"/>
            <a:ext cx="0" cy="640508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cxnSpLocks/>
          </p:cNvCxnSpPr>
          <p:nvPr/>
        </p:nvCxnSpPr>
        <p:spPr>
          <a:xfrm>
            <a:off x="8503376" y="1899260"/>
            <a:ext cx="0" cy="640508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7186608" y="2870461"/>
            <a:ext cx="0" cy="1858482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Content Placeholder 4">
            <a:extLst>
              <a:ext uri="{FF2B5EF4-FFF2-40B4-BE49-F238E27FC236}">
                <a16:creationId xmlns:a16="http://schemas.microsoft.com/office/drawing/2014/main" id="{7258A3FD-0EF7-4871-8A90-3A1913A10193}"/>
              </a:ext>
            </a:extLst>
          </p:cNvPr>
          <p:cNvSpPr txBox="1">
            <a:spLocks/>
          </p:cNvSpPr>
          <p:nvPr/>
        </p:nvSpPr>
        <p:spPr>
          <a:xfrm>
            <a:off x="5977763" y="2971019"/>
            <a:ext cx="1488099" cy="1739407"/>
          </a:xfrm>
          <a:prstGeom prst="rect">
            <a:avLst/>
          </a:prstGeom>
        </p:spPr>
        <p:txBody>
          <a:bodyPr lIns="121725" tIns="60862" rIns="121725" bIns="60862">
            <a:noAutofit/>
          </a:bodyPr>
          <a:lstStyle>
            <a:lvl1pPr marL="274320" indent="-274320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  <a:defRPr sz="2400" b="1" i="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21792" indent="-292608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21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69264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307592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1645920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>
                <a:solidFill>
                  <a:srgbClr val="505150"/>
                </a:solidFill>
              </a:rPr>
              <a:t>2007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 b="0">
                <a:solidFill>
                  <a:srgbClr val="505150"/>
                </a:solidFill>
              </a:rPr>
              <a:t>Faiveley contributes to world record </a:t>
            </a:r>
            <a:br>
              <a:rPr lang="en-US" sz="1200" b="0">
                <a:solidFill>
                  <a:srgbClr val="505150"/>
                </a:solidFill>
              </a:rPr>
            </a:br>
            <a:r>
              <a:rPr lang="en-US" sz="1200" b="0">
                <a:solidFill>
                  <a:srgbClr val="505150"/>
                </a:solidFill>
              </a:rPr>
              <a:t>for train speed 357 mph</a:t>
            </a:r>
          </a:p>
        </p:txBody>
      </p:sp>
      <p:sp>
        <p:nvSpPr>
          <p:cNvPr id="95" name="Title"/>
          <p:cNvSpPr txBox="1">
            <a:spLocks/>
          </p:cNvSpPr>
          <p:nvPr/>
        </p:nvSpPr>
        <p:spPr>
          <a:xfrm>
            <a:off x="15079" y="-14059"/>
            <a:ext cx="12176921" cy="815354"/>
          </a:xfrm>
          <a:prstGeom prst="rect">
            <a:avLst/>
          </a:prstGeom>
        </p:spPr>
        <p:txBody>
          <a:bodyPr lIns="121725" tIns="60862" rIns="121725" bIns="60862" anchor="b" anchorCtr="0"/>
          <a:lstStyle>
            <a:lvl1pPr marL="363484" indent="0" algn="l" defTabSz="608625" rtl="0" eaLnBrk="1" latinLnBrk="0" hangingPunct="1">
              <a:spcBef>
                <a:spcPct val="0"/>
              </a:spcBef>
              <a:buNone/>
              <a:defRPr sz="3600" b="1" i="0" kern="1200" cap="all" spc="0" baseline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spcAft>
                <a:spcPts val="600"/>
              </a:spcAft>
            </a:pPr>
            <a:endParaRPr lang="en-US" sz="4000" cap="none" spc="-110">
              <a:latin typeface="+mj-lt"/>
              <a:ea typeface="Tahom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7A24FB-1CDF-4CC9-B449-DE28219A3D6E}"/>
              </a:ext>
            </a:extLst>
          </p:cNvPr>
          <p:cNvSpPr/>
          <p:nvPr/>
        </p:nvSpPr>
        <p:spPr>
          <a:xfrm>
            <a:off x="4930671" y="3019650"/>
            <a:ext cx="1143278" cy="1307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en-US" sz="1200" b="1">
                <a:solidFill>
                  <a:srgbClr val="505150"/>
                </a:solidFill>
              </a:rPr>
              <a:t>2004</a:t>
            </a:r>
          </a:p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en-US" sz="1200">
                <a:solidFill>
                  <a:srgbClr val="505150"/>
                </a:solidFill>
              </a:rPr>
              <a:t>Acquisition of </a:t>
            </a:r>
            <a:br>
              <a:rPr lang="en-US" sz="1200">
                <a:solidFill>
                  <a:srgbClr val="505150"/>
                </a:solidFill>
              </a:rPr>
            </a:br>
            <a:r>
              <a:rPr lang="en-US" sz="1200">
                <a:solidFill>
                  <a:srgbClr val="505150"/>
                </a:solidFill>
              </a:rPr>
              <a:t>Sab </a:t>
            </a:r>
            <a:r>
              <a:rPr lang="en-US" sz="1200" err="1">
                <a:solidFill>
                  <a:srgbClr val="505150"/>
                </a:solidFill>
              </a:rPr>
              <a:t>Wabco</a:t>
            </a:r>
            <a:r>
              <a:rPr lang="en-US" sz="1200">
                <a:solidFill>
                  <a:srgbClr val="505150"/>
                </a:solidFill>
              </a:rPr>
              <a:t>, Swedish supplier of braking equipment</a:t>
            </a:r>
          </a:p>
        </p:txBody>
      </p:sp>
      <p:sp>
        <p:nvSpPr>
          <p:cNvPr id="90" name="Content Placeholder 4">
            <a:extLst>
              <a:ext uri="{FF2B5EF4-FFF2-40B4-BE49-F238E27FC236}">
                <a16:creationId xmlns:a16="http://schemas.microsoft.com/office/drawing/2014/main" id="{E769F71D-2DEB-4563-A671-988EBBEB20D4}"/>
              </a:ext>
            </a:extLst>
          </p:cNvPr>
          <p:cNvSpPr txBox="1">
            <a:spLocks/>
          </p:cNvSpPr>
          <p:nvPr/>
        </p:nvSpPr>
        <p:spPr>
          <a:xfrm>
            <a:off x="7213610" y="2963479"/>
            <a:ext cx="1488099" cy="1739407"/>
          </a:xfrm>
          <a:prstGeom prst="rect">
            <a:avLst/>
          </a:prstGeom>
        </p:spPr>
        <p:txBody>
          <a:bodyPr lIns="121725" tIns="60862" rIns="121725" bIns="60862">
            <a:noAutofit/>
          </a:bodyPr>
          <a:lstStyle>
            <a:lvl1pPr marL="274320" indent="-274320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Arial"/>
              <a:buChar char="•"/>
              <a:defRPr sz="2400" b="1" i="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21792" indent="-292608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21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69264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307592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1645920" indent="-304312" algn="l" defTabSz="608625" rtl="0" eaLnBrk="1" latinLnBrk="0" hangingPunct="1">
              <a:spcBef>
                <a:spcPts val="1200"/>
              </a:spcBef>
              <a:spcAft>
                <a:spcPts val="0"/>
              </a:spcAft>
              <a:buClrTx/>
              <a:buFont typeface="Lucida Grande"/>
              <a:buChar char="-"/>
              <a:defRPr sz="19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>
                <a:solidFill>
                  <a:srgbClr val="505150"/>
                </a:solidFill>
              </a:rPr>
              <a:t>2014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200" b="0">
                <a:solidFill>
                  <a:srgbClr val="505150"/>
                </a:solidFill>
              </a:rPr>
              <a:t>Sales exceed $1B</a:t>
            </a:r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D05CDE18-CB80-4E95-B17C-0723EDC418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7833" y="288195"/>
            <a:ext cx="3429768" cy="206870"/>
          </a:xfrm>
        </p:spPr>
        <p:txBody>
          <a:bodyPr>
            <a:normAutofit fontScale="92500" lnSpcReduction="20000"/>
          </a:bodyPr>
          <a:lstStyle/>
          <a:p>
            <a:r>
              <a:rPr lang="it-IT"/>
              <a:t>WABTEC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4792" y="550917"/>
            <a:ext cx="9196435" cy="544529"/>
          </a:xfrm>
        </p:spPr>
        <p:txBody>
          <a:bodyPr>
            <a:normAutofit fontScale="90000"/>
          </a:bodyPr>
          <a:lstStyle/>
          <a:p>
            <a:r>
              <a:rPr lang="en-US" spc="-110"/>
              <a:t>Nearly four centuries of collective innovation</a:t>
            </a:r>
            <a:endParaRPr lang="en-US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05387478-7C55-46D4-93E4-D5A863990097}"/>
              </a:ext>
            </a:extLst>
          </p:cNvPr>
          <p:cNvSpPr/>
          <p:nvPr/>
        </p:nvSpPr>
        <p:spPr>
          <a:xfrm>
            <a:off x="1107103" y="4927344"/>
            <a:ext cx="277570" cy="277570"/>
          </a:xfrm>
          <a:prstGeom prst="ellipse">
            <a:avLst/>
          </a:prstGeom>
          <a:solidFill>
            <a:srgbClr val="63666A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it-IT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Ovale 97">
            <a:extLst>
              <a:ext uri="{FF2B5EF4-FFF2-40B4-BE49-F238E27FC236}">
                <a16:creationId xmlns:a16="http://schemas.microsoft.com/office/drawing/2014/main" id="{FBBCDBAF-9D40-4AAF-8823-AD2CAB5D53A6}"/>
              </a:ext>
            </a:extLst>
          </p:cNvPr>
          <p:cNvSpPr/>
          <p:nvPr/>
        </p:nvSpPr>
        <p:spPr>
          <a:xfrm>
            <a:off x="2533884" y="4927344"/>
            <a:ext cx="277570" cy="277570"/>
          </a:xfrm>
          <a:prstGeom prst="ellipse">
            <a:avLst/>
          </a:prstGeom>
          <a:solidFill>
            <a:srgbClr val="63666A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it-IT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Ovale 98">
            <a:extLst>
              <a:ext uri="{FF2B5EF4-FFF2-40B4-BE49-F238E27FC236}">
                <a16:creationId xmlns:a16="http://schemas.microsoft.com/office/drawing/2014/main" id="{ECFD0262-1349-49C8-8F49-55CD5E14CD7F}"/>
              </a:ext>
            </a:extLst>
          </p:cNvPr>
          <p:cNvSpPr/>
          <p:nvPr/>
        </p:nvSpPr>
        <p:spPr>
          <a:xfrm>
            <a:off x="3876720" y="4927344"/>
            <a:ext cx="277570" cy="277570"/>
          </a:xfrm>
          <a:prstGeom prst="ellipse">
            <a:avLst/>
          </a:prstGeom>
          <a:solidFill>
            <a:srgbClr val="63666A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it-IT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Ovale 99">
            <a:extLst>
              <a:ext uri="{FF2B5EF4-FFF2-40B4-BE49-F238E27FC236}">
                <a16:creationId xmlns:a16="http://schemas.microsoft.com/office/drawing/2014/main" id="{BE1A1315-78B1-4578-9309-37CD02BFB15D}"/>
              </a:ext>
            </a:extLst>
          </p:cNvPr>
          <p:cNvSpPr/>
          <p:nvPr/>
        </p:nvSpPr>
        <p:spPr>
          <a:xfrm>
            <a:off x="5136366" y="4927344"/>
            <a:ext cx="277570" cy="277570"/>
          </a:xfrm>
          <a:prstGeom prst="ellipse">
            <a:avLst/>
          </a:prstGeom>
          <a:solidFill>
            <a:srgbClr val="63666A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it-IT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Ovale 100">
            <a:extLst>
              <a:ext uri="{FF2B5EF4-FFF2-40B4-BE49-F238E27FC236}">
                <a16:creationId xmlns:a16="http://schemas.microsoft.com/office/drawing/2014/main" id="{444752B0-FBCE-4683-8835-4707B24C3DA7}"/>
              </a:ext>
            </a:extLst>
          </p:cNvPr>
          <p:cNvSpPr/>
          <p:nvPr/>
        </p:nvSpPr>
        <p:spPr>
          <a:xfrm>
            <a:off x="6545942" y="4936205"/>
            <a:ext cx="277570" cy="277570"/>
          </a:xfrm>
          <a:prstGeom prst="ellipse">
            <a:avLst/>
          </a:prstGeom>
          <a:solidFill>
            <a:srgbClr val="63666A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it-IT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Ovale 101">
            <a:extLst>
              <a:ext uri="{FF2B5EF4-FFF2-40B4-BE49-F238E27FC236}">
                <a16:creationId xmlns:a16="http://schemas.microsoft.com/office/drawing/2014/main" id="{6D34B669-4C4C-4743-BDD0-DFA21901C185}"/>
              </a:ext>
            </a:extLst>
          </p:cNvPr>
          <p:cNvSpPr/>
          <p:nvPr/>
        </p:nvSpPr>
        <p:spPr>
          <a:xfrm>
            <a:off x="7951919" y="4915518"/>
            <a:ext cx="277570" cy="277570"/>
          </a:xfrm>
          <a:prstGeom prst="ellipse">
            <a:avLst/>
          </a:prstGeom>
          <a:solidFill>
            <a:srgbClr val="63666A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it-IT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Ovale 102">
            <a:extLst>
              <a:ext uri="{FF2B5EF4-FFF2-40B4-BE49-F238E27FC236}">
                <a16:creationId xmlns:a16="http://schemas.microsoft.com/office/drawing/2014/main" id="{A7080C91-00C9-4F00-A285-0CC51F867AE6}"/>
              </a:ext>
            </a:extLst>
          </p:cNvPr>
          <p:cNvSpPr/>
          <p:nvPr/>
        </p:nvSpPr>
        <p:spPr>
          <a:xfrm>
            <a:off x="8600081" y="4246435"/>
            <a:ext cx="277570" cy="277570"/>
          </a:xfrm>
          <a:prstGeom prst="ellipse">
            <a:avLst/>
          </a:prstGeom>
          <a:solidFill>
            <a:srgbClr val="63666A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it-IT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Ovale 103">
            <a:extLst>
              <a:ext uri="{FF2B5EF4-FFF2-40B4-BE49-F238E27FC236}">
                <a16:creationId xmlns:a16="http://schemas.microsoft.com/office/drawing/2014/main" id="{E6EA7AA2-6EB6-4069-8F22-A463AC6B554A}"/>
              </a:ext>
            </a:extLst>
          </p:cNvPr>
          <p:cNvSpPr/>
          <p:nvPr/>
        </p:nvSpPr>
        <p:spPr>
          <a:xfrm>
            <a:off x="1128537" y="2572374"/>
            <a:ext cx="277570" cy="277570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it-IT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Ovale 104">
            <a:extLst>
              <a:ext uri="{FF2B5EF4-FFF2-40B4-BE49-F238E27FC236}">
                <a16:creationId xmlns:a16="http://schemas.microsoft.com/office/drawing/2014/main" id="{31D2D93B-8007-49C6-84A5-2C219AF5CB7A}"/>
              </a:ext>
            </a:extLst>
          </p:cNvPr>
          <p:cNvSpPr/>
          <p:nvPr/>
        </p:nvSpPr>
        <p:spPr>
          <a:xfrm>
            <a:off x="2297419" y="2572374"/>
            <a:ext cx="277570" cy="277570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it-IT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Ovale 105">
            <a:extLst>
              <a:ext uri="{FF2B5EF4-FFF2-40B4-BE49-F238E27FC236}">
                <a16:creationId xmlns:a16="http://schemas.microsoft.com/office/drawing/2014/main" id="{15558509-96E4-44D6-857A-FABAAB8FA775}"/>
              </a:ext>
            </a:extLst>
          </p:cNvPr>
          <p:cNvSpPr/>
          <p:nvPr/>
        </p:nvSpPr>
        <p:spPr>
          <a:xfrm>
            <a:off x="3566097" y="2572374"/>
            <a:ext cx="277570" cy="277570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it-IT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Ovale 106">
            <a:extLst>
              <a:ext uri="{FF2B5EF4-FFF2-40B4-BE49-F238E27FC236}">
                <a16:creationId xmlns:a16="http://schemas.microsoft.com/office/drawing/2014/main" id="{ADE182D7-F67E-41C0-8976-FB7B6DD213B9}"/>
              </a:ext>
            </a:extLst>
          </p:cNvPr>
          <p:cNvSpPr/>
          <p:nvPr/>
        </p:nvSpPr>
        <p:spPr>
          <a:xfrm>
            <a:off x="4782960" y="2572374"/>
            <a:ext cx="277570" cy="277570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it-IT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Ovale 107">
            <a:extLst>
              <a:ext uri="{FF2B5EF4-FFF2-40B4-BE49-F238E27FC236}">
                <a16:creationId xmlns:a16="http://schemas.microsoft.com/office/drawing/2014/main" id="{C1A7A126-FDB8-4738-B8EC-8E2BFD70471B}"/>
              </a:ext>
            </a:extLst>
          </p:cNvPr>
          <p:cNvSpPr/>
          <p:nvPr/>
        </p:nvSpPr>
        <p:spPr>
          <a:xfrm>
            <a:off x="5827675" y="2572374"/>
            <a:ext cx="277570" cy="277570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it-IT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Ovale 108">
            <a:extLst>
              <a:ext uri="{FF2B5EF4-FFF2-40B4-BE49-F238E27FC236}">
                <a16:creationId xmlns:a16="http://schemas.microsoft.com/office/drawing/2014/main" id="{24ECE378-5EDD-4828-86CF-F3865857F9B9}"/>
              </a:ext>
            </a:extLst>
          </p:cNvPr>
          <p:cNvSpPr/>
          <p:nvPr/>
        </p:nvSpPr>
        <p:spPr>
          <a:xfrm>
            <a:off x="7033962" y="2572374"/>
            <a:ext cx="277570" cy="277570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it-IT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" name="Ovale 112">
            <a:extLst>
              <a:ext uri="{FF2B5EF4-FFF2-40B4-BE49-F238E27FC236}">
                <a16:creationId xmlns:a16="http://schemas.microsoft.com/office/drawing/2014/main" id="{24D7DA21-9596-4653-8592-2CEC2E30EB94}"/>
              </a:ext>
            </a:extLst>
          </p:cNvPr>
          <p:cNvSpPr/>
          <p:nvPr/>
        </p:nvSpPr>
        <p:spPr>
          <a:xfrm>
            <a:off x="1137015" y="2127375"/>
            <a:ext cx="277570" cy="277570"/>
          </a:xfrm>
          <a:prstGeom prst="ellipse">
            <a:avLst/>
          </a:prstGeom>
          <a:solidFill>
            <a:srgbClr val="D70010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it-IT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4" name="Ovale 113">
            <a:extLst>
              <a:ext uri="{FF2B5EF4-FFF2-40B4-BE49-F238E27FC236}">
                <a16:creationId xmlns:a16="http://schemas.microsoft.com/office/drawing/2014/main" id="{A52B2909-BFB0-454C-B907-0AA537058484}"/>
              </a:ext>
            </a:extLst>
          </p:cNvPr>
          <p:cNvSpPr/>
          <p:nvPr/>
        </p:nvSpPr>
        <p:spPr>
          <a:xfrm>
            <a:off x="2533884" y="2127482"/>
            <a:ext cx="277570" cy="277570"/>
          </a:xfrm>
          <a:prstGeom prst="ellipse">
            <a:avLst/>
          </a:prstGeom>
          <a:solidFill>
            <a:srgbClr val="D70010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it-IT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5" name="Ovale 114">
            <a:extLst>
              <a:ext uri="{FF2B5EF4-FFF2-40B4-BE49-F238E27FC236}">
                <a16:creationId xmlns:a16="http://schemas.microsoft.com/office/drawing/2014/main" id="{D30D50FD-11A0-48F2-BD9E-D4A13EA62E77}"/>
              </a:ext>
            </a:extLst>
          </p:cNvPr>
          <p:cNvSpPr/>
          <p:nvPr/>
        </p:nvSpPr>
        <p:spPr>
          <a:xfrm>
            <a:off x="3942321" y="2139347"/>
            <a:ext cx="277570" cy="277570"/>
          </a:xfrm>
          <a:prstGeom prst="ellipse">
            <a:avLst/>
          </a:prstGeom>
          <a:solidFill>
            <a:srgbClr val="D70010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it-IT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" name="Ovale 115">
            <a:extLst>
              <a:ext uri="{FF2B5EF4-FFF2-40B4-BE49-F238E27FC236}">
                <a16:creationId xmlns:a16="http://schemas.microsoft.com/office/drawing/2014/main" id="{AA518E71-C305-4E1F-B872-94F041C8EC31}"/>
              </a:ext>
            </a:extLst>
          </p:cNvPr>
          <p:cNvSpPr/>
          <p:nvPr/>
        </p:nvSpPr>
        <p:spPr>
          <a:xfrm>
            <a:off x="5397691" y="2139347"/>
            <a:ext cx="277570" cy="277570"/>
          </a:xfrm>
          <a:prstGeom prst="ellipse">
            <a:avLst/>
          </a:prstGeom>
          <a:solidFill>
            <a:srgbClr val="D70010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it-IT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7" name="Ovale 116">
            <a:extLst>
              <a:ext uri="{FF2B5EF4-FFF2-40B4-BE49-F238E27FC236}">
                <a16:creationId xmlns:a16="http://schemas.microsoft.com/office/drawing/2014/main" id="{A1334166-ABA0-48DA-9524-A8769552EE98}"/>
              </a:ext>
            </a:extLst>
          </p:cNvPr>
          <p:cNvSpPr/>
          <p:nvPr/>
        </p:nvSpPr>
        <p:spPr>
          <a:xfrm>
            <a:off x="6813776" y="2153576"/>
            <a:ext cx="277570" cy="277570"/>
          </a:xfrm>
          <a:prstGeom prst="ellipse">
            <a:avLst/>
          </a:prstGeom>
          <a:solidFill>
            <a:srgbClr val="D70010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it-IT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1" name="Ovale 130">
            <a:extLst>
              <a:ext uri="{FF2B5EF4-FFF2-40B4-BE49-F238E27FC236}">
                <a16:creationId xmlns:a16="http://schemas.microsoft.com/office/drawing/2014/main" id="{8912DFB2-4D9B-4517-B656-D2A15E7AF3B0}"/>
              </a:ext>
            </a:extLst>
          </p:cNvPr>
          <p:cNvSpPr/>
          <p:nvPr/>
        </p:nvSpPr>
        <p:spPr>
          <a:xfrm>
            <a:off x="8364591" y="2592891"/>
            <a:ext cx="277570" cy="277570"/>
          </a:xfrm>
          <a:prstGeom prst="ellipse">
            <a:avLst/>
          </a:prstGeom>
          <a:solidFill>
            <a:srgbClr val="D70010"/>
          </a:solidFill>
          <a:ln w="22225">
            <a:solidFill>
              <a:schemeClr val="bg2">
                <a:lumMod val="1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it-IT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Ovale 131">
            <a:extLst>
              <a:ext uri="{FF2B5EF4-FFF2-40B4-BE49-F238E27FC236}">
                <a16:creationId xmlns:a16="http://schemas.microsoft.com/office/drawing/2014/main" id="{DA06D1DB-DD12-49E1-8079-CC3359B8A38C}"/>
              </a:ext>
            </a:extLst>
          </p:cNvPr>
          <p:cNvSpPr/>
          <p:nvPr/>
        </p:nvSpPr>
        <p:spPr>
          <a:xfrm>
            <a:off x="8821372" y="3345711"/>
            <a:ext cx="681405" cy="681405"/>
          </a:xfrm>
          <a:prstGeom prst="ellipse">
            <a:avLst/>
          </a:prstGeom>
          <a:solidFill>
            <a:srgbClr val="63666A"/>
          </a:solidFill>
          <a:ln w="31750">
            <a:solidFill>
              <a:schemeClr val="tx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it-IT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Rectangle 61">
            <a:extLst>
              <a:ext uri="{FF2B5EF4-FFF2-40B4-BE49-F238E27FC236}">
                <a16:creationId xmlns:a16="http://schemas.microsoft.com/office/drawing/2014/main" id="{4DCA7087-B942-4119-91F6-739FC68BF562}"/>
              </a:ext>
            </a:extLst>
          </p:cNvPr>
          <p:cNvSpPr/>
          <p:nvPr/>
        </p:nvSpPr>
        <p:spPr>
          <a:xfrm>
            <a:off x="597833" y="99028"/>
            <a:ext cx="548640" cy="67450"/>
          </a:xfrm>
          <a:prstGeom prst="rect">
            <a:avLst/>
          </a:prstGeom>
          <a:solidFill>
            <a:srgbClr val="63666A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-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126669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6EB8DC1-8F24-114B-A2D1-7448CFF3E04A}"/>
              </a:ext>
            </a:extLst>
          </p:cNvPr>
          <p:cNvSpPr/>
          <p:nvPr/>
        </p:nvSpPr>
        <p:spPr>
          <a:xfrm>
            <a:off x="15081" y="0"/>
            <a:ext cx="1216152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rtlCol="0" anchor="ctr">
            <a:spAutoFit/>
          </a:bodyPr>
          <a:lstStyle/>
          <a:p>
            <a:pPr algn="ctr"/>
            <a:endParaRPr lang="en-US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D990AB-382E-AA4B-8126-4251C46F92EF}"/>
              </a:ext>
            </a:extLst>
          </p:cNvPr>
          <p:cNvSpPr/>
          <p:nvPr/>
        </p:nvSpPr>
        <p:spPr>
          <a:xfrm>
            <a:off x="-19357" y="0"/>
            <a:ext cx="12195958" cy="6858000"/>
          </a:xfrm>
          <a:prstGeom prst="rect">
            <a:avLst/>
          </a:prstGeom>
          <a:solidFill>
            <a:srgbClr val="C00000">
              <a:alpha val="87961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F2A05E28-ED5D-174A-B7FC-CCC81DC37E73}"/>
              </a:ext>
            </a:extLst>
          </p:cNvPr>
          <p:cNvSpPr txBox="1">
            <a:spLocks/>
          </p:cNvSpPr>
          <p:nvPr/>
        </p:nvSpPr>
        <p:spPr>
          <a:xfrm rot="16200000">
            <a:off x="8282857" y="2377364"/>
            <a:ext cx="6582411" cy="2759856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100" b="1" kern="1200" cap="all" spc="3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r>
              <a:rPr lang="en-US" sz="8000" b="0" spc="0">
                <a:solidFill>
                  <a:schemeClr val="bg2">
                    <a:lumMod val="10000"/>
                    <a:alpha val="18496"/>
                  </a:schemeClr>
                </a:solidFill>
              </a:rPr>
              <a:t>We are</a:t>
            </a:r>
            <a:r>
              <a:rPr lang="en-US" sz="12000" spc="0">
                <a:solidFill>
                  <a:schemeClr val="bg2">
                    <a:lumMod val="10000"/>
                    <a:alpha val="18496"/>
                  </a:schemeClr>
                </a:solidFill>
              </a:rPr>
              <a:t/>
            </a:r>
            <a:br>
              <a:rPr lang="en-US" sz="12000" spc="0">
                <a:solidFill>
                  <a:schemeClr val="bg2">
                    <a:lumMod val="10000"/>
                    <a:alpha val="18496"/>
                  </a:schemeClr>
                </a:solidFill>
              </a:rPr>
            </a:br>
            <a:r>
              <a:rPr lang="en-US" sz="12000" spc="0">
                <a:solidFill>
                  <a:schemeClr val="bg2">
                    <a:lumMod val="10000"/>
                    <a:alpha val="18496"/>
                  </a:schemeClr>
                </a:solidFill>
              </a:rPr>
              <a:t>wabtec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2AB1FD-306F-DA4D-BEE6-E3873E2FDD18}"/>
              </a:ext>
            </a:extLst>
          </p:cNvPr>
          <p:cNvSpPr/>
          <p:nvPr/>
        </p:nvSpPr>
        <p:spPr>
          <a:xfrm>
            <a:off x="655158" y="1725790"/>
            <a:ext cx="548640" cy="6745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3600" b="1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4B3CB30F-4D0F-DA98-7007-80AEBD0A7E6B}"/>
              </a:ext>
            </a:extLst>
          </p:cNvPr>
          <p:cNvSpPr txBox="1">
            <a:spLocks/>
          </p:cNvSpPr>
          <p:nvPr/>
        </p:nvSpPr>
        <p:spPr>
          <a:xfrm>
            <a:off x="2951105" y="2111940"/>
            <a:ext cx="7669270" cy="21228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80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0" i="0" kern="120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2400" dirty="0">
              <a:latin typeface="+mn-lt"/>
              <a:cs typeface="Arial" panose="020B0604020202020204" pitchFamily="34" charset="0"/>
            </a:endParaRPr>
          </a:p>
          <a:p>
            <a:endParaRPr lang="en-US" sz="2400" dirty="0">
              <a:latin typeface="+mn-lt"/>
              <a:cs typeface="Arial" panose="020B0604020202020204" pitchFamily="34" charset="0"/>
            </a:endParaRPr>
          </a:p>
          <a:p>
            <a:r>
              <a:rPr lang="en-US" sz="2400" dirty="0">
                <a:latin typeface="+mn-lt"/>
                <a:cs typeface="Arial" panose="020B0604020202020204" pitchFamily="34" charset="0"/>
              </a:rPr>
              <a:t/>
            </a:r>
            <a:br>
              <a:rPr lang="en-US" sz="2400" dirty="0">
                <a:latin typeface="+mn-lt"/>
                <a:cs typeface="Arial" panose="020B0604020202020204" pitchFamily="34" charset="0"/>
              </a:rPr>
            </a:br>
            <a:r>
              <a:rPr lang="en-US" sz="4400" dirty="0">
                <a:latin typeface="+mn-lt"/>
                <a:cs typeface="Arial" panose="020B0604020202020204" pitchFamily="34" charset="0"/>
              </a:rPr>
              <a:t>4 INFORMATION SYSTEM</a:t>
            </a:r>
            <a:endParaRPr lang="es-ES" sz="44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35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738626F-9E03-C509-D787-E87F7BE8BB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5" y="556259"/>
            <a:ext cx="6816409" cy="246821"/>
          </a:xfrm>
        </p:spPr>
        <p:txBody>
          <a:bodyPr/>
          <a:lstStyle/>
          <a:p>
            <a:r>
              <a:rPr lang="en-GB" sz="2000" dirty="0"/>
              <a:t>Passenger Information - DISPLAYS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5E76D98-B542-3B50-4777-85095830F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16" y="1275052"/>
            <a:ext cx="10909066" cy="521142"/>
          </a:xfrm>
        </p:spPr>
        <p:txBody>
          <a:bodyPr/>
          <a:lstStyle/>
          <a:p>
            <a:r>
              <a:rPr lang="en-US" sz="2800" dirty="0"/>
              <a:t>Meeting the demand for more and better information</a:t>
            </a:r>
            <a:endParaRPr lang="en-GB" sz="2800" dirty="0"/>
          </a:p>
        </p:txBody>
      </p:sp>
      <p:pic>
        <p:nvPicPr>
          <p:cNvPr id="4" name="Image 3" descr="Une image contenant texte, intérieur, télévision, exposer&#10;&#10;Description générée automatiquement">
            <a:extLst>
              <a:ext uri="{FF2B5EF4-FFF2-40B4-BE49-F238E27FC236}">
                <a16:creationId xmlns:a16="http://schemas.microsoft.com/office/drawing/2014/main" id="{641553E8-E60B-67BA-3900-170BDE0C5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r="10362"/>
          <a:stretch/>
        </p:blipFill>
        <p:spPr>
          <a:xfrm>
            <a:off x="4463346" y="1823693"/>
            <a:ext cx="7087386" cy="443460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C08856A-5447-AD9A-2D65-4FB37B25ACFD}"/>
              </a:ext>
            </a:extLst>
          </p:cNvPr>
          <p:cNvSpPr txBox="1">
            <a:spLocks/>
          </p:cNvSpPr>
          <p:nvPr/>
        </p:nvSpPr>
        <p:spPr>
          <a:xfrm>
            <a:off x="483869" y="2399833"/>
            <a:ext cx="5508423" cy="11588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How to</a:t>
            </a:r>
            <a:r>
              <a:rPr lang="en-US" sz="2000" b="1" dirty="0">
                <a:solidFill>
                  <a:srgbClr val="000000"/>
                </a:solidFill>
              </a:rPr>
              <a:t/>
            </a:r>
            <a:br>
              <a:rPr lang="en-US" sz="2000" b="1" dirty="0">
                <a:solidFill>
                  <a:srgbClr val="000000"/>
                </a:solidFill>
              </a:rPr>
            </a:br>
            <a:endParaRPr lang="en-US" sz="2000" b="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Provide a safe and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comfortable experience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to passengers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Reduce integration, operation,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and maintenance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Improve sustainability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5370075-786B-673F-641F-682ADDCCD862}"/>
              </a:ext>
            </a:extLst>
          </p:cNvPr>
          <p:cNvSpPr txBox="1">
            <a:spLocks/>
          </p:cNvSpPr>
          <p:nvPr/>
        </p:nvSpPr>
        <p:spPr>
          <a:xfrm>
            <a:off x="483869" y="5349680"/>
            <a:ext cx="6081078" cy="13805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act on smart display</a:t>
            </a:r>
          </a:p>
        </p:txBody>
      </p:sp>
    </p:spTree>
    <p:extLst>
      <p:ext uri="{BB962C8B-B14F-4D97-AF65-F5344CB8AC3E}">
        <p14:creationId xmlns:p14="http://schemas.microsoft.com/office/powerpoint/2010/main" val="3237027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738626F-9E03-C509-D787-E87F7BE8BB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2000" dirty="0"/>
              <a:t>iSmart Display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5E76D98-B542-3B50-4777-85095830F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37" y="1232842"/>
            <a:ext cx="10904249" cy="521142"/>
          </a:xfrm>
        </p:spPr>
        <p:txBody>
          <a:bodyPr/>
          <a:lstStyle/>
          <a:p>
            <a:r>
              <a:rPr lang="en-US" sz="2800" dirty="0"/>
              <a:t>Make trains more attractive with innovative displays</a:t>
            </a:r>
            <a:endParaRPr lang="en-GB" sz="2800" dirty="0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AE777472-C9D4-1C5F-5522-66EC652B517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75407" y="2249933"/>
            <a:ext cx="445770" cy="445770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C88FB48D-0DFF-1C60-DF6F-A612520D0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42" y="2193109"/>
            <a:ext cx="34282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600" b="1" dirty="0"/>
              <a:t>Better visual experience</a:t>
            </a:r>
          </a:p>
          <a:p>
            <a:r>
              <a:rPr lang="en-US" sz="1600" dirty="0"/>
              <a:t>High visual rendering </a:t>
            </a:r>
            <a:br>
              <a:rPr lang="en-US" sz="1600" dirty="0"/>
            </a:br>
            <a:r>
              <a:rPr lang="en-US" sz="1600" dirty="0"/>
              <a:t>Great aesthetic design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644F54EA-C774-8E7E-F489-75166739751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11907" y="3526218"/>
            <a:ext cx="438150" cy="476250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6AE648A8-4D20-2F2C-D0AD-239C416E9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7691" y="3448724"/>
            <a:ext cx="27574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600" b="1" dirty="0"/>
              <a:t>Smart design</a:t>
            </a:r>
          </a:p>
          <a:p>
            <a:r>
              <a:rPr lang="en-US" sz="1600" dirty="0"/>
              <a:t>Smart integration</a:t>
            </a:r>
          </a:p>
          <a:p>
            <a:r>
              <a:rPr lang="en-US" sz="1600" dirty="0"/>
              <a:t>Design flexibility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2627D9AF-C304-A40A-56F0-7D7498773A3C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50" y="4695709"/>
            <a:ext cx="480060" cy="480060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1FBE4176-B25B-CE23-6D52-E56E1E2EF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6892" y="4723389"/>
            <a:ext cx="363749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600" b="1" dirty="0"/>
              <a:t>New ways to display</a:t>
            </a:r>
          </a:p>
          <a:p>
            <a:r>
              <a:rPr lang="en-US" sz="1600" dirty="0"/>
              <a:t>Ultra-stretched</a:t>
            </a:r>
          </a:p>
          <a:p>
            <a:r>
              <a:rPr lang="en-US" sz="1600" dirty="0"/>
              <a:t>Ultra-thin &amp; double-sided</a:t>
            </a:r>
          </a:p>
        </p:txBody>
      </p:sp>
      <p:pic>
        <p:nvPicPr>
          <p:cNvPr id="13" name="Image 12" descr="Une image contenant texte, Appareils électroniques&#10;&#10;Description générée automatiquement">
            <a:extLst>
              <a:ext uri="{FF2B5EF4-FFF2-40B4-BE49-F238E27FC236}">
                <a16:creationId xmlns:a16="http://schemas.microsoft.com/office/drawing/2014/main" id="{C6F42259-63D6-C0A4-0611-65A2D0CE51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" t="7651" r="-69" b="3487"/>
          <a:stretch/>
        </p:blipFill>
        <p:spPr>
          <a:xfrm>
            <a:off x="4899377" y="1847240"/>
            <a:ext cx="6646538" cy="4422934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61F95C21-A4CE-C120-0431-A58FD67F8156}"/>
              </a:ext>
            </a:extLst>
          </p:cNvPr>
          <p:cNvGrpSpPr/>
          <p:nvPr/>
        </p:nvGrpSpPr>
        <p:grpSpPr>
          <a:xfrm>
            <a:off x="4900107" y="5554421"/>
            <a:ext cx="3176606" cy="715753"/>
            <a:chOff x="6661551" y="1784577"/>
            <a:chExt cx="3086520" cy="1203523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3F961405-77DD-B509-3FC3-779B2C6F5A84}"/>
                </a:ext>
              </a:extLst>
            </p:cNvPr>
            <p:cNvSpPr/>
            <p:nvPr/>
          </p:nvSpPr>
          <p:spPr>
            <a:xfrm>
              <a:off x="6661551" y="1858532"/>
              <a:ext cx="2972111" cy="1129568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</p:spPr>
          <p:txBody>
            <a:bodyPr wrap="none" rtlCol="0" anchor="ctr">
              <a:noAutofit/>
            </a:bodyPr>
            <a:lstStyle/>
            <a:p>
              <a:pPr marR="0" lvl="0" algn="l" defTabSz="912114" rtl="0" eaLnBrk="1" fontAlgn="auto" latinLnBrk="0" hangingPunct="1">
                <a:lnSpc>
                  <a:spcPct val="15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lang="en-GB" sz="3600" b="1" spc="-15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A39EAC6-DF69-9F52-482A-CAD5E0524621}"/>
                </a:ext>
              </a:extLst>
            </p:cNvPr>
            <p:cNvSpPr txBox="1"/>
            <p:nvPr/>
          </p:nvSpPr>
          <p:spPr>
            <a:xfrm>
              <a:off x="6700402" y="1784577"/>
              <a:ext cx="3047669" cy="923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5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176°</a:t>
              </a:r>
              <a:r>
                <a:rPr lang="en-US" sz="1400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viewing angle in any direction</a:t>
              </a:r>
              <a:br>
                <a:rPr lang="en-US" sz="1400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14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 mm </a:t>
              </a:r>
              <a:r>
                <a:rPr lang="en-US" sz="1400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thick including safety glass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C4D0BA0-D5C3-1572-8333-438325824CAE}"/>
              </a:ext>
            </a:extLst>
          </p:cNvPr>
          <p:cNvGrpSpPr/>
          <p:nvPr/>
        </p:nvGrpSpPr>
        <p:grpSpPr>
          <a:xfrm>
            <a:off x="7624862" y="2032249"/>
            <a:ext cx="3714719" cy="564783"/>
            <a:chOff x="4091546" y="5841109"/>
            <a:chExt cx="3714719" cy="564783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7142E819-633E-DE1A-0CA2-2B2A1000FFC8}"/>
                </a:ext>
              </a:extLst>
            </p:cNvPr>
            <p:cNvGrpSpPr/>
            <p:nvPr/>
          </p:nvGrpSpPr>
          <p:grpSpPr>
            <a:xfrm>
              <a:off x="4091546" y="6036560"/>
              <a:ext cx="2428463" cy="369332"/>
              <a:chOff x="4232908" y="5942302"/>
              <a:chExt cx="2428463" cy="369332"/>
            </a:xfrm>
          </p:grpSpPr>
          <p:sp>
            <p:nvSpPr>
              <p:cNvPr id="21" name="Rectangle : coins arrondis 20">
                <a:extLst>
                  <a:ext uri="{FF2B5EF4-FFF2-40B4-BE49-F238E27FC236}">
                    <a16:creationId xmlns:a16="http://schemas.microsoft.com/office/drawing/2014/main" id="{D9497ED0-7BA1-BC4E-746F-700C14041FDD}"/>
                  </a:ext>
                </a:extLst>
              </p:cNvPr>
              <p:cNvSpPr/>
              <p:nvPr/>
            </p:nvSpPr>
            <p:spPr>
              <a:xfrm>
                <a:off x="4232908" y="5957691"/>
                <a:ext cx="2367916" cy="338554"/>
              </a:xfrm>
              <a:prstGeom prst="roundRect">
                <a:avLst/>
              </a:prstGeom>
              <a:solidFill>
                <a:srgbClr val="E3061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GB" sz="3600" b="1" spc="-15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TextBox 2">
                <a:extLst>
                  <a:ext uri="{FF2B5EF4-FFF2-40B4-BE49-F238E27FC236}">
                    <a16:creationId xmlns:a16="http://schemas.microsoft.com/office/drawing/2014/main" id="{37CF6B37-960D-F57B-43B3-ACED7791E91C}"/>
                  </a:ext>
                </a:extLst>
              </p:cNvPr>
              <p:cNvSpPr txBox="1"/>
              <p:nvPr/>
            </p:nvSpPr>
            <p:spPr>
              <a:xfrm>
                <a:off x="4293455" y="5942302"/>
                <a:ext cx="23679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iSmart Divider Glass</a:t>
                </a:r>
              </a:p>
            </p:txBody>
          </p:sp>
        </p:grp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2358CC6A-34BD-A4C4-DE34-298866EB828C}"/>
                </a:ext>
              </a:extLst>
            </p:cNvPr>
            <p:cNvSpPr/>
            <p:nvPr/>
          </p:nvSpPr>
          <p:spPr>
            <a:xfrm>
              <a:off x="5521582" y="5870521"/>
              <a:ext cx="2284683" cy="231998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GB" sz="3600" b="1" spc="-15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2">
              <a:extLst>
                <a:ext uri="{FF2B5EF4-FFF2-40B4-BE49-F238E27FC236}">
                  <a16:creationId xmlns:a16="http://schemas.microsoft.com/office/drawing/2014/main" id="{70E809C0-9DAF-145E-3195-9F23AF898CB5}"/>
                </a:ext>
              </a:extLst>
            </p:cNvPr>
            <p:cNvSpPr txBox="1"/>
            <p:nvPr/>
          </p:nvSpPr>
          <p:spPr>
            <a:xfrm>
              <a:off x="5745193" y="5841109"/>
              <a:ext cx="17811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Double-sided screen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423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738626F-9E03-C509-D787-E87F7BE8BB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091" y="525850"/>
            <a:ext cx="5350626" cy="206870"/>
          </a:xfrm>
        </p:spPr>
        <p:txBody>
          <a:bodyPr/>
          <a:lstStyle/>
          <a:p>
            <a:r>
              <a:rPr lang="en-GB" sz="2000" dirty="0"/>
              <a:t>iSmart Display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5E76D98-B542-3B50-4777-85095830F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35" y="1251035"/>
            <a:ext cx="10544890" cy="521142"/>
          </a:xfrm>
        </p:spPr>
        <p:txBody>
          <a:bodyPr/>
          <a:lstStyle/>
          <a:p>
            <a:r>
              <a:rPr lang="en-US" sz="2800" dirty="0"/>
              <a:t>Equipment fits train, not the other way around</a:t>
            </a:r>
            <a:endParaRPr lang="en-GB" sz="2800" dirty="0"/>
          </a:p>
        </p:txBody>
      </p:sp>
      <p:pic>
        <p:nvPicPr>
          <p:cNvPr id="4" name="Image 3" descr="Une image contenant texte, Appareil de présentation, capture d’écran, mur&#10;&#10;Description générée automatiquement">
            <a:extLst>
              <a:ext uri="{FF2B5EF4-FFF2-40B4-BE49-F238E27FC236}">
                <a16:creationId xmlns:a16="http://schemas.microsoft.com/office/drawing/2014/main" id="{57F07922-A1B7-942F-2F79-429AF4B809C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238" y="1853121"/>
            <a:ext cx="2744201" cy="1829643"/>
          </a:xfrm>
          <a:prstGeom prst="rect">
            <a:avLst/>
          </a:prstGeom>
        </p:spPr>
      </p:pic>
      <p:pic>
        <p:nvPicPr>
          <p:cNvPr id="5" name="Image 4" descr="Une image contenant texte, capture d’écran, conception&#10;&#10;Description générée automatiquement">
            <a:extLst>
              <a:ext uri="{FF2B5EF4-FFF2-40B4-BE49-F238E27FC236}">
                <a16:creationId xmlns:a16="http://schemas.microsoft.com/office/drawing/2014/main" id="{EC4D7FF5-3FC6-214B-60DE-0E1EF5F04E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/>
          <a:stretch/>
        </p:blipFill>
        <p:spPr>
          <a:xfrm>
            <a:off x="9101889" y="1853121"/>
            <a:ext cx="3090111" cy="1829643"/>
          </a:xfrm>
          <a:prstGeom prst="rect">
            <a:avLst/>
          </a:prstGeom>
        </p:spPr>
      </p:pic>
      <p:pic>
        <p:nvPicPr>
          <p:cNvPr id="6" name="Image 5" descr="Une image contenant intérieur, train, transit&#10;&#10;Description générée automatiquement">
            <a:extLst>
              <a:ext uri="{FF2B5EF4-FFF2-40B4-BE49-F238E27FC236}">
                <a16:creationId xmlns:a16="http://schemas.microsoft.com/office/drawing/2014/main" id="{91501EE9-5662-42C4-193A-FB214F2735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1" b="12392"/>
          <a:stretch/>
        </p:blipFill>
        <p:spPr>
          <a:xfrm>
            <a:off x="4376917" y="3782899"/>
            <a:ext cx="2744201" cy="1845117"/>
          </a:xfrm>
          <a:prstGeom prst="rect">
            <a:avLst/>
          </a:prstGeom>
        </p:spPr>
      </p:pic>
      <p:pic>
        <p:nvPicPr>
          <p:cNvPr id="23" name="Image 22" descr="Une image contenant meubles, intérieur, plafond, sol&#10;&#10;Description générée automatiquement">
            <a:extLst>
              <a:ext uri="{FF2B5EF4-FFF2-40B4-BE49-F238E27FC236}">
                <a16:creationId xmlns:a16="http://schemas.microsoft.com/office/drawing/2014/main" id="{12B57FA8-D211-B0FD-E3C6-661EAB789A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" b="16426"/>
          <a:stretch/>
        </p:blipFill>
        <p:spPr>
          <a:xfrm>
            <a:off x="2015708" y="3790636"/>
            <a:ext cx="2213446" cy="1829643"/>
          </a:xfrm>
          <a:prstGeom prst="rect">
            <a:avLst/>
          </a:prstGeom>
        </p:spPr>
      </p:pic>
      <p:pic>
        <p:nvPicPr>
          <p:cNvPr id="24" name="Image 23" descr="Une image contenant texte, intérieur, mur, Appareil de présentation&#10;&#10;Description générée automatiquement">
            <a:extLst>
              <a:ext uri="{FF2B5EF4-FFF2-40B4-BE49-F238E27FC236}">
                <a16:creationId xmlns:a16="http://schemas.microsoft.com/office/drawing/2014/main" id="{ED47200B-9853-0953-786A-787FFA29861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brightnessContrast bright="1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356" y="3782899"/>
            <a:ext cx="2460155" cy="1845116"/>
          </a:xfrm>
          <a:prstGeom prst="rect">
            <a:avLst/>
          </a:prstGeom>
        </p:spPr>
      </p:pic>
      <p:pic>
        <p:nvPicPr>
          <p:cNvPr id="25" name="Image 24" descr="Une image contenant passager, transports en commun, train, véhicule&#10;&#10;Description générée automatiquement">
            <a:extLst>
              <a:ext uri="{FF2B5EF4-FFF2-40B4-BE49-F238E27FC236}">
                <a16:creationId xmlns:a16="http://schemas.microsoft.com/office/drawing/2014/main" id="{1B26B36E-6D52-67FC-81BC-D6BF69DAE16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5" b="12252"/>
          <a:stretch/>
        </p:blipFill>
        <p:spPr>
          <a:xfrm>
            <a:off x="0" y="1845384"/>
            <a:ext cx="2522230" cy="1845116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CC8B89F6-2B90-37F9-FFB1-2507162E3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881" y="3940985"/>
            <a:ext cx="2310712" cy="15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078DA557-EE70-EAD6-807B-92ABAF898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5" y="3947826"/>
            <a:ext cx="1876040" cy="151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ED0831F4-CA73-FBE7-829C-F72B8BA6A2F3}"/>
              </a:ext>
            </a:extLst>
          </p:cNvPr>
          <p:cNvGrpSpPr>
            <a:grpSpLocks noChangeAspect="1"/>
          </p:cNvGrpSpPr>
          <p:nvPr/>
        </p:nvGrpSpPr>
        <p:grpSpPr>
          <a:xfrm>
            <a:off x="2639681" y="1845384"/>
            <a:ext cx="3483106" cy="1845117"/>
            <a:chOff x="1652094" y="2607680"/>
            <a:chExt cx="2514592" cy="237247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41B77E4-4F33-71CC-2E06-C2EDC942393F}"/>
                </a:ext>
              </a:extLst>
            </p:cNvPr>
            <p:cNvSpPr/>
            <p:nvPr/>
          </p:nvSpPr>
          <p:spPr>
            <a:xfrm>
              <a:off x="1658326" y="2607680"/>
              <a:ext cx="2508360" cy="2372475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3600" b="1" spc="-15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ZoneTexte 11">
              <a:extLst>
                <a:ext uri="{FF2B5EF4-FFF2-40B4-BE49-F238E27FC236}">
                  <a16:creationId xmlns:a16="http://schemas.microsoft.com/office/drawing/2014/main" id="{2F341E3F-A185-FA2D-FA3B-10DB77F984CE}"/>
                </a:ext>
              </a:extLst>
            </p:cNvPr>
            <p:cNvSpPr txBox="1"/>
            <p:nvPr/>
          </p:nvSpPr>
          <p:spPr>
            <a:xfrm>
              <a:off x="1652094" y="2887523"/>
              <a:ext cx="2508359" cy="1998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600"/>
                </a:spcBef>
              </a:pPr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Adapt to customer needs</a:t>
              </a:r>
            </a:p>
            <a:p>
              <a:pPr algn="ctr">
                <a:spcBef>
                  <a:spcPts val="600"/>
                </a:spcBef>
              </a:pPr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Seamless integration</a:t>
              </a:r>
            </a:p>
            <a:p>
              <a:pPr algn="ctr">
                <a:spcBef>
                  <a:spcPts val="600"/>
                </a:spcBef>
              </a:pPr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Same screen in different cases</a:t>
              </a:r>
            </a:p>
            <a:p>
              <a:pPr algn="ctr">
                <a:spcBef>
                  <a:spcPts val="600"/>
                </a:spcBef>
              </a:pPr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Integration of additional elements like CCTV-camera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05804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intérieur, Équipement médical, Instrument scientifique, soins de santé&#10;&#10;Description générée automatiquement">
            <a:extLst>
              <a:ext uri="{FF2B5EF4-FFF2-40B4-BE49-F238E27FC236}">
                <a16:creationId xmlns:a16="http://schemas.microsoft.com/office/drawing/2014/main" id="{6EC5FD33-2E6C-D65B-7D62-CC58D9A0C2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4" t="-14" r="-3374" b="14"/>
          <a:stretch/>
        </p:blipFill>
        <p:spPr>
          <a:xfrm>
            <a:off x="4848676" y="1847240"/>
            <a:ext cx="6900162" cy="4433306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738626F-9E03-C509-D787-E87F7BE8BB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2000" dirty="0"/>
              <a:t>iSmart Display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5E76D98-B542-3B50-4777-85095830F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0" y="1260692"/>
            <a:ext cx="11107173" cy="521142"/>
          </a:xfrm>
        </p:spPr>
        <p:txBody>
          <a:bodyPr/>
          <a:lstStyle/>
          <a:p>
            <a:r>
              <a:rPr lang="en-US" sz="2800" dirty="0"/>
              <a:t>Great design flexibility from all in-house manufacturing </a:t>
            </a:r>
            <a:endParaRPr lang="en-GB" sz="2800" dirty="0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9A7F1AD3-50B1-BE20-4D9B-C51031BC1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73" y="2395687"/>
            <a:ext cx="301851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600" dirty="0"/>
              <a:t>TFT screen cutting</a:t>
            </a:r>
          </a:p>
          <a:p>
            <a:r>
              <a:rPr lang="en-US" sz="1600" dirty="0"/>
              <a:t>Unique double-sided backlight</a:t>
            </a:r>
          </a:p>
          <a:p>
            <a:r>
              <a:rPr lang="es-CL" sz="1000" b="0" i="1" dirty="0"/>
              <a:t>(Retroiluminación de doble cara única)</a:t>
            </a:r>
          </a:p>
        </p:txBody>
      </p:sp>
      <p:pic>
        <p:nvPicPr>
          <p:cNvPr id="6" name="Grafik 12" descr="Ein Bild, das Text, Behälter, Zubehör enthält.&#10;&#10;Automatisch generierte Beschreibung">
            <a:extLst>
              <a:ext uri="{FF2B5EF4-FFF2-40B4-BE49-F238E27FC236}">
                <a16:creationId xmlns:a16="http://schemas.microsoft.com/office/drawing/2014/main" id="{BE1EC191-E12B-848E-7968-9014582AC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811" y="4924963"/>
            <a:ext cx="1865366" cy="1049268"/>
          </a:xfrm>
          <a:prstGeom prst="rect">
            <a:avLst/>
          </a:prstGeom>
        </p:spPr>
      </p:pic>
      <p:pic>
        <p:nvPicPr>
          <p:cNvPr id="23" name="Grafik 8" descr="Ein Bild, das Text, Behälter, Zubehör enthält.&#10;&#10;Automatisch generierte Beschreibung">
            <a:extLst>
              <a:ext uri="{FF2B5EF4-FFF2-40B4-BE49-F238E27FC236}">
                <a16:creationId xmlns:a16="http://schemas.microsoft.com/office/drawing/2014/main" id="{0AEA705B-8B9B-92B1-C838-83A63EAAC0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972"/>
          <a:stretch/>
        </p:blipFill>
        <p:spPr>
          <a:xfrm>
            <a:off x="1530509" y="3556740"/>
            <a:ext cx="2301971" cy="971501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10429475-4FDA-A2DD-67F6-9531C5FDFB0E}"/>
              </a:ext>
            </a:extLst>
          </p:cNvPr>
          <p:cNvSpPr txBox="1"/>
          <p:nvPr/>
        </p:nvSpPr>
        <p:spPr>
          <a:xfrm>
            <a:off x="1818694" y="4509895"/>
            <a:ext cx="1725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Regional &amp; high Speed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24F1226-834E-8225-1413-C7BE23F99F99}"/>
              </a:ext>
            </a:extLst>
          </p:cNvPr>
          <p:cNvSpPr txBox="1"/>
          <p:nvPr/>
        </p:nvSpPr>
        <p:spPr>
          <a:xfrm>
            <a:off x="1818694" y="5799471"/>
            <a:ext cx="1725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LRV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EE30B6F8-E918-C16B-2B05-B83B6D546E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11" y="2416681"/>
            <a:ext cx="680305" cy="5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685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738626F-9E03-C509-D787-E87F7BE8BB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6891" y="556260"/>
            <a:ext cx="5350626" cy="206870"/>
          </a:xfrm>
        </p:spPr>
        <p:txBody>
          <a:bodyPr/>
          <a:lstStyle/>
          <a:p>
            <a:r>
              <a:rPr lang="en-GB" sz="2000" dirty="0"/>
              <a:t>iSmart Display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5E76D98-B542-3B50-4777-85095830F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30" y="1252613"/>
            <a:ext cx="11107173" cy="521142"/>
          </a:xfrm>
        </p:spPr>
        <p:txBody>
          <a:bodyPr/>
          <a:lstStyle/>
          <a:p>
            <a:r>
              <a:rPr lang="en-US" sz="2800" dirty="0"/>
              <a:t>Display rich, easy-to-update content</a:t>
            </a:r>
            <a:endParaRPr lang="en-GB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EE1672-3973-5585-535A-67B3129E0EEC}"/>
              </a:ext>
            </a:extLst>
          </p:cNvPr>
          <p:cNvSpPr/>
          <p:nvPr/>
        </p:nvSpPr>
        <p:spPr>
          <a:xfrm>
            <a:off x="640873" y="1844040"/>
            <a:ext cx="5350626" cy="32156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3600" b="1" spc="-15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E1542F-C446-30F6-4474-C5179905284B}"/>
              </a:ext>
            </a:extLst>
          </p:cNvPr>
          <p:cNvSpPr/>
          <p:nvPr/>
        </p:nvSpPr>
        <p:spPr>
          <a:xfrm>
            <a:off x="6199710" y="1844040"/>
            <a:ext cx="5350626" cy="321564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3600" b="1" spc="-15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DCEF7C-D9F4-10AB-6E4F-6B975EA9E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1034" y="2669368"/>
            <a:ext cx="450659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Initial design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Html + JavaScript technology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Maximum flexibility to create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any dynamic and beautiful layout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Accessible to Web designers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Maintenance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Simple tool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focuses on the essentials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the car-builder or operator want to update</a:t>
            </a:r>
            <a:endParaRPr lang="en-US" sz="1400" b="1" dirty="0">
              <a:solidFill>
                <a:schemeClr val="bg1"/>
              </a:solidFill>
            </a:endParaRPr>
          </a:p>
          <a:p>
            <a:pPr algn="ctr"/>
            <a:endParaRPr lang="en-US" sz="1600" b="1" dirty="0">
              <a:solidFill>
                <a:schemeClr val="bg1"/>
              </a:solidFill>
            </a:endParaRPr>
          </a:p>
          <a:p>
            <a:pPr algn="ctr"/>
            <a:endParaRPr lang="en-US" sz="1600" b="1" dirty="0">
              <a:solidFill>
                <a:schemeClr val="bg1"/>
              </a:solidFill>
            </a:endParaRPr>
          </a:p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EB4E702F-2652-84D4-C525-0799A2223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889" y="2668184"/>
            <a:ext cx="4506593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/>
              <a:t>Initial design</a:t>
            </a:r>
          </a:p>
          <a:p>
            <a:pPr algn="ctr"/>
            <a:r>
              <a:rPr lang="en-US" sz="1400" dirty="0"/>
              <a:t>Complex and sophisticated tool </a:t>
            </a:r>
            <a:br>
              <a:rPr lang="en-US" sz="1400" dirty="0"/>
            </a:br>
            <a:r>
              <a:rPr lang="en-US" sz="1400" dirty="0"/>
              <a:t>with a vast array options</a:t>
            </a:r>
            <a:br>
              <a:rPr lang="en-US" sz="1400" dirty="0"/>
            </a:br>
            <a:r>
              <a:rPr lang="en-US" sz="1400" dirty="0"/>
              <a:t>but limited design possibilities</a:t>
            </a:r>
          </a:p>
          <a:p>
            <a:pPr algn="ctr"/>
            <a:endParaRPr lang="en-US" sz="1400" b="1" dirty="0"/>
          </a:p>
          <a:p>
            <a:pPr algn="ctr"/>
            <a:r>
              <a:rPr lang="en-US" sz="1600" b="1" dirty="0"/>
              <a:t>Maintenance</a:t>
            </a:r>
          </a:p>
          <a:p>
            <a:pPr algn="ctr"/>
            <a:r>
              <a:rPr lang="en-US" sz="1400" dirty="0"/>
              <a:t>Same Complex tool</a:t>
            </a:r>
          </a:p>
          <a:p>
            <a:pPr algn="ctr"/>
            <a:r>
              <a:rPr lang="en-US" sz="1400" dirty="0"/>
              <a:t>Long training</a:t>
            </a:r>
          </a:p>
          <a:p>
            <a:pPr algn="ctr"/>
            <a:r>
              <a:rPr lang="en-US" sz="1400" dirty="0"/>
              <a:t>Long practice</a:t>
            </a:r>
            <a:br>
              <a:rPr lang="en-US" sz="1400" dirty="0"/>
            </a:br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6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B0E6BA5-135B-725B-EA85-739A2F670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73" y="5262668"/>
            <a:ext cx="10910254" cy="1039072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8AA1E9C-07F9-972C-CC6B-481A756D6A69}"/>
              </a:ext>
            </a:extLst>
          </p:cNvPr>
          <p:cNvSpPr/>
          <p:nvPr/>
        </p:nvSpPr>
        <p:spPr>
          <a:xfrm>
            <a:off x="7752291" y="1731242"/>
            <a:ext cx="2164080" cy="693472"/>
          </a:xfrm>
          <a:prstGeom prst="round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/>
            <a:endParaRPr lang="en-GB" sz="3600" b="1" spc="-15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8B632513-1F9C-D498-4915-F2782BDD7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4500" y="1773755"/>
            <a:ext cx="27574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/>
            <a:r>
              <a:rPr lang="en-US" sz="1600" spc="300" dirty="0"/>
              <a:t>Wabtec’s </a:t>
            </a:r>
            <a:br>
              <a:rPr lang="en-US" sz="1600" spc="300" dirty="0"/>
            </a:br>
            <a:r>
              <a:rPr lang="en-US" sz="1600" spc="300" dirty="0"/>
              <a:t>framework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415A4B6F-5967-04D5-0DA4-CE09620920F9}"/>
              </a:ext>
            </a:extLst>
          </p:cNvPr>
          <p:cNvSpPr/>
          <p:nvPr/>
        </p:nvSpPr>
        <p:spPr>
          <a:xfrm>
            <a:off x="2234146" y="1731242"/>
            <a:ext cx="2164080" cy="693472"/>
          </a:xfrm>
          <a:prstGeom prst="round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/>
            <a:endParaRPr lang="en-GB" sz="3600" b="1" spc="-15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D5970B16-8015-BE11-6DFB-06989793E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7442" y="1773755"/>
            <a:ext cx="27574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/>
            <a:r>
              <a:rPr lang="en-US" sz="1600" spc="300" dirty="0"/>
              <a:t>Conventional framework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2E22B51-F94F-B674-B12E-CA95EDFBA303}"/>
              </a:ext>
            </a:extLst>
          </p:cNvPr>
          <p:cNvSpPr/>
          <p:nvPr/>
        </p:nvSpPr>
        <p:spPr>
          <a:xfrm>
            <a:off x="5493650" y="3030575"/>
            <a:ext cx="1204700" cy="1204700"/>
          </a:xfrm>
          <a:prstGeom prst="ellipse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3600" b="1" spc="-15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Graphique 20" descr="Engrenage avec un remplissage uni">
            <a:extLst>
              <a:ext uri="{FF2B5EF4-FFF2-40B4-BE49-F238E27FC236}">
                <a16:creationId xmlns:a16="http://schemas.microsoft.com/office/drawing/2014/main" id="{1BABBA71-1F9E-E6A2-15A3-2533E9413822}"/>
              </a:ext>
            </a:extLst>
          </p:cNvPr>
          <p:cNvSpPr/>
          <p:nvPr/>
        </p:nvSpPr>
        <p:spPr>
          <a:xfrm>
            <a:off x="5637350" y="3168682"/>
            <a:ext cx="931254" cy="929887"/>
          </a:xfrm>
          <a:custGeom>
            <a:avLst/>
            <a:gdLst>
              <a:gd name="connsiteX0" fmla="*/ 464944 w 931254"/>
              <a:gd name="connsiteY0" fmla="*/ 629041 h 929887"/>
              <a:gd name="connsiteX1" fmla="*/ 300846 w 931254"/>
              <a:gd name="connsiteY1" fmla="*/ 464944 h 929887"/>
              <a:gd name="connsiteX2" fmla="*/ 464944 w 931254"/>
              <a:gd name="connsiteY2" fmla="*/ 300846 h 929887"/>
              <a:gd name="connsiteX3" fmla="*/ 629041 w 931254"/>
              <a:gd name="connsiteY3" fmla="*/ 464944 h 929887"/>
              <a:gd name="connsiteX4" fmla="*/ 464944 w 931254"/>
              <a:gd name="connsiteY4" fmla="*/ 629041 h 929887"/>
              <a:gd name="connsiteX5" fmla="*/ 834164 w 931254"/>
              <a:gd name="connsiteY5" fmla="*/ 362383 h 929887"/>
              <a:gd name="connsiteX6" fmla="*/ 798609 w 931254"/>
              <a:gd name="connsiteY6" fmla="*/ 277599 h 929887"/>
              <a:gd name="connsiteX7" fmla="*/ 832796 w 931254"/>
              <a:gd name="connsiteY7" fmla="*/ 175038 h 929887"/>
              <a:gd name="connsiteX8" fmla="*/ 754850 w 931254"/>
              <a:gd name="connsiteY8" fmla="*/ 97091 h 929887"/>
              <a:gd name="connsiteX9" fmla="*/ 652289 w 931254"/>
              <a:gd name="connsiteY9" fmla="*/ 131278 h 929887"/>
              <a:gd name="connsiteX10" fmla="*/ 566137 w 931254"/>
              <a:gd name="connsiteY10" fmla="*/ 95724 h 929887"/>
              <a:gd name="connsiteX11" fmla="*/ 519643 w 931254"/>
              <a:gd name="connsiteY11" fmla="*/ 0 h 929887"/>
              <a:gd name="connsiteX12" fmla="*/ 410244 w 931254"/>
              <a:gd name="connsiteY12" fmla="*/ 0 h 929887"/>
              <a:gd name="connsiteX13" fmla="*/ 362383 w 931254"/>
              <a:gd name="connsiteY13" fmla="*/ 95724 h 929887"/>
              <a:gd name="connsiteX14" fmla="*/ 277599 w 931254"/>
              <a:gd name="connsiteY14" fmla="*/ 131278 h 929887"/>
              <a:gd name="connsiteX15" fmla="*/ 175038 w 931254"/>
              <a:gd name="connsiteY15" fmla="*/ 97091 h 929887"/>
              <a:gd name="connsiteX16" fmla="*/ 97091 w 931254"/>
              <a:gd name="connsiteY16" fmla="*/ 175038 h 929887"/>
              <a:gd name="connsiteX17" fmla="*/ 131278 w 931254"/>
              <a:gd name="connsiteY17" fmla="*/ 277599 h 929887"/>
              <a:gd name="connsiteX18" fmla="*/ 95724 w 931254"/>
              <a:gd name="connsiteY18" fmla="*/ 363750 h 929887"/>
              <a:gd name="connsiteX19" fmla="*/ 0 w 931254"/>
              <a:gd name="connsiteY19" fmla="*/ 410244 h 929887"/>
              <a:gd name="connsiteX20" fmla="*/ 0 w 931254"/>
              <a:gd name="connsiteY20" fmla="*/ 519643 h 929887"/>
              <a:gd name="connsiteX21" fmla="*/ 95724 w 931254"/>
              <a:gd name="connsiteY21" fmla="*/ 567505 h 929887"/>
              <a:gd name="connsiteX22" fmla="*/ 131278 w 931254"/>
              <a:gd name="connsiteY22" fmla="*/ 652289 h 929887"/>
              <a:gd name="connsiteX23" fmla="*/ 97091 w 931254"/>
              <a:gd name="connsiteY23" fmla="*/ 754850 h 929887"/>
              <a:gd name="connsiteX24" fmla="*/ 175038 w 931254"/>
              <a:gd name="connsiteY24" fmla="*/ 832796 h 929887"/>
              <a:gd name="connsiteX25" fmla="*/ 277599 w 931254"/>
              <a:gd name="connsiteY25" fmla="*/ 798609 h 929887"/>
              <a:gd name="connsiteX26" fmla="*/ 363750 w 931254"/>
              <a:gd name="connsiteY26" fmla="*/ 834164 h 929887"/>
              <a:gd name="connsiteX27" fmla="*/ 411612 w 931254"/>
              <a:gd name="connsiteY27" fmla="*/ 929887 h 929887"/>
              <a:gd name="connsiteX28" fmla="*/ 521010 w 931254"/>
              <a:gd name="connsiteY28" fmla="*/ 929887 h 929887"/>
              <a:gd name="connsiteX29" fmla="*/ 568872 w 931254"/>
              <a:gd name="connsiteY29" fmla="*/ 834164 h 929887"/>
              <a:gd name="connsiteX30" fmla="*/ 653656 w 931254"/>
              <a:gd name="connsiteY30" fmla="*/ 798609 h 929887"/>
              <a:gd name="connsiteX31" fmla="*/ 756217 w 931254"/>
              <a:gd name="connsiteY31" fmla="*/ 832796 h 929887"/>
              <a:gd name="connsiteX32" fmla="*/ 834164 w 931254"/>
              <a:gd name="connsiteY32" fmla="*/ 754850 h 929887"/>
              <a:gd name="connsiteX33" fmla="*/ 799977 w 931254"/>
              <a:gd name="connsiteY33" fmla="*/ 652289 h 929887"/>
              <a:gd name="connsiteX34" fmla="*/ 835531 w 931254"/>
              <a:gd name="connsiteY34" fmla="*/ 566137 h 929887"/>
              <a:gd name="connsiteX35" fmla="*/ 931255 w 931254"/>
              <a:gd name="connsiteY35" fmla="*/ 518275 h 929887"/>
              <a:gd name="connsiteX36" fmla="*/ 931255 w 931254"/>
              <a:gd name="connsiteY36" fmla="*/ 408877 h 929887"/>
              <a:gd name="connsiteX37" fmla="*/ 834164 w 931254"/>
              <a:gd name="connsiteY37" fmla="*/ 362383 h 929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31254" h="929887">
                <a:moveTo>
                  <a:pt x="464944" y="629041"/>
                </a:moveTo>
                <a:cubicBezTo>
                  <a:pt x="374690" y="629041"/>
                  <a:pt x="300846" y="555197"/>
                  <a:pt x="300846" y="464944"/>
                </a:cubicBezTo>
                <a:cubicBezTo>
                  <a:pt x="300846" y="374690"/>
                  <a:pt x="374690" y="300846"/>
                  <a:pt x="464944" y="300846"/>
                </a:cubicBezTo>
                <a:cubicBezTo>
                  <a:pt x="555197" y="300846"/>
                  <a:pt x="629041" y="374690"/>
                  <a:pt x="629041" y="464944"/>
                </a:cubicBezTo>
                <a:cubicBezTo>
                  <a:pt x="629041" y="555197"/>
                  <a:pt x="555197" y="629041"/>
                  <a:pt x="464944" y="629041"/>
                </a:cubicBezTo>
                <a:close/>
                <a:moveTo>
                  <a:pt x="834164" y="362383"/>
                </a:moveTo>
                <a:cubicBezTo>
                  <a:pt x="825959" y="332298"/>
                  <a:pt x="813651" y="303581"/>
                  <a:pt x="798609" y="277599"/>
                </a:cubicBezTo>
                <a:lnTo>
                  <a:pt x="832796" y="175038"/>
                </a:lnTo>
                <a:lnTo>
                  <a:pt x="754850" y="97091"/>
                </a:lnTo>
                <a:lnTo>
                  <a:pt x="652289" y="131278"/>
                </a:lnTo>
                <a:cubicBezTo>
                  <a:pt x="624939" y="116236"/>
                  <a:pt x="596222" y="103929"/>
                  <a:pt x="566137" y="95724"/>
                </a:cubicBezTo>
                <a:lnTo>
                  <a:pt x="519643" y="0"/>
                </a:lnTo>
                <a:lnTo>
                  <a:pt x="410244" y="0"/>
                </a:lnTo>
                <a:lnTo>
                  <a:pt x="362383" y="95724"/>
                </a:lnTo>
                <a:cubicBezTo>
                  <a:pt x="332298" y="103929"/>
                  <a:pt x="303581" y="116236"/>
                  <a:pt x="277599" y="131278"/>
                </a:cubicBezTo>
                <a:lnTo>
                  <a:pt x="175038" y="97091"/>
                </a:lnTo>
                <a:lnTo>
                  <a:pt x="97091" y="175038"/>
                </a:lnTo>
                <a:lnTo>
                  <a:pt x="131278" y="277599"/>
                </a:lnTo>
                <a:cubicBezTo>
                  <a:pt x="116236" y="304948"/>
                  <a:pt x="103929" y="333665"/>
                  <a:pt x="95724" y="363750"/>
                </a:cubicBezTo>
                <a:lnTo>
                  <a:pt x="0" y="410244"/>
                </a:lnTo>
                <a:lnTo>
                  <a:pt x="0" y="519643"/>
                </a:lnTo>
                <a:lnTo>
                  <a:pt x="95724" y="567505"/>
                </a:lnTo>
                <a:cubicBezTo>
                  <a:pt x="103929" y="597589"/>
                  <a:pt x="116236" y="626306"/>
                  <a:pt x="131278" y="652289"/>
                </a:cubicBezTo>
                <a:lnTo>
                  <a:pt x="97091" y="754850"/>
                </a:lnTo>
                <a:lnTo>
                  <a:pt x="175038" y="832796"/>
                </a:lnTo>
                <a:lnTo>
                  <a:pt x="277599" y="798609"/>
                </a:lnTo>
                <a:cubicBezTo>
                  <a:pt x="304948" y="813651"/>
                  <a:pt x="333665" y="825959"/>
                  <a:pt x="363750" y="834164"/>
                </a:cubicBezTo>
                <a:lnTo>
                  <a:pt x="411612" y="929887"/>
                </a:lnTo>
                <a:lnTo>
                  <a:pt x="521010" y="929887"/>
                </a:lnTo>
                <a:lnTo>
                  <a:pt x="568872" y="834164"/>
                </a:lnTo>
                <a:cubicBezTo>
                  <a:pt x="598957" y="825959"/>
                  <a:pt x="627674" y="813651"/>
                  <a:pt x="653656" y="798609"/>
                </a:cubicBezTo>
                <a:lnTo>
                  <a:pt x="756217" y="832796"/>
                </a:lnTo>
                <a:lnTo>
                  <a:pt x="834164" y="754850"/>
                </a:lnTo>
                <a:lnTo>
                  <a:pt x="799977" y="652289"/>
                </a:lnTo>
                <a:cubicBezTo>
                  <a:pt x="815019" y="624939"/>
                  <a:pt x="827326" y="596222"/>
                  <a:pt x="835531" y="566137"/>
                </a:cubicBezTo>
                <a:lnTo>
                  <a:pt x="931255" y="518275"/>
                </a:lnTo>
                <a:lnTo>
                  <a:pt x="931255" y="408877"/>
                </a:lnTo>
                <a:lnTo>
                  <a:pt x="834164" y="362383"/>
                </a:lnTo>
                <a:close/>
              </a:path>
            </a:pathLst>
          </a:custGeom>
          <a:solidFill>
            <a:schemeClr val="bg2"/>
          </a:solidFill>
          <a:ln w="1359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98815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738626F-9E03-C509-D787-E87F7BE8BB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2000" dirty="0"/>
              <a:t>iSmart Display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5E76D98-B542-3B50-4777-85095830F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016" y="1295994"/>
            <a:ext cx="5350626" cy="521142"/>
          </a:xfrm>
        </p:spPr>
        <p:txBody>
          <a:bodyPr/>
          <a:lstStyle/>
          <a:p>
            <a:r>
              <a:rPr lang="en-US" sz="2800" dirty="0"/>
              <a:t>Improving sustainability</a:t>
            </a:r>
            <a:endParaRPr lang="en-GB" sz="2800" dirty="0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F3725478-8389-59D1-DC4E-682DD71FD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39" y="2208541"/>
            <a:ext cx="34282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600" b="1" dirty="0"/>
              <a:t>Lower energy bills</a:t>
            </a:r>
          </a:p>
          <a:p>
            <a:r>
              <a:rPr lang="en-US" sz="1600" dirty="0"/>
              <a:t>45% energy saving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29AB2D-8438-65DB-87EA-1853166FC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974" y="3428170"/>
            <a:ext cx="27574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600" b="1" dirty="0"/>
              <a:t>Reducing weight</a:t>
            </a:r>
          </a:p>
          <a:p>
            <a:r>
              <a:rPr lang="en-US" sz="1600" dirty="0"/>
              <a:t>46% lighter</a:t>
            </a:r>
          </a:p>
        </p:txBody>
      </p:sp>
      <p:pic>
        <p:nvPicPr>
          <p:cNvPr id="11" name="Image 10" descr="Une image contenant texte, capture d’écran, logo, conception&#10;&#10;Description générée automatiquement">
            <a:extLst>
              <a:ext uri="{FF2B5EF4-FFF2-40B4-BE49-F238E27FC236}">
                <a16:creationId xmlns:a16="http://schemas.microsoft.com/office/drawing/2014/main" id="{293EE5E7-BF2D-355C-874C-0F5F40FB4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714" y="1846676"/>
            <a:ext cx="5984963" cy="441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17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738626F-9E03-C509-D787-E87F7BE8BB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2000" dirty="0"/>
              <a:t>iSmart Display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5E76D98-B542-3B50-4777-85095830F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91" y="1191898"/>
            <a:ext cx="10908668" cy="521142"/>
          </a:xfrm>
        </p:spPr>
        <p:txBody>
          <a:bodyPr/>
          <a:lstStyle/>
          <a:p>
            <a:r>
              <a:rPr lang="en-US" sz="2800" dirty="0"/>
              <a:t>Reduce Life-Cycle Costs with our unique backlight </a:t>
            </a:r>
            <a:endParaRPr lang="en-GB" sz="2800" dirty="0"/>
          </a:p>
        </p:txBody>
      </p:sp>
      <p:pic>
        <p:nvPicPr>
          <p:cNvPr id="4" name="Image 3" descr="Une image contenant personne, habits, Visage humain, intérieur&#10;&#10;Description générée automatiquement">
            <a:extLst>
              <a:ext uri="{FF2B5EF4-FFF2-40B4-BE49-F238E27FC236}">
                <a16:creationId xmlns:a16="http://schemas.microsoft.com/office/drawing/2014/main" id="{DB050A65-8F43-3A50-4F0D-C300D903824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841" y="1846011"/>
            <a:ext cx="6631493" cy="4420995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9ABE8E70-4BDB-5AF3-CE32-3713D412B3BB}"/>
              </a:ext>
            </a:extLst>
          </p:cNvPr>
          <p:cNvGrpSpPr/>
          <p:nvPr/>
        </p:nvGrpSpPr>
        <p:grpSpPr>
          <a:xfrm>
            <a:off x="711938" y="3563681"/>
            <a:ext cx="3938863" cy="541241"/>
            <a:chOff x="284833" y="3712198"/>
            <a:chExt cx="3938863" cy="541241"/>
          </a:xfrm>
        </p:grpSpPr>
        <p:pic>
          <p:nvPicPr>
            <p:cNvPr id="8" name="Picture 42">
              <a:extLst>
                <a:ext uri="{FF2B5EF4-FFF2-40B4-BE49-F238E27FC236}">
                  <a16:creationId xmlns:a16="http://schemas.microsoft.com/office/drawing/2014/main" id="{405F6CC4-8F39-4A73-C42A-E38396418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833" y="3712198"/>
              <a:ext cx="445769" cy="44576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8B6D954-286C-3280-8FD3-A287DB1B27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493" y="3745608"/>
              <a:ext cx="3428203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r>
                <a:rPr lang="en-US" sz="1600" dirty="0"/>
                <a:t>Constant luminosity</a:t>
              </a:r>
            </a:p>
            <a:p>
              <a:r>
                <a:rPr lang="en-US" sz="1100" dirty="0"/>
                <a:t>over the entire service life</a:t>
              </a:r>
            </a:p>
          </p:txBody>
        </p:sp>
      </p:grpSp>
      <p:sp>
        <p:nvSpPr>
          <p:cNvPr id="10" name="TextBox 8">
            <a:extLst>
              <a:ext uri="{FF2B5EF4-FFF2-40B4-BE49-F238E27FC236}">
                <a16:creationId xmlns:a16="http://schemas.microsoft.com/office/drawing/2014/main" id="{5BF12B8C-403D-CA3C-E263-DAE8DEE13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666" y="2141808"/>
            <a:ext cx="32250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600" b="1" dirty="0"/>
              <a:t>A more cost-effective investment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652DA05-9B6E-43C8-BEF9-14FB83959854}"/>
              </a:ext>
            </a:extLst>
          </p:cNvPr>
          <p:cNvGrpSpPr/>
          <p:nvPr/>
        </p:nvGrpSpPr>
        <p:grpSpPr>
          <a:xfrm>
            <a:off x="749824" y="2837830"/>
            <a:ext cx="369996" cy="382083"/>
            <a:chOff x="459508" y="4030373"/>
            <a:chExt cx="369996" cy="38208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59968E9-A728-2009-5652-1B2209C5219F}"/>
                </a:ext>
              </a:extLst>
            </p:cNvPr>
            <p:cNvSpPr/>
            <p:nvPr/>
          </p:nvSpPr>
          <p:spPr>
            <a:xfrm>
              <a:off x="459508" y="4094318"/>
              <a:ext cx="369996" cy="31813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8E1E608-C165-0C33-6196-31E35AD6A03A}"/>
                </a:ext>
              </a:extLst>
            </p:cNvPr>
            <p:cNvSpPr/>
            <p:nvPr/>
          </p:nvSpPr>
          <p:spPr>
            <a:xfrm>
              <a:off x="459508" y="4090153"/>
              <a:ext cx="369996" cy="851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D0C05F5B-13A5-CBAA-EE85-F2E7B35A3E16}"/>
                </a:ext>
              </a:extLst>
            </p:cNvPr>
            <p:cNvCxnSpPr>
              <a:cxnSpLocks/>
            </p:cNvCxnSpPr>
            <p:nvPr/>
          </p:nvCxnSpPr>
          <p:spPr>
            <a:xfrm>
              <a:off x="723666" y="4030373"/>
              <a:ext cx="0" cy="9883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8AFFE59E-6A41-F8D5-D03D-EF042BDE2DCC}"/>
                </a:ext>
              </a:extLst>
            </p:cNvPr>
            <p:cNvCxnSpPr>
              <a:cxnSpLocks/>
            </p:cNvCxnSpPr>
            <p:nvPr/>
          </p:nvCxnSpPr>
          <p:spPr>
            <a:xfrm>
              <a:off x="554597" y="4030374"/>
              <a:ext cx="0" cy="9883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8">
            <a:extLst>
              <a:ext uri="{FF2B5EF4-FFF2-40B4-BE49-F238E27FC236}">
                <a16:creationId xmlns:a16="http://schemas.microsoft.com/office/drawing/2014/main" id="{00A0AED8-745D-BA27-79F4-3FE93EFF4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817" y="2807929"/>
            <a:ext cx="32250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600" dirty="0"/>
              <a:t>15 years lifetime</a:t>
            </a:r>
          </a:p>
          <a:p>
            <a:r>
              <a:rPr lang="en-US" sz="1100" dirty="0"/>
              <a:t>Compatible with mid-life train overhaul</a:t>
            </a:r>
          </a:p>
        </p:txBody>
      </p:sp>
    </p:spTree>
    <p:extLst>
      <p:ext uri="{BB962C8B-B14F-4D97-AF65-F5344CB8AC3E}">
        <p14:creationId xmlns:p14="http://schemas.microsoft.com/office/powerpoint/2010/main" val="1416727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738626F-9E03-C509-D787-E87F7BE8BB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6891" y="556260"/>
            <a:ext cx="5350626" cy="206870"/>
          </a:xfrm>
        </p:spPr>
        <p:txBody>
          <a:bodyPr/>
          <a:lstStyle/>
          <a:p>
            <a:r>
              <a:rPr lang="en-GB" sz="2000" dirty="0"/>
              <a:t>iSmart Display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5E76D98-B542-3B50-4777-85095830F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30" y="1252613"/>
            <a:ext cx="11107173" cy="521142"/>
          </a:xfrm>
        </p:spPr>
        <p:txBody>
          <a:bodyPr/>
          <a:lstStyle/>
          <a:p>
            <a:r>
              <a:rPr lang="en-US" sz="2800" dirty="0"/>
              <a:t>Display rich, easy-to-update content</a:t>
            </a:r>
            <a:endParaRPr lang="en-GB" sz="2800" dirty="0"/>
          </a:p>
        </p:txBody>
      </p:sp>
      <p:pic>
        <p:nvPicPr>
          <p:cNvPr id="4" name="Smart Display Apres">
            <a:hlinkClick r:id="" action="ppaction://media"/>
            <a:extLst>
              <a:ext uri="{FF2B5EF4-FFF2-40B4-BE49-F238E27FC236}">
                <a16:creationId xmlns:a16="http://schemas.microsoft.com/office/drawing/2014/main" id="{604A8774-C309-F434-220D-F3439A4432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825" y="2860554"/>
            <a:ext cx="11944350" cy="113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0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056180" y="-75"/>
            <a:ext cx="14288969" cy="7165842"/>
            <a:chOff x="-1071261" y="-75"/>
            <a:chExt cx="14288969" cy="716584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1514"/>
            <a:stretch/>
          </p:blipFill>
          <p:spPr>
            <a:xfrm flipH="1">
              <a:off x="-630664" y="4688140"/>
              <a:ext cx="4518302" cy="2169860"/>
            </a:xfrm>
            <a:prstGeom prst="parallelogram">
              <a:avLst>
                <a:gd name="adj" fmla="val 0"/>
              </a:avLst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3367130" y="0"/>
              <a:ext cx="8794708" cy="3281040"/>
              <a:chOff x="-1" y="3576960"/>
              <a:chExt cx="8794708" cy="3281040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3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3576960"/>
                <a:ext cx="8794707" cy="3281040"/>
              </a:xfrm>
              <a:prstGeom prst="rect">
                <a:avLst/>
              </a:prstGeom>
            </p:spPr>
          </p:pic>
          <p:sp>
            <p:nvSpPr>
              <p:cNvPr id="36" name="Rectangle 35"/>
              <p:cNvSpPr/>
              <p:nvPr/>
            </p:nvSpPr>
            <p:spPr>
              <a:xfrm>
                <a:off x="-1" y="4894314"/>
                <a:ext cx="8794707" cy="646331"/>
              </a:xfrm>
              <a:prstGeom prst="rect">
                <a:avLst/>
              </a:prstGeom>
              <a:gradFill flip="none" rotWithShape="1">
                <a:gsLst>
                  <a:gs pos="0">
                    <a:schemeClr val="bg2"/>
                  </a:gs>
                  <a:gs pos="65000">
                    <a:schemeClr val="bg2">
                      <a:alpha val="0"/>
                    </a:schemeClr>
                  </a:gs>
                </a:gsLst>
                <a:lin ang="900000" scaled="0"/>
                <a:tileRect/>
              </a:gra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sz="3600" b="1" spc="-15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0" name="Rectangle 19"/>
            <p:cNvSpPr/>
            <p:nvPr/>
          </p:nvSpPr>
          <p:spPr>
            <a:xfrm rot="16947019">
              <a:off x="2642465" y="5534185"/>
              <a:ext cx="2616833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600" b="1" spc="-15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6445"/>
            <a:stretch/>
          </p:blipFill>
          <p:spPr>
            <a:xfrm>
              <a:off x="-691136" y="0"/>
              <a:ext cx="5563646" cy="2241871"/>
            </a:xfrm>
            <a:prstGeom prst="parallelogram">
              <a:avLst>
                <a:gd name="adj" fmla="val 21166"/>
              </a:avLst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0264"/>
            <a:stretch/>
          </p:blipFill>
          <p:spPr>
            <a:xfrm>
              <a:off x="-1071261" y="2273622"/>
              <a:ext cx="5485894" cy="2384230"/>
            </a:xfrm>
            <a:prstGeom prst="parallelogram">
              <a:avLst>
                <a:gd name="adj" fmla="val 21166"/>
              </a:avLst>
            </a:prstGeom>
          </p:spPr>
        </p:pic>
        <p:cxnSp>
          <p:nvCxnSpPr>
            <p:cNvPr id="25" name="Straight Connector 24"/>
            <p:cNvCxnSpPr/>
            <p:nvPr/>
          </p:nvCxnSpPr>
          <p:spPr>
            <a:xfrm>
              <a:off x="-198702" y="2259869"/>
              <a:ext cx="4609735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 descr="Wabtec_logo.pdf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864" t="12321" r="12211" b="69070"/>
            <a:stretch/>
          </p:blipFill>
          <p:spPr>
            <a:xfrm>
              <a:off x="9799588" y="6024351"/>
              <a:ext cx="2040203" cy="753333"/>
            </a:xfrm>
            <a:prstGeom prst="rect">
              <a:avLst/>
            </a:prstGeom>
          </p:spPr>
        </p:pic>
        <p:cxnSp>
          <p:nvCxnSpPr>
            <p:cNvPr id="32" name="Straight Connector 31"/>
            <p:cNvCxnSpPr/>
            <p:nvPr/>
          </p:nvCxnSpPr>
          <p:spPr>
            <a:xfrm flipH="1">
              <a:off x="3427722" y="0"/>
              <a:ext cx="1499282" cy="6967510"/>
            </a:xfrm>
            <a:prstGeom prst="line">
              <a:avLst/>
            </a:prstGeom>
            <a:ln w="571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-267815" y="4676656"/>
              <a:ext cx="4215931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95208" y="3360960"/>
              <a:ext cx="9822500" cy="3497040"/>
            </a:xfrm>
            <a:prstGeom prst="parallelogram">
              <a:avLst>
                <a:gd name="adj" fmla="val 24753"/>
              </a:avLst>
            </a:prstGeom>
          </p:spPr>
        </p:pic>
        <p:grpSp>
          <p:nvGrpSpPr>
            <p:cNvPr id="12" name="Group 11"/>
            <p:cNvGrpSpPr/>
            <p:nvPr/>
          </p:nvGrpSpPr>
          <p:grpSpPr>
            <a:xfrm rot="10800000">
              <a:off x="3133583" y="-75"/>
              <a:ext cx="1854795" cy="6858000"/>
              <a:chOff x="7073823" y="0"/>
              <a:chExt cx="1854795" cy="6858000"/>
            </a:xfrm>
          </p:grpSpPr>
          <p:sp>
            <p:nvSpPr>
              <p:cNvPr id="28" name="Parallelogram 27"/>
              <p:cNvSpPr/>
              <p:nvPr/>
            </p:nvSpPr>
            <p:spPr>
              <a:xfrm>
                <a:off x="7127344" y="1520483"/>
                <a:ext cx="1801274" cy="3840480"/>
              </a:xfrm>
              <a:prstGeom prst="parallelogram">
                <a:avLst>
                  <a:gd name="adj" fmla="val 81302"/>
                </a:avLst>
              </a:prstGeom>
              <a:solidFill>
                <a:srgbClr val="D70010">
                  <a:alpha val="70000"/>
                </a:srgb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sz="3600" b="1" spc="-15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29" name="Picture 28" descr="RedLine.png"/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73823" y="0"/>
                <a:ext cx="1626331" cy="6858000"/>
              </a:xfrm>
              <a:prstGeom prst="rect">
                <a:avLst/>
              </a:prstGeom>
            </p:spPr>
          </p:pic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28B5A7C-384F-4941-A11D-63FEF8CBEF64}"/>
              </a:ext>
            </a:extLst>
          </p:cNvPr>
          <p:cNvSpPr txBox="1"/>
          <p:nvPr/>
        </p:nvSpPr>
        <p:spPr>
          <a:xfrm>
            <a:off x="4985173" y="3324358"/>
            <a:ext cx="6606956" cy="178510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8000" b="1" dirty="0">
                <a:solidFill>
                  <a:srgbClr val="D70010"/>
                </a:solidFill>
                <a:latin typeface="Arial"/>
                <a:ea typeface="Tahoma" panose="020B0604030504040204" pitchFamily="34" charset="0"/>
                <a:cs typeface="Arial"/>
              </a:rPr>
              <a:t>Thank you</a:t>
            </a:r>
            <a:br>
              <a:rPr lang="en-US" sz="8000" b="1" dirty="0">
                <a:solidFill>
                  <a:srgbClr val="D70010"/>
                </a:solidFill>
                <a:latin typeface="Arial"/>
                <a:ea typeface="Tahoma" panose="020B0604030504040204" pitchFamily="34" charset="0"/>
                <a:cs typeface="Arial"/>
              </a:rPr>
            </a:br>
            <a:endParaRPr lang="en-US" sz="8000" dirty="0">
              <a:solidFill>
                <a:schemeClr val="bg1"/>
              </a:solidFill>
              <a:latin typeface="Arial"/>
              <a:ea typeface="Tahoma" panose="020B060403050404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4865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 descr="Diagram&#10;&#10;Description automatically generated">
            <a:extLst>
              <a:ext uri="{FF2B5EF4-FFF2-40B4-BE49-F238E27FC236}">
                <a16:creationId xmlns:a16="http://schemas.microsoft.com/office/drawing/2014/main" id="{CEBBB9D7-03C5-40D4-9A32-0B2333DC0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</a:blip>
          <a:srcRect l="1" r="286"/>
          <a:stretch/>
        </p:blipFill>
        <p:spPr>
          <a:xfrm>
            <a:off x="0" y="0"/>
            <a:ext cx="6964977" cy="6858000"/>
          </a:xfrm>
          <a:prstGeom prst="rect">
            <a:avLst/>
          </a:prstGeom>
        </p:spPr>
      </p:pic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866CF2A8-0681-4A68-8A0A-94636BD36E44}"/>
              </a:ext>
            </a:extLst>
          </p:cNvPr>
          <p:cNvGraphicFramePr/>
          <p:nvPr/>
        </p:nvGraphicFramePr>
        <p:xfrm>
          <a:off x="5999266" y="2463853"/>
          <a:ext cx="5510035" cy="3175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Title 1">
            <a:extLst>
              <a:ext uri="{FF2B5EF4-FFF2-40B4-BE49-F238E27FC236}">
                <a16:creationId xmlns:a16="http://schemas.microsoft.com/office/drawing/2014/main" id="{5CADC2FE-24BD-4C88-AE8E-D30CFA116CC7}"/>
              </a:ext>
            </a:extLst>
          </p:cNvPr>
          <p:cNvSpPr txBox="1">
            <a:spLocks/>
          </p:cNvSpPr>
          <p:nvPr/>
        </p:nvSpPr>
        <p:spPr>
          <a:xfrm>
            <a:off x="408377" y="841485"/>
            <a:ext cx="6148221" cy="186096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80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0" i="0" kern="1200" baseline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D1D0CE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Wabtec operates its business in two segments</a:t>
            </a:r>
          </a:p>
        </p:txBody>
      </p:sp>
      <p:sp>
        <p:nvSpPr>
          <p:cNvPr id="47" name="Title 2">
            <a:extLst>
              <a:ext uri="{FF2B5EF4-FFF2-40B4-BE49-F238E27FC236}">
                <a16:creationId xmlns:a16="http://schemas.microsoft.com/office/drawing/2014/main" id="{6378ABAF-01D6-4CB5-9281-03B82CD095A5}"/>
              </a:ext>
            </a:extLst>
          </p:cNvPr>
          <p:cNvSpPr txBox="1">
            <a:spLocks/>
          </p:cNvSpPr>
          <p:nvPr/>
        </p:nvSpPr>
        <p:spPr>
          <a:xfrm>
            <a:off x="444248" y="3596707"/>
            <a:ext cx="1602416" cy="5606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8013" rtl="0" eaLnBrk="1" fontAlgn="base" hangingPunct="1">
              <a:spcBef>
                <a:spcPct val="0"/>
              </a:spcBef>
              <a:spcAft>
                <a:spcPct val="0"/>
              </a:spcAft>
              <a:defRPr sz="3600" b="0" i="0" kern="1200" baseline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D1D0CE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D1D0CE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48" name="Title 2">
            <a:extLst>
              <a:ext uri="{FF2B5EF4-FFF2-40B4-BE49-F238E27FC236}">
                <a16:creationId xmlns:a16="http://schemas.microsoft.com/office/drawing/2014/main" id="{5D8DF281-89E7-42BA-AC6D-5D0540ECBCF3}"/>
              </a:ext>
            </a:extLst>
          </p:cNvPr>
          <p:cNvSpPr txBox="1">
            <a:spLocks/>
          </p:cNvSpPr>
          <p:nvPr/>
        </p:nvSpPr>
        <p:spPr>
          <a:xfrm>
            <a:off x="199697" y="4417697"/>
            <a:ext cx="1490770" cy="5606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8013" rtl="0" eaLnBrk="1" fontAlgn="base" hangingPunct="1">
              <a:spcBef>
                <a:spcPct val="0"/>
              </a:spcBef>
              <a:spcAft>
                <a:spcPct val="0"/>
              </a:spcAft>
              <a:defRPr sz="3600" b="0" i="0" kern="1200" baseline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1D0CE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~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1D0CE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1D0CE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98E10AA4-0C6F-4294-81E3-91AF9507A7D9}"/>
              </a:ext>
            </a:extLst>
          </p:cNvPr>
          <p:cNvSpPr txBox="1">
            <a:spLocks/>
          </p:cNvSpPr>
          <p:nvPr/>
        </p:nvSpPr>
        <p:spPr>
          <a:xfrm>
            <a:off x="1690468" y="3779050"/>
            <a:ext cx="1797800" cy="3674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100" b="1" kern="1200" cap="all" spc="3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all" spc="300" normalizeH="0" baseline="0" noProof="0">
                <a:ln>
                  <a:noFill/>
                </a:ln>
                <a:solidFill>
                  <a:srgbClr val="D1D0CE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countries</a:t>
            </a:r>
          </a:p>
        </p:txBody>
      </p:sp>
      <p:sp>
        <p:nvSpPr>
          <p:cNvPr id="50" name="Text Placeholder 1">
            <a:extLst>
              <a:ext uri="{FF2B5EF4-FFF2-40B4-BE49-F238E27FC236}">
                <a16:creationId xmlns:a16="http://schemas.microsoft.com/office/drawing/2014/main" id="{428811D9-FF29-464D-8959-2B642D1CC5B1}"/>
              </a:ext>
            </a:extLst>
          </p:cNvPr>
          <p:cNvSpPr txBox="1">
            <a:spLocks/>
          </p:cNvSpPr>
          <p:nvPr/>
        </p:nvSpPr>
        <p:spPr>
          <a:xfrm>
            <a:off x="1690468" y="4607092"/>
            <a:ext cx="1797800" cy="3674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100" b="1" kern="1200" cap="all" spc="3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all" spc="300" normalizeH="0" baseline="0" noProof="0" dirty="0">
                <a:ln>
                  <a:noFill/>
                </a:ln>
                <a:solidFill>
                  <a:srgbClr val="D1D0CE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employees</a:t>
            </a:r>
          </a:p>
        </p:txBody>
      </p:sp>
      <p:sp>
        <p:nvSpPr>
          <p:cNvPr id="51" name="Text Placeholder 1">
            <a:extLst>
              <a:ext uri="{FF2B5EF4-FFF2-40B4-BE49-F238E27FC236}">
                <a16:creationId xmlns:a16="http://schemas.microsoft.com/office/drawing/2014/main" id="{4C195E6E-999F-4CA2-8436-EA825CE6D505}"/>
              </a:ext>
            </a:extLst>
          </p:cNvPr>
          <p:cNvSpPr txBox="1">
            <a:spLocks/>
          </p:cNvSpPr>
          <p:nvPr/>
        </p:nvSpPr>
        <p:spPr>
          <a:xfrm>
            <a:off x="5220512" y="1635828"/>
            <a:ext cx="3161116" cy="3160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100" b="1" kern="1200" cap="all" spc="3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all" spc="300" normalizeH="0" baseline="0" noProof="0">
                <a:ln>
                  <a:noFill/>
                </a:ln>
                <a:solidFill>
                  <a:srgbClr val="D1D0CE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Freight: 67%</a:t>
            </a:r>
          </a:p>
        </p:txBody>
      </p:sp>
      <p:sp>
        <p:nvSpPr>
          <p:cNvPr id="52" name="Text Placeholder 1">
            <a:extLst>
              <a:ext uri="{FF2B5EF4-FFF2-40B4-BE49-F238E27FC236}">
                <a16:creationId xmlns:a16="http://schemas.microsoft.com/office/drawing/2014/main" id="{23CF2275-943D-4CDE-84EE-5C222F010651}"/>
              </a:ext>
            </a:extLst>
          </p:cNvPr>
          <p:cNvSpPr txBox="1">
            <a:spLocks/>
          </p:cNvSpPr>
          <p:nvPr/>
        </p:nvSpPr>
        <p:spPr>
          <a:xfrm>
            <a:off x="8893294" y="1635828"/>
            <a:ext cx="3161116" cy="3160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100" b="1" kern="1200" cap="all" spc="3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80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all" spc="3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Transit: 33%</a:t>
            </a:r>
          </a:p>
        </p:txBody>
      </p:sp>
      <p:sp>
        <p:nvSpPr>
          <p:cNvPr id="53" name="Text Placeholder 1">
            <a:extLst>
              <a:ext uri="{FF2B5EF4-FFF2-40B4-BE49-F238E27FC236}">
                <a16:creationId xmlns:a16="http://schemas.microsoft.com/office/drawing/2014/main" id="{D7DD9674-EC1A-4135-BF75-E9D206DC185D}"/>
              </a:ext>
            </a:extLst>
          </p:cNvPr>
          <p:cNvSpPr txBox="1">
            <a:spLocks/>
          </p:cNvSpPr>
          <p:nvPr/>
        </p:nvSpPr>
        <p:spPr>
          <a:xfrm>
            <a:off x="5220512" y="2290812"/>
            <a:ext cx="1740342" cy="250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100" b="1" kern="1200" cap="all" spc="3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700">
                <a:solidFill>
                  <a:srgbClr val="D1D0CE">
                    <a:lumMod val="10000"/>
                  </a:srgbClr>
                </a:solidFill>
              </a:rPr>
              <a:t>31</a:t>
            </a:r>
            <a:r>
              <a:rPr kumimoji="0" lang="en-US" sz="1700" b="1" i="0" u="none" strike="noStrike" kern="1200" cap="all" spc="300" normalizeH="0" baseline="0" noProof="0">
                <a:ln>
                  <a:noFill/>
                </a:ln>
                <a:solidFill>
                  <a:srgbClr val="D1D0CE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</a:p>
        </p:txBody>
      </p:sp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1E1F1090-F2C6-4F90-81E6-B59FDFBAB523}"/>
              </a:ext>
            </a:extLst>
          </p:cNvPr>
          <p:cNvSpPr txBox="1">
            <a:spLocks/>
          </p:cNvSpPr>
          <p:nvPr/>
        </p:nvSpPr>
        <p:spPr>
          <a:xfrm>
            <a:off x="5213789" y="3208635"/>
            <a:ext cx="1740342" cy="206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100" b="1" kern="1200" cap="all" spc="3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00" b="0" i="0" u="none" strike="noStrike" kern="1200" cap="all" spc="0" normalizeH="0" baseline="0" noProof="0">
              <a:ln>
                <a:noFill/>
              </a:ln>
              <a:solidFill>
                <a:srgbClr val="D1D0CE">
                  <a:lumMod val="1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E75ED40-97D4-4E7D-BC7D-0D89FD2145AF}"/>
              </a:ext>
            </a:extLst>
          </p:cNvPr>
          <p:cNvSpPr txBox="1"/>
          <p:nvPr/>
        </p:nvSpPr>
        <p:spPr>
          <a:xfrm>
            <a:off x="5220512" y="2531350"/>
            <a:ext cx="1468493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D1D0CE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+mn-cs"/>
              </a:rPr>
              <a:t>Services</a:t>
            </a:r>
          </a:p>
        </p:txBody>
      </p:sp>
      <p:sp>
        <p:nvSpPr>
          <p:cNvPr id="57" name="Title 2">
            <a:extLst>
              <a:ext uri="{FF2B5EF4-FFF2-40B4-BE49-F238E27FC236}">
                <a16:creationId xmlns:a16="http://schemas.microsoft.com/office/drawing/2014/main" id="{2823466B-FAE4-4B77-9817-2BE57EF79B3D}"/>
              </a:ext>
            </a:extLst>
          </p:cNvPr>
          <p:cNvSpPr txBox="1">
            <a:spLocks/>
          </p:cNvSpPr>
          <p:nvPr/>
        </p:nvSpPr>
        <p:spPr>
          <a:xfrm>
            <a:off x="7549413" y="3640908"/>
            <a:ext cx="2419535" cy="7823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8013" rtl="0" eaLnBrk="1" fontAlgn="base" hangingPunct="1">
              <a:spcBef>
                <a:spcPct val="0"/>
              </a:spcBef>
              <a:spcAft>
                <a:spcPct val="0"/>
              </a:spcAft>
              <a:defRPr sz="3600" b="0" i="0" kern="1200" baseline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608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$9.6B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8EA28D3-A91B-4D76-B462-E86AE0E4C0E4}"/>
              </a:ext>
            </a:extLst>
          </p:cNvPr>
          <p:cNvSpPr txBox="1"/>
          <p:nvPr/>
        </p:nvSpPr>
        <p:spPr>
          <a:xfrm>
            <a:off x="5225829" y="6129176"/>
            <a:ext cx="197494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+mn-cs"/>
              </a:rPr>
              <a:t>~60% Aftermarket</a:t>
            </a:r>
          </a:p>
        </p:txBody>
      </p:sp>
      <p:sp>
        <p:nvSpPr>
          <p:cNvPr id="62" name="Text Placeholder 1">
            <a:extLst>
              <a:ext uri="{FF2B5EF4-FFF2-40B4-BE49-F238E27FC236}">
                <a16:creationId xmlns:a16="http://schemas.microsoft.com/office/drawing/2014/main" id="{6437A7F3-3BB3-4AAC-BEF0-CA75ED44337C}"/>
              </a:ext>
            </a:extLst>
          </p:cNvPr>
          <p:cNvSpPr txBox="1">
            <a:spLocks/>
          </p:cNvSpPr>
          <p:nvPr/>
        </p:nvSpPr>
        <p:spPr>
          <a:xfrm>
            <a:off x="8251651" y="3426687"/>
            <a:ext cx="1215134" cy="206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100" b="1" kern="1200" cap="all" spc="3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1" i="0" u="none" strike="noStrike" kern="1200" cap="all" spc="300" normalizeH="0" baseline="0" noProof="0">
                <a:ln>
                  <a:noFill/>
                </a:ln>
                <a:solidFill>
                  <a:srgbClr val="D1D0CE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portfolio</a:t>
            </a:r>
          </a:p>
        </p:txBody>
      </p:sp>
      <p:sp>
        <p:nvSpPr>
          <p:cNvPr id="63" name="Text Placeholder 1">
            <a:extLst>
              <a:ext uri="{FF2B5EF4-FFF2-40B4-BE49-F238E27FC236}">
                <a16:creationId xmlns:a16="http://schemas.microsoft.com/office/drawing/2014/main" id="{0EAA8057-63FB-485F-B078-7DF98248E88A}"/>
              </a:ext>
            </a:extLst>
          </p:cNvPr>
          <p:cNvSpPr txBox="1">
            <a:spLocks/>
          </p:cNvSpPr>
          <p:nvPr/>
        </p:nvSpPr>
        <p:spPr>
          <a:xfrm>
            <a:off x="8154121" y="4536025"/>
            <a:ext cx="1410194" cy="206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100" b="1" kern="1200" cap="all" spc="3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1" i="0" u="none" strike="noStrike" kern="1200" cap="all" spc="300" normalizeH="0" baseline="0" noProof="0" dirty="0">
                <a:ln>
                  <a:noFill/>
                </a:ln>
                <a:solidFill>
                  <a:srgbClr val="D1D0CE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2023 review</a:t>
            </a:r>
          </a:p>
        </p:txBody>
      </p:sp>
      <p:sp>
        <p:nvSpPr>
          <p:cNvPr id="66" name="Text Placeholder 1">
            <a:extLst>
              <a:ext uri="{FF2B5EF4-FFF2-40B4-BE49-F238E27FC236}">
                <a16:creationId xmlns:a16="http://schemas.microsoft.com/office/drawing/2014/main" id="{39DC45A4-1E05-4C89-B28F-16C37C63F324}"/>
              </a:ext>
            </a:extLst>
          </p:cNvPr>
          <p:cNvSpPr txBox="1">
            <a:spLocks/>
          </p:cNvSpPr>
          <p:nvPr/>
        </p:nvSpPr>
        <p:spPr>
          <a:xfrm>
            <a:off x="5220512" y="4644553"/>
            <a:ext cx="1740342" cy="206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100" b="1" kern="1200" cap="all" spc="3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1" i="0" u="none" strike="noStrike" kern="1200" cap="all" spc="300" normalizeH="0" baseline="0" noProof="0">
                <a:ln>
                  <a:noFill/>
                </a:ln>
                <a:solidFill>
                  <a:srgbClr val="D1D0CE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11%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172CD9D-55A1-4A04-8444-6B1009C4536B}"/>
              </a:ext>
            </a:extLst>
          </p:cNvPr>
          <p:cNvSpPr txBox="1"/>
          <p:nvPr/>
        </p:nvSpPr>
        <p:spPr>
          <a:xfrm>
            <a:off x="5220512" y="4887607"/>
            <a:ext cx="1468493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D1D0CE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+mn-cs"/>
              </a:rPr>
              <a:t>Components</a:t>
            </a:r>
          </a:p>
        </p:txBody>
      </p:sp>
      <p:sp>
        <p:nvSpPr>
          <p:cNvPr id="68" name="Text Placeholder 1">
            <a:extLst>
              <a:ext uri="{FF2B5EF4-FFF2-40B4-BE49-F238E27FC236}">
                <a16:creationId xmlns:a16="http://schemas.microsoft.com/office/drawing/2014/main" id="{348F5B18-CF75-4AC7-8D5A-AB7087B68079}"/>
              </a:ext>
            </a:extLst>
          </p:cNvPr>
          <p:cNvSpPr txBox="1">
            <a:spLocks/>
          </p:cNvSpPr>
          <p:nvPr/>
        </p:nvSpPr>
        <p:spPr>
          <a:xfrm>
            <a:off x="5220512" y="3149020"/>
            <a:ext cx="1740342" cy="206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100" b="1" kern="1200" cap="all" spc="3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700">
                <a:solidFill>
                  <a:srgbClr val="D1D0CE">
                    <a:lumMod val="10000"/>
                  </a:srgbClr>
                </a:solidFill>
              </a:rPr>
              <a:t>17</a:t>
            </a:r>
            <a:r>
              <a:rPr kumimoji="0" lang="en-US" sz="1700" b="1" i="0" u="none" strike="noStrike" kern="1200" cap="all" spc="300" normalizeH="0" baseline="0" noProof="0">
                <a:ln>
                  <a:noFill/>
                </a:ln>
                <a:solidFill>
                  <a:srgbClr val="D1D0CE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A89F9FE-24D7-47C0-893A-E59CB7B7B16C}"/>
              </a:ext>
            </a:extLst>
          </p:cNvPr>
          <p:cNvSpPr txBox="1"/>
          <p:nvPr/>
        </p:nvSpPr>
        <p:spPr>
          <a:xfrm>
            <a:off x="5220512" y="3392074"/>
            <a:ext cx="1740342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D1D0CE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+mn-cs"/>
              </a:rPr>
              <a:t>Equipment</a:t>
            </a:r>
          </a:p>
        </p:txBody>
      </p:sp>
      <p:sp>
        <p:nvSpPr>
          <p:cNvPr id="70" name="Text Placeholder 1">
            <a:extLst>
              <a:ext uri="{FF2B5EF4-FFF2-40B4-BE49-F238E27FC236}">
                <a16:creationId xmlns:a16="http://schemas.microsoft.com/office/drawing/2014/main" id="{F9A4A6B0-6D26-417B-8429-95092F7B488E}"/>
              </a:ext>
            </a:extLst>
          </p:cNvPr>
          <p:cNvSpPr txBox="1">
            <a:spLocks/>
          </p:cNvSpPr>
          <p:nvPr/>
        </p:nvSpPr>
        <p:spPr>
          <a:xfrm>
            <a:off x="10573514" y="4644553"/>
            <a:ext cx="1041955" cy="206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100" b="1" kern="1200" cap="all" spc="3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80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1" i="0" u="none" strike="noStrike" kern="1200" cap="all" spc="3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33%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22D3BBD-8451-4903-989A-C972C7607F9D}"/>
              </a:ext>
            </a:extLst>
          </p:cNvPr>
          <p:cNvSpPr txBox="1"/>
          <p:nvPr/>
        </p:nvSpPr>
        <p:spPr>
          <a:xfrm>
            <a:off x="10146977" y="4887607"/>
            <a:ext cx="1468493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608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+mn-cs"/>
              </a:rPr>
              <a:t>Transit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9B9B017-12B8-4062-A8EB-62A94DBC662C}"/>
              </a:ext>
            </a:extLst>
          </p:cNvPr>
          <p:cNvCxnSpPr>
            <a:cxnSpLocks/>
          </p:cNvCxnSpPr>
          <p:nvPr/>
        </p:nvCxnSpPr>
        <p:spPr>
          <a:xfrm>
            <a:off x="5210748" y="2890116"/>
            <a:ext cx="1849928" cy="0"/>
          </a:xfrm>
          <a:prstGeom prst="line">
            <a:avLst/>
          </a:prstGeom>
          <a:noFill/>
          <a:ln w="15875" cap="flat" cmpd="sng" algn="ctr">
            <a:solidFill>
              <a:srgbClr val="D1D0CE"/>
            </a:solidFill>
            <a:prstDash val="solid"/>
          </a:ln>
          <a:effectLst/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E97CAD7-9DFE-4969-AA9A-95D6306637DC}"/>
              </a:ext>
            </a:extLst>
          </p:cNvPr>
          <p:cNvCxnSpPr>
            <a:cxnSpLocks/>
          </p:cNvCxnSpPr>
          <p:nvPr/>
        </p:nvCxnSpPr>
        <p:spPr>
          <a:xfrm>
            <a:off x="5204156" y="3804735"/>
            <a:ext cx="1856520" cy="0"/>
          </a:xfrm>
          <a:prstGeom prst="line">
            <a:avLst/>
          </a:prstGeom>
          <a:noFill/>
          <a:ln w="15875" cap="flat" cmpd="sng" algn="ctr">
            <a:solidFill>
              <a:srgbClr val="D1D0CE"/>
            </a:solidFill>
            <a:prstDash val="solid"/>
          </a:ln>
          <a:effectLst/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AB77540-B710-48F8-A5D2-517C171D9BEE}"/>
              </a:ext>
            </a:extLst>
          </p:cNvPr>
          <p:cNvCxnSpPr>
            <a:cxnSpLocks/>
          </p:cNvCxnSpPr>
          <p:nvPr/>
        </p:nvCxnSpPr>
        <p:spPr>
          <a:xfrm>
            <a:off x="5191659" y="5249766"/>
            <a:ext cx="1611009" cy="0"/>
          </a:xfrm>
          <a:prstGeom prst="line">
            <a:avLst/>
          </a:prstGeom>
          <a:noFill/>
          <a:ln w="15875" cap="flat" cmpd="sng" algn="ctr">
            <a:solidFill>
              <a:srgbClr val="D1D0CE"/>
            </a:solidFill>
            <a:prstDash val="solid"/>
          </a:ln>
          <a:effectLst/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AFA8DA8-27C6-44BF-8AB9-98FCC15DEAAD}"/>
              </a:ext>
            </a:extLst>
          </p:cNvPr>
          <p:cNvCxnSpPr>
            <a:cxnSpLocks/>
          </p:cNvCxnSpPr>
          <p:nvPr/>
        </p:nvCxnSpPr>
        <p:spPr>
          <a:xfrm>
            <a:off x="5204155" y="6095398"/>
            <a:ext cx="2246512" cy="0"/>
          </a:xfrm>
          <a:prstGeom prst="line">
            <a:avLst/>
          </a:prstGeom>
          <a:noFill/>
          <a:ln w="15875" cap="flat" cmpd="sng" algn="ctr">
            <a:solidFill>
              <a:srgbClr val="D1D0CE"/>
            </a:solidFill>
            <a:prstDash val="solid"/>
          </a:ln>
          <a:effectLst/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BD0CFD8-B97C-49FB-84C2-0A110F960CCD}"/>
              </a:ext>
            </a:extLst>
          </p:cNvPr>
          <p:cNvCxnSpPr>
            <a:cxnSpLocks/>
          </p:cNvCxnSpPr>
          <p:nvPr/>
        </p:nvCxnSpPr>
        <p:spPr>
          <a:xfrm flipH="1">
            <a:off x="7443172" y="5637902"/>
            <a:ext cx="965680" cy="457496"/>
          </a:xfrm>
          <a:prstGeom prst="line">
            <a:avLst/>
          </a:prstGeom>
          <a:noFill/>
          <a:ln w="15875" cap="flat" cmpd="sng" algn="ctr">
            <a:solidFill>
              <a:srgbClr val="D1D0CE"/>
            </a:solidFill>
            <a:prstDash val="solid"/>
          </a:ln>
          <a:effectLst/>
        </p:spPr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0107832-B82E-4D1B-B2BE-93A34EA5DBC8}"/>
              </a:ext>
            </a:extLst>
          </p:cNvPr>
          <p:cNvCxnSpPr>
            <a:cxnSpLocks/>
          </p:cNvCxnSpPr>
          <p:nvPr/>
        </p:nvCxnSpPr>
        <p:spPr>
          <a:xfrm>
            <a:off x="10578258" y="5249766"/>
            <a:ext cx="1041955" cy="0"/>
          </a:xfrm>
          <a:prstGeom prst="line">
            <a:avLst/>
          </a:prstGeom>
          <a:noFill/>
          <a:ln w="15875" cap="flat" cmpd="sng" algn="ctr">
            <a:solidFill>
              <a:srgbClr val="D1D0CE"/>
            </a:solidFill>
            <a:prstDash val="solid"/>
          </a:ln>
          <a:effectLst/>
        </p:spPr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3B6E03F-3775-4043-BFB6-21011B12CD25}"/>
              </a:ext>
            </a:extLst>
          </p:cNvPr>
          <p:cNvCxnSpPr>
            <a:cxnSpLocks/>
          </p:cNvCxnSpPr>
          <p:nvPr/>
        </p:nvCxnSpPr>
        <p:spPr>
          <a:xfrm flipH="1" flipV="1">
            <a:off x="10159215" y="4964576"/>
            <a:ext cx="426538" cy="285190"/>
          </a:xfrm>
          <a:prstGeom prst="line">
            <a:avLst/>
          </a:prstGeom>
          <a:noFill/>
          <a:ln w="15875" cap="flat" cmpd="sng" algn="ctr">
            <a:solidFill>
              <a:srgbClr val="D1D0CE"/>
            </a:solidFill>
            <a:prstDash val="solid"/>
          </a:ln>
          <a:effectLst/>
        </p:spPr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2204CCC-C6BC-4FDE-906D-83EB1F03FD94}"/>
              </a:ext>
            </a:extLst>
          </p:cNvPr>
          <p:cNvCxnSpPr>
            <a:cxnSpLocks/>
          </p:cNvCxnSpPr>
          <p:nvPr/>
        </p:nvCxnSpPr>
        <p:spPr>
          <a:xfrm>
            <a:off x="7053181" y="2890116"/>
            <a:ext cx="321026" cy="144521"/>
          </a:xfrm>
          <a:prstGeom prst="line">
            <a:avLst/>
          </a:prstGeom>
          <a:noFill/>
          <a:ln w="15875" cap="flat" cmpd="sng" algn="ctr">
            <a:solidFill>
              <a:srgbClr val="D1D0CE"/>
            </a:solidFill>
            <a:prstDash val="solid"/>
          </a:ln>
          <a:effectLst/>
        </p:spPr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20E0FB6-2B38-4DDD-8C00-65C3D7A5C347}"/>
              </a:ext>
            </a:extLst>
          </p:cNvPr>
          <p:cNvCxnSpPr>
            <a:cxnSpLocks/>
          </p:cNvCxnSpPr>
          <p:nvPr/>
        </p:nvCxnSpPr>
        <p:spPr>
          <a:xfrm flipV="1">
            <a:off x="6795173" y="5095322"/>
            <a:ext cx="502376" cy="154444"/>
          </a:xfrm>
          <a:prstGeom prst="line">
            <a:avLst/>
          </a:prstGeom>
          <a:noFill/>
          <a:ln w="15875" cap="flat" cmpd="sng" algn="ctr">
            <a:solidFill>
              <a:srgbClr val="D1D0CE"/>
            </a:solidFill>
            <a:prstDash val="solid"/>
          </a:ln>
          <a:effectLst/>
        </p:spPr>
      </p:cxnSp>
      <p:sp>
        <p:nvSpPr>
          <p:cNvPr id="83" name="Text Placeholder 1">
            <a:extLst>
              <a:ext uri="{FF2B5EF4-FFF2-40B4-BE49-F238E27FC236}">
                <a16:creationId xmlns:a16="http://schemas.microsoft.com/office/drawing/2014/main" id="{3EF40867-CFA6-41D6-9ACC-11439F5AE1E8}"/>
              </a:ext>
            </a:extLst>
          </p:cNvPr>
          <p:cNvSpPr txBox="1">
            <a:spLocks/>
          </p:cNvSpPr>
          <p:nvPr/>
        </p:nvSpPr>
        <p:spPr>
          <a:xfrm>
            <a:off x="5220512" y="5544674"/>
            <a:ext cx="1740342" cy="2068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100" b="1" kern="1200" cap="all" spc="3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700">
                <a:solidFill>
                  <a:srgbClr val="D1D0CE">
                    <a:lumMod val="10000"/>
                  </a:srgbClr>
                </a:solidFill>
              </a:rPr>
              <a:t>8</a:t>
            </a:r>
            <a:r>
              <a:rPr kumimoji="0" lang="en-US" sz="1700" b="1" i="0" u="none" strike="noStrike" kern="1200" cap="all" spc="300" normalizeH="0" baseline="0" noProof="0">
                <a:ln>
                  <a:noFill/>
                </a:ln>
                <a:solidFill>
                  <a:srgbClr val="D1D0CE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3314E0A-C686-4213-833F-217445D51F94}"/>
              </a:ext>
            </a:extLst>
          </p:cNvPr>
          <p:cNvSpPr txBox="1"/>
          <p:nvPr/>
        </p:nvSpPr>
        <p:spPr>
          <a:xfrm>
            <a:off x="5220512" y="5799533"/>
            <a:ext cx="2216242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D1D0CE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+mn-cs"/>
              </a:rPr>
              <a:t>Digital Electronics</a:t>
            </a:r>
          </a:p>
        </p:txBody>
      </p:sp>
      <p:sp>
        <p:nvSpPr>
          <p:cNvPr id="45" name="Text Placeholder 1">
            <a:extLst>
              <a:ext uri="{FF2B5EF4-FFF2-40B4-BE49-F238E27FC236}">
                <a16:creationId xmlns:a16="http://schemas.microsoft.com/office/drawing/2014/main" id="{9FB18A68-BA86-0B4A-8014-239843D70D31}"/>
              </a:ext>
            </a:extLst>
          </p:cNvPr>
          <p:cNvSpPr txBox="1">
            <a:spLocks/>
          </p:cNvSpPr>
          <p:nvPr/>
        </p:nvSpPr>
        <p:spPr>
          <a:xfrm>
            <a:off x="457200" y="548640"/>
            <a:ext cx="3421283" cy="2063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100" b="1" kern="1200" cap="all" spc="3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649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97" b="1" i="0" u="none" strike="noStrike" kern="1200" cap="all" spc="299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Wabtec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546C17F-9D4D-5B40-B4B7-7CD5FA5788F9}"/>
              </a:ext>
            </a:extLst>
          </p:cNvPr>
          <p:cNvSpPr/>
          <p:nvPr/>
        </p:nvSpPr>
        <p:spPr>
          <a:xfrm>
            <a:off x="457200" y="274320"/>
            <a:ext cx="548640" cy="67450"/>
          </a:xfrm>
          <a:prstGeom prst="rect">
            <a:avLst/>
          </a:prstGeom>
          <a:solidFill>
            <a:srgbClr val="63666A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-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57">
            <a:extLst>
              <a:ext uri="{FF2B5EF4-FFF2-40B4-BE49-F238E27FC236}">
                <a16:creationId xmlns:a16="http://schemas.microsoft.com/office/drawing/2014/main" id="{E6F98CB2-01EA-4586-B8F2-1577703921A6}"/>
              </a:ext>
            </a:extLst>
          </p:cNvPr>
          <p:cNvSpPr txBox="1"/>
          <p:nvPr/>
        </p:nvSpPr>
        <p:spPr>
          <a:xfrm>
            <a:off x="1" y="6232113"/>
            <a:ext cx="12192000" cy="609057"/>
          </a:xfrm>
          <a:prstGeom prst="rect">
            <a:avLst/>
          </a:prstGeom>
          <a:solidFill>
            <a:srgbClr val="C00000"/>
          </a:solidFill>
        </p:spPr>
        <p:txBody>
          <a:bodyPr wrap="square" lIns="457200" tIns="0" rIns="0" bIns="0" rtlCol="0" anchor="ctr" anchorCtr="0">
            <a:noAutofit/>
          </a:bodyPr>
          <a:lstStyle/>
          <a:p>
            <a:pPr lvl="0" algn="ctr" defTabSz="604071">
              <a:defRPr/>
            </a:pPr>
            <a:r>
              <a:rPr lang="en-US" b="1" cap="all" spc="299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 leader in freight and transit rail technologies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FD7F7667-6BD1-2202-BA67-2DA99A210184}"/>
              </a:ext>
            </a:extLst>
          </p:cNvPr>
          <p:cNvSpPr txBox="1">
            <a:spLocks/>
          </p:cNvSpPr>
          <p:nvPr/>
        </p:nvSpPr>
        <p:spPr>
          <a:xfrm>
            <a:off x="284447" y="5412286"/>
            <a:ext cx="1490770" cy="5606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08013" rtl="0" eaLnBrk="1" fontAlgn="base" hangingPunct="1">
              <a:spcBef>
                <a:spcPct val="0"/>
              </a:spcBef>
              <a:spcAft>
                <a:spcPct val="0"/>
              </a:spcAft>
              <a:defRPr sz="3600" b="0" i="0" kern="1200" baseline="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608013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D1D0CE">
                    <a:lumMod val="10000"/>
                  </a:srgbClr>
                </a:solidFill>
              </a:rPr>
              <a:t>500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D1D0CE">
                  <a:lumMod val="1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9F4065ED-7273-934F-623F-663835CE4CBE}"/>
              </a:ext>
            </a:extLst>
          </p:cNvPr>
          <p:cNvSpPr txBox="1">
            <a:spLocks/>
          </p:cNvSpPr>
          <p:nvPr/>
        </p:nvSpPr>
        <p:spPr>
          <a:xfrm>
            <a:off x="1775218" y="5601681"/>
            <a:ext cx="1797800" cy="5606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100" b="1" kern="1200" cap="all" spc="3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all" spc="300" normalizeH="0" baseline="0" noProof="0" dirty="0">
                <a:ln>
                  <a:noFill/>
                </a:ln>
                <a:solidFill>
                  <a:srgbClr val="D1D0CE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FORTUNE</a:t>
            </a:r>
          </a:p>
          <a:p>
            <a:pPr marL="0" marR="0" lvl="0" indent="0" algn="l" defTabSz="6080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>
                <a:solidFill>
                  <a:srgbClr val="D1D0CE">
                    <a:lumMod val="10000"/>
                  </a:srgbClr>
                </a:solidFill>
              </a:rPr>
              <a:t>COMPANY</a:t>
            </a:r>
            <a:endParaRPr kumimoji="0" lang="en-US" sz="1600" b="1" i="0" u="none" strike="noStrike" kern="1200" cap="all" spc="300" normalizeH="0" baseline="0" noProof="0" dirty="0">
              <a:ln>
                <a:noFill/>
              </a:ln>
              <a:solidFill>
                <a:srgbClr val="D1D0CE">
                  <a:lumMod val="1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15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9D1319F-BFF1-E70F-AC71-F751D8386E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47" b="2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70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5A217B8-0911-804B-5681-24447099ED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37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D692CA57-143C-6842-1D9C-6CE6D05D73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67AB525-87D1-2D9A-FC0D-C621FF0DF55D}"/>
              </a:ext>
            </a:extLst>
          </p:cNvPr>
          <p:cNvSpPr txBox="1"/>
          <p:nvPr/>
        </p:nvSpPr>
        <p:spPr>
          <a:xfrm>
            <a:off x="1333499" y="4876800"/>
            <a:ext cx="561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>
                <a:solidFill>
                  <a:schemeClr val="bg1"/>
                </a:solidFill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3657743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F55A1899-7ED7-A509-5CFF-EE5C83CBF6A1}"/>
              </a:ext>
            </a:extLst>
          </p:cNvPr>
          <p:cNvSpPr txBox="1">
            <a:spLocks/>
          </p:cNvSpPr>
          <p:nvPr/>
        </p:nvSpPr>
        <p:spPr>
          <a:xfrm>
            <a:off x="710458" y="242378"/>
            <a:ext cx="11251170" cy="529555"/>
          </a:xfrm>
          <a:prstGeom prst="rect">
            <a:avLst/>
          </a:prstGeom>
        </p:spPr>
        <p:txBody>
          <a:bodyPr vert="horz" lIns="121725" tIns="60862" rIns="121725" bIns="60862" anchor="b" anchorCtr="0"/>
          <a:lstStyle>
            <a:lvl1pPr marL="0" indent="0" algn="l" defTabSz="606493" rtl="0" eaLnBrk="1" fontAlgn="base" hangingPunct="1">
              <a:spcBef>
                <a:spcPct val="0"/>
              </a:spcBef>
              <a:spcAft>
                <a:spcPct val="0"/>
              </a:spcAft>
              <a:defRPr sz="3591" b="1" i="0" kern="1200" cap="none" spc="-100" baseline="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ctr" defTabSz="606493" rtl="0" eaLnBrk="1" fontAlgn="base" hangingPunct="1">
              <a:spcBef>
                <a:spcPct val="0"/>
              </a:spcBef>
              <a:spcAft>
                <a:spcPct val="0"/>
              </a:spcAft>
              <a:defRPr sz="5885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606493" rtl="0" eaLnBrk="1" fontAlgn="base" hangingPunct="1">
              <a:spcBef>
                <a:spcPct val="0"/>
              </a:spcBef>
              <a:spcAft>
                <a:spcPct val="0"/>
              </a:spcAft>
              <a:defRPr sz="5885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606493" rtl="0" eaLnBrk="1" fontAlgn="base" hangingPunct="1">
              <a:spcBef>
                <a:spcPct val="0"/>
              </a:spcBef>
              <a:spcAft>
                <a:spcPct val="0"/>
              </a:spcAft>
              <a:defRPr sz="5885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606493" rtl="0" eaLnBrk="1" fontAlgn="base" hangingPunct="1">
              <a:spcBef>
                <a:spcPct val="0"/>
              </a:spcBef>
              <a:spcAft>
                <a:spcPct val="0"/>
              </a:spcAft>
              <a:defRPr sz="5885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6057" algn="ctr" defTabSz="606493" rtl="0" eaLnBrk="1" fontAlgn="base" hangingPunct="1">
              <a:spcBef>
                <a:spcPct val="0"/>
              </a:spcBef>
              <a:spcAft>
                <a:spcPct val="0"/>
              </a:spcAft>
              <a:defRPr sz="5885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2114" algn="ctr" defTabSz="606493" rtl="0" eaLnBrk="1" fontAlgn="base" hangingPunct="1">
              <a:spcBef>
                <a:spcPct val="0"/>
              </a:spcBef>
              <a:spcAft>
                <a:spcPct val="0"/>
              </a:spcAft>
              <a:defRPr sz="5885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68171" algn="ctr" defTabSz="606493" rtl="0" eaLnBrk="1" fontAlgn="base" hangingPunct="1">
              <a:spcBef>
                <a:spcPct val="0"/>
              </a:spcBef>
              <a:spcAft>
                <a:spcPct val="0"/>
              </a:spcAft>
              <a:defRPr sz="5885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4228" algn="ctr" defTabSz="606493" rtl="0" eaLnBrk="1" fontAlgn="base" hangingPunct="1">
              <a:spcBef>
                <a:spcPct val="0"/>
              </a:spcBef>
              <a:spcAft>
                <a:spcPct val="0"/>
              </a:spcAft>
              <a:defRPr sz="5885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sz="2750" dirty="0">
                <a:ea typeface="MS PGothic"/>
              </a:rPr>
              <a:t>Nuevo Centro de </a:t>
            </a:r>
            <a:r>
              <a:rPr lang="pt-BR" sz="2750" dirty="0" err="1">
                <a:ea typeface="MS PGothic"/>
              </a:rPr>
              <a:t>Ingeniería</a:t>
            </a:r>
            <a:r>
              <a:rPr lang="pt-BR" sz="2750" dirty="0">
                <a:ea typeface="MS PGothic"/>
              </a:rPr>
              <a:t> </a:t>
            </a:r>
            <a:r>
              <a:rPr lang="pt-BR" sz="2750" dirty="0" err="1">
                <a:ea typeface="MS PGothic"/>
              </a:rPr>
              <a:t>en</a:t>
            </a:r>
            <a:r>
              <a:rPr lang="pt-BR" sz="2750" dirty="0">
                <a:ea typeface="MS PGothic"/>
              </a:rPr>
              <a:t> Brasil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F10BB3-553F-9222-2F6E-E83A3B9E0E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1918" r="22883"/>
          <a:stretch/>
        </p:blipFill>
        <p:spPr>
          <a:xfrm>
            <a:off x="221078" y="1145821"/>
            <a:ext cx="5743012" cy="3717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F531ACD-7BB5-817B-3FC1-30A9B5F86824}"/>
              </a:ext>
            </a:extLst>
          </p:cNvPr>
          <p:cNvGraphicFramePr/>
          <p:nvPr/>
        </p:nvGraphicFramePr>
        <p:xfrm>
          <a:off x="6727369" y="3965944"/>
          <a:ext cx="1970064" cy="2160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8179669-9C7A-A037-D1B4-3D528B1E64AE}"/>
              </a:ext>
            </a:extLst>
          </p:cNvPr>
          <p:cNvSpPr txBox="1"/>
          <p:nvPr/>
        </p:nvSpPr>
        <p:spPr>
          <a:xfrm>
            <a:off x="6500846" y="4074554"/>
            <a:ext cx="122830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1600" b="1" dirty="0" err="1">
                <a:solidFill>
                  <a:srgbClr val="0D0D0D"/>
                </a:solidFill>
                <a:latin typeface="Source Sans Pro SemiBold"/>
                <a:ea typeface="Source Sans Pro SemiBold"/>
              </a:rPr>
              <a:t>Plan</a:t>
            </a:r>
            <a:r>
              <a:rPr lang="pt-BR" sz="1600" b="1" dirty="0">
                <a:solidFill>
                  <a:srgbClr val="0D0D0D"/>
                </a:solidFill>
                <a:latin typeface="Source Sans Pro SemiBold"/>
                <a:ea typeface="Source Sans Pro SemiBold"/>
              </a:rPr>
              <a:t> 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53430E-9658-CF23-0EB3-7E72A3997826}"/>
              </a:ext>
            </a:extLst>
          </p:cNvPr>
          <p:cNvSpPr txBox="1"/>
          <p:nvPr/>
        </p:nvSpPr>
        <p:spPr>
          <a:xfrm>
            <a:off x="6040277" y="1145821"/>
            <a:ext cx="6115863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0D0D0D"/>
                </a:solidFill>
                <a:latin typeface="Source Sans Pro SemiBold"/>
                <a:ea typeface="Source Sans Pro SemiBold"/>
              </a:defRPr>
            </a:lvl1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Edifício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Contagem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Oficinas - 1700m2 (2027)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b="0" dirty="0" err="1">
                <a:latin typeface="Arial" panose="020B0604020202020204" pitchFamily="34" charset="0"/>
                <a:cs typeface="Arial" panose="020B0604020202020204" pitchFamily="34" charset="0"/>
              </a:rPr>
              <a:t>Laboratorio</a:t>
            </a: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b="0" dirty="0" err="1">
                <a:latin typeface="Arial" panose="020B0604020202020204" pitchFamily="34" charset="0"/>
                <a:cs typeface="Arial" panose="020B0604020202020204" pitchFamily="34" charset="0"/>
              </a:rPr>
              <a:t>Simulación</a:t>
            </a: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 - 272m2 de </a:t>
            </a:r>
            <a:r>
              <a:rPr lang="pt-BR" b="0" dirty="0" err="1">
                <a:latin typeface="Arial" panose="020B0604020202020204" pitchFamily="34" charset="0"/>
                <a:cs typeface="Arial" panose="020B0604020202020204" pitchFamily="34" charset="0"/>
              </a:rPr>
              <a:t>espacio</a:t>
            </a:r>
            <a:endParaRPr lang="pt-BR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300 </a:t>
            </a:r>
            <a:r>
              <a:rPr lang="pt-BR" b="0" dirty="0" err="1">
                <a:latin typeface="Arial" panose="020B0604020202020204" pitchFamily="34" charset="0"/>
                <a:cs typeface="Arial" panose="020B0604020202020204" pitchFamily="34" charset="0"/>
              </a:rPr>
              <a:t>Ingenieros</a:t>
            </a: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 Eléctricos, Electrónicos, </a:t>
            </a:r>
            <a:r>
              <a:rPr lang="pt-BR" b="0" dirty="0" err="1">
                <a:latin typeface="Arial" panose="020B0604020202020204" pitchFamily="34" charset="0"/>
                <a:cs typeface="Arial" panose="020B0604020202020204" pitchFamily="34" charset="0"/>
              </a:rPr>
              <a:t>Mecánicos</a:t>
            </a:r>
            <a:r>
              <a:rPr lang="pt-BR" b="0" dirty="0">
                <a:latin typeface="Arial" panose="020B0604020202020204" pitchFamily="34" charset="0"/>
                <a:cs typeface="Arial" panose="020B0604020202020204" pitchFamily="34" charset="0"/>
              </a:rPr>
              <a:t> y Sistemas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t-BR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t-BR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Chile buscamos </a:t>
            </a:r>
            <a:r>
              <a:rPr lang="pt-BR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pt-BR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Ingeniero</a:t>
            </a:r>
            <a:r>
              <a:rPr lang="pt-BR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pt-BR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(</a:t>
            </a:r>
            <a:r>
              <a:rPr lang="pt-BR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electro-mecánico</a:t>
            </a:r>
            <a:r>
              <a:rPr lang="pt-BR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12BBEBD-0002-B550-D4DA-CF2D2BBC2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4012" y="4967002"/>
            <a:ext cx="4174038" cy="1159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4" descr="A map of the world with blue arrows&#10;&#10;Description automatically generated">
            <a:extLst>
              <a:ext uri="{FF2B5EF4-FFF2-40B4-BE49-F238E27FC236}">
                <a16:creationId xmlns:a16="http://schemas.microsoft.com/office/drawing/2014/main" id="{178AD33A-5C2A-8BB6-3D66-205F1E284A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7914" y="3663550"/>
            <a:ext cx="3268044" cy="260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94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" descr="Imagem em branco e preto&#10;&#10;Descrição gerada automaticamente">
            <a:extLst>
              <a:ext uri="{FF2B5EF4-FFF2-40B4-BE49-F238E27FC236}">
                <a16:creationId xmlns:a16="http://schemas.microsoft.com/office/drawing/2014/main" id="{DDA35722-910A-4727-991F-3AA6190814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37" y="0"/>
            <a:ext cx="12203237" cy="6841034"/>
          </a:xfrm>
          <a:prstGeom prst="rect">
            <a:avLst/>
          </a:prstGeom>
        </p:spPr>
      </p:pic>
      <p:pic>
        <p:nvPicPr>
          <p:cNvPr id="25" name="Imagem 6" descr="Uma imagem contendo placa, comida, pare, computer&#10;&#10;Descrição gerada automaticamente">
            <a:extLst>
              <a:ext uri="{FF2B5EF4-FFF2-40B4-BE49-F238E27FC236}">
                <a16:creationId xmlns:a16="http://schemas.microsoft.com/office/drawing/2014/main" id="{BC4DE053-196C-4B85-8206-05C47AF4CE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22" y="5857728"/>
            <a:ext cx="1634065" cy="424857"/>
          </a:xfrm>
          <a:prstGeom prst="rect">
            <a:avLst/>
          </a:prstGeom>
        </p:spPr>
      </p:pic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3592AA20-6A06-4A1B-A89E-61BB4F02EC05}"/>
              </a:ext>
            </a:extLst>
          </p:cNvPr>
          <p:cNvSpPr txBox="1">
            <a:spLocks/>
          </p:cNvSpPr>
          <p:nvPr/>
        </p:nvSpPr>
        <p:spPr>
          <a:xfrm>
            <a:off x="1276723" y="308489"/>
            <a:ext cx="8407193" cy="282138"/>
          </a:xfrm>
          <a:prstGeom prst="rect">
            <a:avLst/>
          </a:prstGeom>
        </p:spPr>
        <p:txBody>
          <a:bodyPr/>
          <a:lstStyle>
            <a:lvl1pPr marL="0" indent="0" algn="l" defTabSz="60801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-182880" algn="l" defTabSz="608013" rtl="0" eaLnBrk="1" fontAlgn="base" hangingPunct="1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3347436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6060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4685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3309" indent="-304312" algn="l" defTabSz="608625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95" b="1" spc="299" dirty="0">
                <a:solidFill>
                  <a:srgbClr val="A21118"/>
                </a:solidFill>
              </a:rPr>
              <a:t>Wabtec Installed Base in Chile </a:t>
            </a:r>
            <a:r>
              <a:rPr lang="en-US" sz="1795" b="1" spc="299" dirty="0" err="1">
                <a:solidFill>
                  <a:srgbClr val="A21118"/>
                </a:solidFill>
              </a:rPr>
              <a:t>desde</a:t>
            </a:r>
            <a:r>
              <a:rPr lang="en-US" sz="1795" b="1" spc="299" dirty="0">
                <a:solidFill>
                  <a:srgbClr val="A21118"/>
                </a:solidFill>
              </a:rPr>
              <a:t> 1974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1595D18-2E8D-48E4-89A8-7FCEBBF05A75}"/>
              </a:ext>
            </a:extLst>
          </p:cNvPr>
          <p:cNvSpPr/>
          <p:nvPr/>
        </p:nvSpPr>
        <p:spPr>
          <a:xfrm>
            <a:off x="376830" y="123885"/>
            <a:ext cx="547283" cy="643324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>
            <a:spAutoFit/>
          </a:bodyPr>
          <a:lstStyle/>
          <a:p>
            <a:pPr algn="ctr" defTabSz="912114">
              <a:defRPr/>
            </a:pPr>
            <a:endParaRPr lang="en-US" sz="3591" b="1" kern="0" spc="-15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FEE5CE72-77C4-4964-B389-40C5941B2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2" y="2274532"/>
            <a:ext cx="9488181" cy="457389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A16C2D71-2262-49E1-B0E1-C8B920C6A4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6913" y="1074451"/>
            <a:ext cx="2858204" cy="716256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427F02ED-C69B-4D42-89E2-EBFFF663C0E9}"/>
              </a:ext>
            </a:extLst>
          </p:cNvPr>
          <p:cNvSpPr txBox="1"/>
          <p:nvPr/>
        </p:nvSpPr>
        <p:spPr>
          <a:xfrm>
            <a:off x="8170561" y="4063659"/>
            <a:ext cx="1274132" cy="1995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L" sz="698" b="1" dirty="0">
                <a:solidFill>
                  <a:srgbClr val="FF0000"/>
                </a:solidFill>
              </a:rPr>
              <a:t>(</a:t>
            </a:r>
            <a:r>
              <a:rPr lang="es-CL" sz="698" b="1" dirty="0">
                <a:solidFill>
                  <a:schemeClr val="accent1"/>
                </a:solidFill>
              </a:rPr>
              <a:t>Alstom </a:t>
            </a:r>
            <a:r>
              <a:rPr lang="es-CL" sz="698" b="1" dirty="0" err="1">
                <a:solidFill>
                  <a:schemeClr val="accent1"/>
                </a:solidFill>
              </a:rPr>
              <a:t>Maintenance</a:t>
            </a:r>
            <a:r>
              <a:rPr lang="es-CL" sz="698" b="1" dirty="0">
                <a:solidFill>
                  <a:schemeClr val="accent1"/>
                </a:solidFill>
              </a:rPr>
              <a:t>)</a:t>
            </a:r>
            <a:endParaRPr lang="es-CL" sz="1397" b="1" dirty="0">
              <a:solidFill>
                <a:schemeClr val="accent1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742E7D7-11FD-4959-B30A-609328C7394F}"/>
              </a:ext>
            </a:extLst>
          </p:cNvPr>
          <p:cNvSpPr/>
          <p:nvPr/>
        </p:nvSpPr>
        <p:spPr>
          <a:xfrm>
            <a:off x="1074938" y="6608949"/>
            <a:ext cx="5462153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es-CL" sz="700" b="1" spc="-15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C9740EA-60AB-CA5F-28B6-03DC53B8866E}"/>
              </a:ext>
            </a:extLst>
          </p:cNvPr>
          <p:cNvSpPr/>
          <p:nvPr/>
        </p:nvSpPr>
        <p:spPr>
          <a:xfrm>
            <a:off x="9741537" y="2189388"/>
            <a:ext cx="2358885" cy="46069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s-CL" sz="3600" b="1" spc="-15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41">
            <a:extLst>
              <a:ext uri="{FF2B5EF4-FFF2-40B4-BE49-F238E27FC236}">
                <a16:creationId xmlns:a16="http://schemas.microsoft.com/office/drawing/2014/main" id="{D9EE7D83-CA54-4F84-04D0-FF2F1E997CDD}"/>
              </a:ext>
            </a:extLst>
          </p:cNvPr>
          <p:cNvSpPr txBox="1"/>
          <p:nvPr/>
        </p:nvSpPr>
        <p:spPr>
          <a:xfrm>
            <a:off x="9735103" y="2288886"/>
            <a:ext cx="1099756" cy="12515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26928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4" b="1" kern="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Brake </a:t>
            </a:r>
          </a:p>
          <a:p>
            <a:pPr algn="ctr" defTabSz="26928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4" b="1" kern="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Units</a:t>
            </a:r>
            <a:r>
              <a:rPr lang="en-US" sz="3582" b="1" kern="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582" b="1" kern="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582" b="1" kern="0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108</a:t>
            </a:r>
          </a:p>
        </p:txBody>
      </p:sp>
      <p:sp>
        <p:nvSpPr>
          <p:cNvPr id="7" name="TextBox 41">
            <a:extLst>
              <a:ext uri="{FF2B5EF4-FFF2-40B4-BE49-F238E27FC236}">
                <a16:creationId xmlns:a16="http://schemas.microsoft.com/office/drawing/2014/main" id="{287759CA-F5C0-EB87-A1BF-13ED45048B6F}"/>
              </a:ext>
            </a:extLst>
          </p:cNvPr>
          <p:cNvSpPr txBox="1"/>
          <p:nvPr/>
        </p:nvSpPr>
        <p:spPr>
          <a:xfrm>
            <a:off x="10737525" y="2144691"/>
            <a:ext cx="1409018" cy="14268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26928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82" b="1" kern="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94" b="1" kern="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Access </a:t>
            </a:r>
          </a:p>
          <a:p>
            <a:pPr algn="ctr" defTabSz="26928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394" b="1" kern="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Doors</a:t>
            </a:r>
          </a:p>
          <a:p>
            <a:pPr algn="ctr" defTabSz="26928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82" b="1" kern="0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324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192EB9-6EAD-430E-911F-DA87F777E96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1893" y="4187178"/>
            <a:ext cx="1353657" cy="937484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57B3F1B2-C37C-2ADE-390A-6D2D8104292D}"/>
              </a:ext>
            </a:extLst>
          </p:cNvPr>
          <p:cNvSpPr txBox="1">
            <a:spLocks/>
          </p:cNvSpPr>
          <p:nvPr/>
        </p:nvSpPr>
        <p:spPr bwMode="auto">
          <a:xfrm>
            <a:off x="10400523" y="3725990"/>
            <a:ext cx="1412677" cy="39485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88" tIns="45494" rIns="90988" bIns="45494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i="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i="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i="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i="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pt-BR" sz="1197" dirty="0">
                <a:solidFill>
                  <a:prstClr val="black"/>
                </a:solidFill>
                <a:latin typeface="Calibri"/>
                <a:cs typeface="Tahoma" panose="020B0604030504040204" pitchFamily="34" charset="0"/>
              </a:rPr>
              <a:t>27 </a:t>
            </a:r>
            <a:r>
              <a:rPr lang="en-US" altLang="pt-BR" sz="1197" dirty="0" err="1">
                <a:solidFill>
                  <a:prstClr val="black"/>
                </a:solidFill>
                <a:latin typeface="Calibri"/>
                <a:cs typeface="Tahoma" panose="020B0604030504040204" pitchFamily="34" charset="0"/>
              </a:rPr>
              <a:t>Xtrapolis</a:t>
            </a:r>
            <a:r>
              <a:rPr lang="en-US" altLang="pt-BR" sz="1197" dirty="0">
                <a:solidFill>
                  <a:prstClr val="black"/>
                </a:solidFill>
                <a:latin typeface="Calibri"/>
                <a:cs typeface="Tahoma" panose="020B0604030504040204" pitchFamily="34" charset="0"/>
              </a:rPr>
              <a:t> 100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6C6F9B0-A4A0-C6E2-C794-6444B3A879A6}"/>
              </a:ext>
            </a:extLst>
          </p:cNvPr>
          <p:cNvSpPr/>
          <p:nvPr/>
        </p:nvSpPr>
        <p:spPr>
          <a:xfrm>
            <a:off x="10056422" y="5359897"/>
            <a:ext cx="1844600" cy="598679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>
            <a:spAutoFit/>
          </a:bodyPr>
          <a:lstStyle/>
          <a:p>
            <a:pPr marL="285036" indent="-285036">
              <a:buFontTx/>
              <a:buChar char="-"/>
              <a:defRPr/>
            </a:pPr>
            <a:r>
              <a:rPr lang="en-US" sz="109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324 Doors</a:t>
            </a:r>
          </a:p>
          <a:p>
            <a:pPr marL="285036" indent="-285036">
              <a:buFontTx/>
              <a:buChar char="-"/>
              <a:defRPr/>
            </a:pPr>
            <a:r>
              <a:rPr lang="en-US" altLang="pt-BR" sz="109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108 Bogie Brake System</a:t>
            </a:r>
          </a:p>
          <a:p>
            <a:pPr marL="285036" indent="-285036">
              <a:buFontTx/>
              <a:buChar char="-"/>
              <a:defRPr/>
            </a:pPr>
            <a:r>
              <a:rPr lang="en-US" sz="109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trains, 70 cars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062A8FC-93A0-24EA-C78A-5DE9EB916C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5857" y="6021723"/>
            <a:ext cx="640836" cy="614010"/>
          </a:xfrm>
          <a:prstGeom prst="rect">
            <a:avLst/>
          </a:prstGeom>
        </p:spPr>
      </p:pic>
      <p:pic>
        <p:nvPicPr>
          <p:cNvPr id="1026" name="Picture 2" descr="Estructura EFE y Filiales – EFE Trenes de Chile">
            <a:extLst>
              <a:ext uri="{FF2B5EF4-FFF2-40B4-BE49-F238E27FC236}">
                <a16:creationId xmlns:a16="http://schemas.microsoft.com/office/drawing/2014/main" id="{B6D1FC04-3E6B-898D-64E1-C6A66C199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344" y="1066827"/>
            <a:ext cx="1065862" cy="72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3D7BE63-D73E-21BA-77EF-70F424C8C691}"/>
              </a:ext>
            </a:extLst>
          </p:cNvPr>
          <p:cNvSpPr txBox="1"/>
          <p:nvPr/>
        </p:nvSpPr>
        <p:spPr>
          <a:xfrm>
            <a:off x="10503238" y="4018701"/>
            <a:ext cx="1274132" cy="1995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L" sz="698" b="1" dirty="0">
                <a:solidFill>
                  <a:srgbClr val="FF0000"/>
                </a:solidFill>
              </a:rPr>
              <a:t>(</a:t>
            </a:r>
            <a:r>
              <a:rPr lang="es-CL" sz="698" b="1" dirty="0">
                <a:solidFill>
                  <a:schemeClr val="accent1"/>
                </a:solidFill>
              </a:rPr>
              <a:t>Alstom </a:t>
            </a:r>
            <a:r>
              <a:rPr lang="es-CL" sz="698" b="1" dirty="0" err="1">
                <a:solidFill>
                  <a:schemeClr val="accent1"/>
                </a:solidFill>
              </a:rPr>
              <a:t>Maintenance</a:t>
            </a:r>
            <a:r>
              <a:rPr lang="es-CL" sz="698" b="1" dirty="0">
                <a:solidFill>
                  <a:schemeClr val="accent1"/>
                </a:solidFill>
              </a:rPr>
              <a:t>)</a:t>
            </a:r>
            <a:endParaRPr lang="es-CL" sz="1397" b="1" dirty="0">
              <a:solidFill>
                <a:schemeClr val="accent1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C8A7A74-1C37-7086-2180-387B842822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5277" y="5500478"/>
            <a:ext cx="974748" cy="17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204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Wabtec-GET_Template_v10">
  <a:themeElements>
    <a:clrScheme name="Wabtec">
      <a:dk1>
        <a:srgbClr val="63666A"/>
      </a:dk1>
      <a:lt1>
        <a:srgbClr val="FFFFFF"/>
      </a:lt1>
      <a:dk2>
        <a:srgbClr val="D70010"/>
      </a:dk2>
      <a:lt2>
        <a:srgbClr val="D1D0CE"/>
      </a:lt2>
      <a:accent1>
        <a:srgbClr val="003158"/>
      </a:accent1>
      <a:accent2>
        <a:srgbClr val="3684C0"/>
      </a:accent2>
      <a:accent3>
        <a:srgbClr val="00847E"/>
      </a:accent3>
      <a:accent4>
        <a:srgbClr val="004B4B"/>
      </a:accent4>
      <a:accent5>
        <a:srgbClr val="E66300"/>
      </a:accent5>
      <a:accent6>
        <a:srgbClr val="FFAB18"/>
      </a:accent6>
      <a:hlink>
        <a:srgbClr val="0031A0"/>
      </a:hlink>
      <a:folHlink>
        <a:srgbClr val="0057C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</a:spPr>
      <a:bodyPr wrap="none" rtlCol="0" anchor="ctr">
        <a:spAutoFit/>
      </a:bodyPr>
      <a:lstStyle>
        <a:defPPr algn="ctr">
          <a:defRPr sz="3600" b="1" spc="-150" dirty="0">
            <a:solidFill>
              <a:srgbClr val="FFFFFF"/>
            </a:solidFill>
            <a:latin typeface="Arial" pitchFamily="34" charset="0"/>
            <a:cs typeface="Arial" pitchFamily="34" charset="0"/>
          </a:defRPr>
        </a:defPPr>
      </a:lstStyle>
    </a:spDef>
    <a:lnDef>
      <a:spPr>
        <a:ln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Wabtec">
    <a:dk1>
      <a:srgbClr val="63666A"/>
    </a:dk1>
    <a:lt1>
      <a:srgbClr val="FFFFFF"/>
    </a:lt1>
    <a:dk2>
      <a:srgbClr val="D70010"/>
    </a:dk2>
    <a:lt2>
      <a:srgbClr val="D1D0CE"/>
    </a:lt2>
    <a:accent1>
      <a:srgbClr val="003158"/>
    </a:accent1>
    <a:accent2>
      <a:srgbClr val="3684C0"/>
    </a:accent2>
    <a:accent3>
      <a:srgbClr val="00847E"/>
    </a:accent3>
    <a:accent4>
      <a:srgbClr val="004B4B"/>
    </a:accent4>
    <a:accent5>
      <a:srgbClr val="E66300"/>
    </a:accent5>
    <a:accent6>
      <a:srgbClr val="FFAB18"/>
    </a:accent6>
    <a:hlink>
      <a:srgbClr val="0031A0"/>
    </a:hlink>
    <a:folHlink>
      <a:srgbClr val="0057C5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11166</TotalTime>
  <Words>2691</Words>
  <Application>Microsoft Office PowerPoint</Application>
  <PresentationFormat>Panorámica</PresentationFormat>
  <Paragraphs>602</Paragraphs>
  <Slides>39</Slides>
  <Notes>29</Notes>
  <HiddenSlides>1</HiddenSlides>
  <MMClips>1</MMClips>
  <ScaleCrop>false</ScaleCrop>
  <HeadingPairs>
    <vt:vector size="8" baseType="variant">
      <vt:variant>
        <vt:lpstr>Fuentes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54" baseType="lpstr">
      <vt:lpstr>MS PGothic</vt:lpstr>
      <vt:lpstr>MS PGothic</vt:lpstr>
      <vt:lpstr>Arial</vt:lpstr>
      <vt:lpstr>Calibri</vt:lpstr>
      <vt:lpstr>Calibri Light</vt:lpstr>
      <vt:lpstr>Google Sans</vt:lpstr>
      <vt:lpstr>Lucida Grande</vt:lpstr>
      <vt:lpstr>Open Sans</vt:lpstr>
      <vt:lpstr>Source Sans Pro SemiBold</vt:lpstr>
      <vt:lpstr>Tahoma</vt:lpstr>
      <vt:lpstr>Tahoma (body)</vt:lpstr>
      <vt:lpstr>Wingdings</vt:lpstr>
      <vt:lpstr>Tema do Office</vt:lpstr>
      <vt:lpstr>4_Wabtec-GET_Template_v10</vt:lpstr>
      <vt:lpstr>Diapositive think-cell</vt:lpstr>
      <vt:lpstr>Presentación de PowerPoint</vt:lpstr>
      <vt:lpstr>Our history was built on foundation of three industrial giants </vt:lpstr>
      <vt:lpstr>Nearly four centuries of collective innovation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Wabtec es un valioso socio en la innovación ferroviaria en el Mundo 
</vt:lpstr>
      <vt:lpstr>Innovación Tecnológica basadas en 3 principios fundamentales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Green Air™ – Solution Key Benefits</vt:lpstr>
      <vt:lpstr>Green Air™ – Natural &amp; Efficient</vt:lpstr>
      <vt:lpstr>Green Air ™ – Key References</vt:lpstr>
      <vt:lpstr>LeakDetect – Solution Key Benefits</vt:lpstr>
      <vt:lpstr>LeakDetect – Technical Aspects</vt:lpstr>
      <vt:lpstr>Presentación de PowerPoint</vt:lpstr>
      <vt:lpstr>Meeting the demand for more and better information</vt:lpstr>
      <vt:lpstr>Make trains more attractive with innovative displays</vt:lpstr>
      <vt:lpstr>Equipment fits train, not the other way around</vt:lpstr>
      <vt:lpstr>Great design flexibility from all in-house manufacturing </vt:lpstr>
      <vt:lpstr>Display rich, easy-to-update content</vt:lpstr>
      <vt:lpstr>Improving sustainability</vt:lpstr>
      <vt:lpstr>Reduce Life-Cycle Costs with our unique backlight </vt:lpstr>
      <vt:lpstr>Display rich, easy-to-update content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Chamis, Marcelo</dc:creator>
  <cp:lastModifiedBy>Rodrigo Fuentes</cp:lastModifiedBy>
  <cp:revision>11</cp:revision>
  <dcterms:created xsi:type="dcterms:W3CDTF">2024-03-15T12:31:52Z</dcterms:created>
  <dcterms:modified xsi:type="dcterms:W3CDTF">2024-12-16T13:18:41Z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7903732-8a6f-4e0e-952b-fe0b250d49cc_Enabled">
    <vt:lpwstr>true</vt:lpwstr>
  </property>
  <property fmtid="{D5CDD505-2E9C-101B-9397-08002B2CF9AE}" pid="3" name="MSIP_Label_57903732-8a6f-4e0e-952b-fe0b250d49cc_SetDate">
    <vt:lpwstr>2024-11-18T17:38:41Z</vt:lpwstr>
  </property>
  <property fmtid="{D5CDD505-2E9C-101B-9397-08002B2CF9AE}" pid="4" name="MSIP_Label_57903732-8a6f-4e0e-952b-fe0b250d49cc_Method">
    <vt:lpwstr>Standard</vt:lpwstr>
  </property>
  <property fmtid="{D5CDD505-2E9C-101B-9397-08002B2CF9AE}" pid="5" name="MSIP_Label_57903732-8a6f-4e0e-952b-fe0b250d49cc_Name">
    <vt:lpwstr>1- General Business</vt:lpwstr>
  </property>
  <property fmtid="{D5CDD505-2E9C-101B-9397-08002B2CF9AE}" pid="6" name="MSIP_Label_57903732-8a6f-4e0e-952b-fe0b250d49cc_SiteId">
    <vt:lpwstr>90f1aac4-c661-46a9-83fd-e021705adcc9</vt:lpwstr>
  </property>
  <property fmtid="{D5CDD505-2E9C-101B-9397-08002B2CF9AE}" pid="7" name="MSIP_Label_57903732-8a6f-4e0e-952b-fe0b250d49cc_ActionId">
    <vt:lpwstr>e0009358-a91d-433f-9335-b17c1c2c1d88</vt:lpwstr>
  </property>
  <property fmtid="{D5CDD505-2E9C-101B-9397-08002B2CF9AE}" pid="8" name="MSIP_Label_57903732-8a6f-4e0e-952b-fe0b250d49cc_ContentBits">
    <vt:lpwstr>1</vt:lpwstr>
  </property>
  <property fmtid="{D5CDD505-2E9C-101B-9397-08002B2CF9AE}" pid="9" name="ClassificationContentMarkingHeaderLocations">
    <vt:lpwstr>Tema do Office:8\4_Wabtec-GET_Template_v10:6</vt:lpwstr>
  </property>
  <property fmtid="{D5CDD505-2E9C-101B-9397-08002B2CF9AE}" pid="10" name="ClassificationContentMarkingHeaderText">
    <vt:lpwstr>1 - General Business</vt:lpwstr>
  </property>
</Properties>
</file>