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8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730" r:id="rId2"/>
    <p:sldId id="745" r:id="rId3"/>
    <p:sldId id="257" r:id="rId4"/>
    <p:sldId id="262" r:id="rId5"/>
    <p:sldId id="707" r:id="rId6"/>
    <p:sldId id="270" r:id="rId7"/>
    <p:sldId id="753" r:id="rId8"/>
    <p:sldId id="868" r:id="rId9"/>
    <p:sldId id="738" r:id="rId10"/>
    <p:sldId id="833" r:id="rId11"/>
    <p:sldId id="839" r:id="rId12"/>
    <p:sldId id="863" r:id="rId13"/>
    <p:sldId id="864" r:id="rId14"/>
    <p:sldId id="754" r:id="rId15"/>
    <p:sldId id="670" r:id="rId16"/>
    <p:sldId id="279" r:id="rId17"/>
  </p:sldIdLst>
  <p:sldSz cx="16256000" cy="9144000"/>
  <p:notesSz cx="12344400" cy="6858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2" pos="2912" userDrawn="1">
          <p15:clr>
            <a:srgbClr val="A4A3A4"/>
          </p15:clr>
        </p15:guide>
        <p15:guide id="3" pos="512" userDrawn="1">
          <p15:clr>
            <a:srgbClr val="A4A3A4"/>
          </p15:clr>
        </p15:guide>
        <p15:guide id="4" orient="horz" pos="2784" userDrawn="1">
          <p15:clr>
            <a:srgbClr val="A4A3A4"/>
          </p15:clr>
        </p15:guide>
        <p15:guide id="5" orient="horz" pos="5232" userDrawn="1">
          <p15:clr>
            <a:srgbClr val="A4A3A4"/>
          </p15:clr>
        </p15:guide>
        <p15:guide id="6" pos="5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4428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3842" autoAdjust="0"/>
  </p:normalViewPr>
  <p:slideViewPr>
    <p:cSldViewPr>
      <p:cViewPr varScale="1">
        <p:scale>
          <a:sx n="40" d="100"/>
          <a:sy n="40" d="100"/>
        </p:scale>
        <p:origin x="1080" y="29"/>
      </p:cViewPr>
      <p:guideLst>
        <p:guide orient="horz" pos="2736"/>
        <p:guide pos="2912"/>
        <p:guide pos="512"/>
        <p:guide orient="horz" pos="2784"/>
        <p:guide orient="horz" pos="5232"/>
        <p:guide pos="5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5348838" cy="344091"/>
          </a:xfrm>
          <a:prstGeom prst="rect">
            <a:avLst/>
          </a:prstGeom>
        </p:spPr>
        <p:txBody>
          <a:bodyPr vert="horz" lIns="68408" tIns="34206" rIns="68408" bIns="34206" rtlCol="0"/>
          <a:lstStyle>
            <a:lvl1pPr algn="l">
              <a:defRPr sz="9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91948" y="3"/>
            <a:ext cx="5350044" cy="344091"/>
          </a:xfrm>
          <a:prstGeom prst="rect">
            <a:avLst/>
          </a:prstGeom>
        </p:spPr>
        <p:txBody>
          <a:bodyPr vert="horz" lIns="68408" tIns="34206" rIns="68408" bIns="34206" rtlCol="0"/>
          <a:lstStyle>
            <a:lvl1pPr algn="r">
              <a:defRPr sz="900"/>
            </a:lvl1pPr>
          </a:lstStyle>
          <a:p>
            <a:fld id="{0BD63ADB-DB6E-6245-AF1D-36E1271B7EF3}" type="datetimeFigureOut">
              <a:rPr lang="es-ES_tradnl" smtClean="0"/>
              <a:t>16/12/2024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1148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8408" tIns="34206" rIns="68408" bIns="34206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34440" y="3300413"/>
            <a:ext cx="9875520" cy="2700338"/>
          </a:xfrm>
          <a:prstGeom prst="rect">
            <a:avLst/>
          </a:prstGeom>
        </p:spPr>
        <p:txBody>
          <a:bodyPr vert="horz" lIns="68408" tIns="34206" rIns="68408" bIns="34206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6513912"/>
            <a:ext cx="5348838" cy="344091"/>
          </a:xfrm>
          <a:prstGeom prst="rect">
            <a:avLst/>
          </a:prstGeom>
        </p:spPr>
        <p:txBody>
          <a:bodyPr vert="horz" lIns="68408" tIns="34206" rIns="68408" bIns="34206" rtlCol="0" anchor="b"/>
          <a:lstStyle>
            <a:lvl1pPr algn="l">
              <a:defRPr sz="9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91948" y="6513912"/>
            <a:ext cx="5350044" cy="344091"/>
          </a:xfrm>
          <a:prstGeom prst="rect">
            <a:avLst/>
          </a:prstGeom>
        </p:spPr>
        <p:txBody>
          <a:bodyPr vert="horz" lIns="68408" tIns="34206" rIns="68408" bIns="34206" rtlCol="0" anchor="b"/>
          <a:lstStyle>
            <a:lvl1pPr algn="r">
              <a:defRPr sz="900"/>
            </a:lvl1pPr>
          </a:lstStyle>
          <a:p>
            <a:fld id="{03E0627D-7C80-714E-9A77-B3E42DDE06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5941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6550" y="522288"/>
            <a:ext cx="4649788" cy="26162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D7A290-F594-4DAA-A8DF-6932D12748B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C5E263-2BC1-4C86-AAC6-6C34C4586FC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s-CL" dirty="0"/>
              <a:t>19-07-2021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112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0627D-7C80-714E-9A77-B3E42DDE06E8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5332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0627D-7C80-714E-9A77-B3E42DDE06E8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755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36550" y="522288"/>
            <a:ext cx="4649788" cy="26162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A290-F594-4DAA-A8DF-6932D12748B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3C8665-5D06-4599-96E6-E9EA592775C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s-CL" dirty="0"/>
              <a:t>19-07-2021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1B08E36A-AC5F-DADC-E4F2-4D0759DC1903}"/>
              </a:ext>
            </a:extLst>
          </p:cNvPr>
          <p:cNvSpPr/>
          <p:nvPr userDrawn="1"/>
        </p:nvSpPr>
        <p:spPr>
          <a:xfrm>
            <a:off x="0" y="12"/>
            <a:ext cx="186690" cy="9144000"/>
          </a:xfrm>
          <a:custGeom>
            <a:avLst/>
            <a:gdLst/>
            <a:ahLst/>
            <a:cxnLst/>
            <a:rect l="l" t="t" r="r" b="b"/>
            <a:pathLst>
              <a:path w="186690" h="9144000">
                <a:moveTo>
                  <a:pt x="186270" y="0"/>
                </a:moveTo>
                <a:lnTo>
                  <a:pt x="0" y="0"/>
                </a:lnTo>
                <a:lnTo>
                  <a:pt x="0" y="9143974"/>
                </a:lnTo>
                <a:lnTo>
                  <a:pt x="186270" y="9143974"/>
                </a:lnTo>
                <a:lnTo>
                  <a:pt x="186270" y="0"/>
                </a:lnTo>
                <a:close/>
              </a:path>
            </a:pathLst>
          </a:custGeom>
          <a:solidFill>
            <a:srgbClr val="E444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4">
            <a:extLst>
              <a:ext uri="{FF2B5EF4-FFF2-40B4-BE49-F238E27FC236}">
                <a16:creationId xmlns:a16="http://schemas.microsoft.com/office/drawing/2014/main" id="{FCE46FCD-902C-2387-926E-DDAADCF48518}"/>
              </a:ext>
            </a:extLst>
          </p:cNvPr>
          <p:cNvGrpSpPr/>
          <p:nvPr userDrawn="1"/>
        </p:nvGrpSpPr>
        <p:grpSpPr>
          <a:xfrm>
            <a:off x="869123" y="720985"/>
            <a:ext cx="3417570" cy="358140"/>
            <a:chOff x="869123" y="720985"/>
            <a:chExt cx="3417570" cy="358140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B3C76AD9-8B5C-36EB-2E8E-208B5CA0D046}"/>
                </a:ext>
              </a:extLst>
            </p:cNvPr>
            <p:cNvSpPr/>
            <p:nvPr/>
          </p:nvSpPr>
          <p:spPr>
            <a:xfrm>
              <a:off x="1853831" y="728624"/>
              <a:ext cx="2432685" cy="330835"/>
            </a:xfrm>
            <a:custGeom>
              <a:avLst/>
              <a:gdLst/>
              <a:ahLst/>
              <a:cxnLst/>
              <a:rect l="l" t="t" r="r" b="b"/>
              <a:pathLst>
                <a:path w="2432685" h="330834">
                  <a:moveTo>
                    <a:pt x="295910" y="58026"/>
                  </a:moveTo>
                  <a:lnTo>
                    <a:pt x="36931" y="58026"/>
                  </a:lnTo>
                  <a:lnTo>
                    <a:pt x="25844" y="98793"/>
                  </a:lnTo>
                  <a:lnTo>
                    <a:pt x="114642" y="98793"/>
                  </a:lnTo>
                  <a:lnTo>
                    <a:pt x="66878" y="272783"/>
                  </a:lnTo>
                  <a:lnTo>
                    <a:pt x="148031" y="272783"/>
                  </a:lnTo>
                  <a:lnTo>
                    <a:pt x="195808" y="98793"/>
                  </a:lnTo>
                  <a:lnTo>
                    <a:pt x="284556" y="98793"/>
                  </a:lnTo>
                  <a:lnTo>
                    <a:pt x="295910" y="58026"/>
                  </a:lnTo>
                  <a:close/>
                </a:path>
                <a:path w="2432685" h="330834">
                  <a:moveTo>
                    <a:pt x="594931" y="120167"/>
                  </a:moveTo>
                  <a:lnTo>
                    <a:pt x="593966" y="111544"/>
                  </a:lnTo>
                  <a:lnTo>
                    <a:pt x="591083" y="103124"/>
                  </a:lnTo>
                  <a:lnTo>
                    <a:pt x="586701" y="95631"/>
                  </a:lnTo>
                  <a:lnTo>
                    <a:pt x="586282" y="94907"/>
                  </a:lnTo>
                  <a:lnTo>
                    <a:pt x="550125" y="68414"/>
                  </a:lnTo>
                  <a:lnTo>
                    <a:pt x="512813" y="60566"/>
                  </a:lnTo>
                  <a:lnTo>
                    <a:pt x="512813" y="112039"/>
                  </a:lnTo>
                  <a:lnTo>
                    <a:pt x="512813" y="127774"/>
                  </a:lnTo>
                  <a:lnTo>
                    <a:pt x="480136" y="147612"/>
                  </a:lnTo>
                  <a:lnTo>
                    <a:pt x="435584" y="150050"/>
                  </a:lnTo>
                  <a:lnTo>
                    <a:pt x="383425" y="150050"/>
                  </a:lnTo>
                  <a:lnTo>
                    <a:pt x="398462" y="95631"/>
                  </a:lnTo>
                  <a:lnTo>
                    <a:pt x="451891" y="95631"/>
                  </a:lnTo>
                  <a:lnTo>
                    <a:pt x="490537" y="98996"/>
                  </a:lnTo>
                  <a:lnTo>
                    <a:pt x="512813" y="112039"/>
                  </a:lnTo>
                  <a:lnTo>
                    <a:pt x="512813" y="60566"/>
                  </a:lnTo>
                  <a:lnTo>
                    <a:pt x="505091" y="59651"/>
                  </a:lnTo>
                  <a:lnTo>
                    <a:pt x="484670" y="58432"/>
                  </a:lnTo>
                  <a:lnTo>
                    <a:pt x="461416" y="58013"/>
                  </a:lnTo>
                  <a:lnTo>
                    <a:pt x="331025" y="58013"/>
                  </a:lnTo>
                  <a:lnTo>
                    <a:pt x="272161" y="272783"/>
                  </a:lnTo>
                  <a:lnTo>
                    <a:pt x="351218" y="272783"/>
                  </a:lnTo>
                  <a:lnTo>
                    <a:pt x="374789" y="187350"/>
                  </a:lnTo>
                  <a:lnTo>
                    <a:pt x="440245" y="187350"/>
                  </a:lnTo>
                  <a:lnTo>
                    <a:pt x="477227" y="272783"/>
                  </a:lnTo>
                  <a:lnTo>
                    <a:pt x="559536" y="272783"/>
                  </a:lnTo>
                  <a:lnTo>
                    <a:pt x="519328" y="187350"/>
                  </a:lnTo>
                  <a:lnTo>
                    <a:pt x="515708" y="179654"/>
                  </a:lnTo>
                  <a:lnTo>
                    <a:pt x="565746" y="163741"/>
                  </a:lnTo>
                  <a:lnTo>
                    <a:pt x="581926" y="150050"/>
                  </a:lnTo>
                  <a:lnTo>
                    <a:pt x="584542" y="147269"/>
                  </a:lnTo>
                  <a:lnTo>
                    <a:pt x="590308" y="138455"/>
                  </a:lnTo>
                  <a:lnTo>
                    <a:pt x="593775" y="129413"/>
                  </a:lnTo>
                  <a:lnTo>
                    <a:pt x="594931" y="120167"/>
                  </a:lnTo>
                  <a:close/>
                </a:path>
                <a:path w="2432685" h="330834">
                  <a:moveTo>
                    <a:pt x="911491" y="272783"/>
                  </a:moveTo>
                  <a:lnTo>
                    <a:pt x="898410" y="225590"/>
                  </a:lnTo>
                  <a:lnTo>
                    <a:pt x="888034" y="188137"/>
                  </a:lnTo>
                  <a:lnTo>
                    <a:pt x="864222" y="102235"/>
                  </a:lnTo>
                  <a:lnTo>
                    <a:pt x="851979" y="58026"/>
                  </a:lnTo>
                  <a:lnTo>
                    <a:pt x="807275" y="58026"/>
                  </a:lnTo>
                  <a:lnTo>
                    <a:pt x="807275" y="188137"/>
                  </a:lnTo>
                  <a:lnTo>
                    <a:pt x="724890" y="188137"/>
                  </a:lnTo>
                  <a:lnTo>
                    <a:pt x="786625" y="102235"/>
                  </a:lnTo>
                  <a:lnTo>
                    <a:pt x="807275" y="188137"/>
                  </a:lnTo>
                  <a:lnTo>
                    <a:pt x="807275" y="58026"/>
                  </a:lnTo>
                  <a:lnTo>
                    <a:pt x="755637" y="58026"/>
                  </a:lnTo>
                  <a:lnTo>
                    <a:pt x="587692" y="272783"/>
                  </a:lnTo>
                  <a:lnTo>
                    <a:pt x="664044" y="272783"/>
                  </a:lnTo>
                  <a:lnTo>
                    <a:pt x="697953" y="225590"/>
                  </a:lnTo>
                  <a:lnTo>
                    <a:pt x="816267" y="225590"/>
                  </a:lnTo>
                  <a:lnTo>
                    <a:pt x="827608" y="272783"/>
                  </a:lnTo>
                  <a:lnTo>
                    <a:pt x="911491" y="272783"/>
                  </a:lnTo>
                  <a:close/>
                </a:path>
                <a:path w="2432685" h="330834">
                  <a:moveTo>
                    <a:pt x="1278293" y="58026"/>
                  </a:moveTo>
                  <a:lnTo>
                    <a:pt x="1212037" y="58026"/>
                  </a:lnTo>
                  <a:lnTo>
                    <a:pt x="1193431" y="125971"/>
                  </a:lnTo>
                  <a:lnTo>
                    <a:pt x="1186916" y="151130"/>
                  </a:lnTo>
                  <a:lnTo>
                    <a:pt x="1179169" y="182638"/>
                  </a:lnTo>
                  <a:lnTo>
                    <a:pt x="1177912" y="189001"/>
                  </a:lnTo>
                  <a:lnTo>
                    <a:pt x="1093025" y="58026"/>
                  </a:lnTo>
                  <a:lnTo>
                    <a:pt x="1003668" y="58026"/>
                  </a:lnTo>
                  <a:lnTo>
                    <a:pt x="944791" y="272783"/>
                  </a:lnTo>
                  <a:lnTo>
                    <a:pt x="1011047" y="272783"/>
                  </a:lnTo>
                  <a:lnTo>
                    <a:pt x="1033487" y="190703"/>
                  </a:lnTo>
                  <a:lnTo>
                    <a:pt x="1040447" y="164376"/>
                  </a:lnTo>
                  <a:lnTo>
                    <a:pt x="1045565" y="143344"/>
                  </a:lnTo>
                  <a:lnTo>
                    <a:pt x="1048842" y="127609"/>
                  </a:lnTo>
                  <a:lnTo>
                    <a:pt x="1050290" y="117157"/>
                  </a:lnTo>
                  <a:lnTo>
                    <a:pt x="1153071" y="272783"/>
                  </a:lnTo>
                  <a:lnTo>
                    <a:pt x="1219034" y="272783"/>
                  </a:lnTo>
                  <a:lnTo>
                    <a:pt x="1278293" y="58026"/>
                  </a:lnTo>
                  <a:close/>
                </a:path>
                <a:path w="2432685" h="330834">
                  <a:moveTo>
                    <a:pt x="1569669" y="110731"/>
                  </a:moveTo>
                  <a:lnTo>
                    <a:pt x="1550174" y="86169"/>
                  </a:lnTo>
                  <a:lnTo>
                    <a:pt x="1521637" y="68630"/>
                  </a:lnTo>
                  <a:lnTo>
                    <a:pt x="1484071" y="58102"/>
                  </a:lnTo>
                  <a:lnTo>
                    <a:pt x="1437462" y="54584"/>
                  </a:lnTo>
                  <a:lnTo>
                    <a:pt x="1409357" y="55880"/>
                  </a:lnTo>
                  <a:lnTo>
                    <a:pt x="1362748" y="66255"/>
                  </a:lnTo>
                  <a:lnTo>
                    <a:pt x="1329448" y="86106"/>
                  </a:lnTo>
                  <a:lnTo>
                    <a:pt x="1310411" y="123253"/>
                  </a:lnTo>
                  <a:lnTo>
                    <a:pt x="1311211" y="131356"/>
                  </a:lnTo>
                  <a:lnTo>
                    <a:pt x="1338173" y="164401"/>
                  </a:lnTo>
                  <a:lnTo>
                    <a:pt x="1382814" y="179717"/>
                  </a:lnTo>
                  <a:lnTo>
                    <a:pt x="1433677" y="189090"/>
                  </a:lnTo>
                  <a:lnTo>
                    <a:pt x="1448244" y="192024"/>
                  </a:lnTo>
                  <a:lnTo>
                    <a:pt x="1459166" y="194703"/>
                  </a:lnTo>
                  <a:lnTo>
                    <a:pt x="1466481" y="197129"/>
                  </a:lnTo>
                  <a:lnTo>
                    <a:pt x="1473822" y="200202"/>
                  </a:lnTo>
                  <a:lnTo>
                    <a:pt x="1477467" y="205206"/>
                  </a:lnTo>
                  <a:lnTo>
                    <a:pt x="1477467" y="219329"/>
                  </a:lnTo>
                  <a:lnTo>
                    <a:pt x="1434211" y="236626"/>
                  </a:lnTo>
                  <a:lnTo>
                    <a:pt x="1421447" y="237058"/>
                  </a:lnTo>
                  <a:lnTo>
                    <a:pt x="1394510" y="235064"/>
                  </a:lnTo>
                  <a:lnTo>
                    <a:pt x="1373619" y="229082"/>
                  </a:lnTo>
                  <a:lnTo>
                    <a:pt x="1358747" y="219113"/>
                  </a:lnTo>
                  <a:lnTo>
                    <a:pt x="1349908" y="205130"/>
                  </a:lnTo>
                  <a:lnTo>
                    <a:pt x="1274546" y="211429"/>
                  </a:lnTo>
                  <a:lnTo>
                    <a:pt x="1304810" y="251256"/>
                  </a:lnTo>
                  <a:lnTo>
                    <a:pt x="1342542" y="267538"/>
                  </a:lnTo>
                  <a:lnTo>
                    <a:pt x="1390637" y="275678"/>
                  </a:lnTo>
                  <a:lnTo>
                    <a:pt x="1418348" y="276694"/>
                  </a:lnTo>
                  <a:lnTo>
                    <a:pt x="1450238" y="275424"/>
                  </a:lnTo>
                  <a:lnTo>
                    <a:pt x="1502397" y="265264"/>
                  </a:lnTo>
                  <a:lnTo>
                    <a:pt x="1538706" y="245554"/>
                  </a:lnTo>
                  <a:lnTo>
                    <a:pt x="1559331" y="205638"/>
                  </a:lnTo>
                  <a:lnTo>
                    <a:pt x="1558493" y="196570"/>
                  </a:lnTo>
                  <a:lnTo>
                    <a:pt x="1529867" y="161988"/>
                  </a:lnTo>
                  <a:lnTo>
                    <a:pt x="1478584" y="146088"/>
                  </a:lnTo>
                  <a:lnTo>
                    <a:pt x="1426273" y="137020"/>
                  </a:lnTo>
                  <a:lnTo>
                    <a:pt x="1414932" y="134708"/>
                  </a:lnTo>
                  <a:lnTo>
                    <a:pt x="1406004" y="132384"/>
                  </a:lnTo>
                  <a:lnTo>
                    <a:pt x="1399514" y="130035"/>
                  </a:lnTo>
                  <a:lnTo>
                    <a:pt x="1392440" y="126873"/>
                  </a:lnTo>
                  <a:lnTo>
                    <a:pt x="1388922" y="122262"/>
                  </a:lnTo>
                  <a:lnTo>
                    <a:pt x="1388922" y="110134"/>
                  </a:lnTo>
                  <a:lnTo>
                    <a:pt x="1426667" y="94615"/>
                  </a:lnTo>
                  <a:lnTo>
                    <a:pt x="1437195" y="94208"/>
                  </a:lnTo>
                  <a:lnTo>
                    <a:pt x="1458874" y="95885"/>
                  </a:lnTo>
                  <a:lnTo>
                    <a:pt x="1476121" y="100888"/>
                  </a:lnTo>
                  <a:lnTo>
                    <a:pt x="1488960" y="109258"/>
                  </a:lnTo>
                  <a:lnTo>
                    <a:pt x="1497368" y="120954"/>
                  </a:lnTo>
                  <a:lnTo>
                    <a:pt x="1569669" y="110731"/>
                  </a:lnTo>
                  <a:close/>
                </a:path>
                <a:path w="2432685" h="330834">
                  <a:moveTo>
                    <a:pt x="1883384" y="272783"/>
                  </a:moveTo>
                  <a:lnTo>
                    <a:pt x="1870316" y="225590"/>
                  </a:lnTo>
                  <a:lnTo>
                    <a:pt x="1859940" y="188137"/>
                  </a:lnTo>
                  <a:lnTo>
                    <a:pt x="1836140" y="102235"/>
                  </a:lnTo>
                  <a:lnTo>
                    <a:pt x="1823897" y="58026"/>
                  </a:lnTo>
                  <a:lnTo>
                    <a:pt x="1779181" y="58026"/>
                  </a:lnTo>
                  <a:lnTo>
                    <a:pt x="1779181" y="188137"/>
                  </a:lnTo>
                  <a:lnTo>
                    <a:pt x="1696796" y="188137"/>
                  </a:lnTo>
                  <a:lnTo>
                    <a:pt x="1758543" y="102235"/>
                  </a:lnTo>
                  <a:lnTo>
                    <a:pt x="1779181" y="188137"/>
                  </a:lnTo>
                  <a:lnTo>
                    <a:pt x="1779181" y="58026"/>
                  </a:lnTo>
                  <a:lnTo>
                    <a:pt x="1727530" y="58026"/>
                  </a:lnTo>
                  <a:lnTo>
                    <a:pt x="1559598" y="272783"/>
                  </a:lnTo>
                  <a:lnTo>
                    <a:pt x="1635937" y="272783"/>
                  </a:lnTo>
                  <a:lnTo>
                    <a:pt x="1669872" y="225590"/>
                  </a:lnTo>
                  <a:lnTo>
                    <a:pt x="1788160" y="225590"/>
                  </a:lnTo>
                  <a:lnTo>
                    <a:pt x="1799501" y="272783"/>
                  </a:lnTo>
                  <a:lnTo>
                    <a:pt x="1883384" y="272783"/>
                  </a:lnTo>
                  <a:close/>
                </a:path>
                <a:path w="2432685" h="330834">
                  <a:moveTo>
                    <a:pt x="2229662" y="119837"/>
                  </a:moveTo>
                  <a:lnTo>
                    <a:pt x="2228519" y="109270"/>
                  </a:lnTo>
                  <a:lnTo>
                    <a:pt x="2225116" y="99542"/>
                  </a:lnTo>
                  <a:lnTo>
                    <a:pt x="2222995" y="96253"/>
                  </a:lnTo>
                  <a:lnTo>
                    <a:pt x="2219414" y="90678"/>
                  </a:lnTo>
                  <a:lnTo>
                    <a:pt x="2180298" y="65760"/>
                  </a:lnTo>
                  <a:lnTo>
                    <a:pt x="2151164" y="60375"/>
                  </a:lnTo>
                  <a:lnTo>
                    <a:pt x="2151164" y="116624"/>
                  </a:lnTo>
                  <a:lnTo>
                    <a:pt x="2151164" y="123304"/>
                  </a:lnTo>
                  <a:lnTo>
                    <a:pt x="2118029" y="152374"/>
                  </a:lnTo>
                  <a:lnTo>
                    <a:pt x="2090953" y="154635"/>
                  </a:lnTo>
                  <a:lnTo>
                    <a:pt x="2030234" y="154635"/>
                  </a:lnTo>
                  <a:lnTo>
                    <a:pt x="2046236" y="96253"/>
                  </a:lnTo>
                  <a:lnTo>
                    <a:pt x="2088375" y="96253"/>
                  </a:lnTo>
                  <a:lnTo>
                    <a:pt x="2131974" y="101041"/>
                  </a:lnTo>
                  <a:lnTo>
                    <a:pt x="2151164" y="116624"/>
                  </a:lnTo>
                  <a:lnTo>
                    <a:pt x="2151164" y="60375"/>
                  </a:lnTo>
                  <a:lnTo>
                    <a:pt x="2139023" y="59220"/>
                  </a:lnTo>
                  <a:lnTo>
                    <a:pt x="2121331" y="58331"/>
                  </a:lnTo>
                  <a:lnTo>
                    <a:pt x="2101583" y="58026"/>
                  </a:lnTo>
                  <a:lnTo>
                    <a:pt x="1975573" y="58026"/>
                  </a:lnTo>
                  <a:lnTo>
                    <a:pt x="1916709" y="272783"/>
                  </a:lnTo>
                  <a:lnTo>
                    <a:pt x="1997862" y="272783"/>
                  </a:lnTo>
                  <a:lnTo>
                    <a:pt x="2019935" y="192214"/>
                  </a:lnTo>
                  <a:lnTo>
                    <a:pt x="2094826" y="192214"/>
                  </a:lnTo>
                  <a:lnTo>
                    <a:pt x="2138121" y="190677"/>
                  </a:lnTo>
                  <a:lnTo>
                    <a:pt x="2176195" y="181762"/>
                  </a:lnTo>
                  <a:lnTo>
                    <a:pt x="2212213" y="159981"/>
                  </a:lnTo>
                  <a:lnTo>
                    <a:pt x="2228964" y="128028"/>
                  </a:lnTo>
                  <a:lnTo>
                    <a:pt x="2229662" y="119837"/>
                  </a:lnTo>
                  <a:close/>
                </a:path>
                <a:path w="2432685" h="330834">
                  <a:moveTo>
                    <a:pt x="2291397" y="233718"/>
                  </a:moveTo>
                  <a:lnTo>
                    <a:pt x="2286711" y="227787"/>
                  </a:lnTo>
                  <a:lnTo>
                    <a:pt x="2279827" y="223558"/>
                  </a:lnTo>
                  <a:lnTo>
                    <a:pt x="2270772" y="221018"/>
                  </a:lnTo>
                  <a:lnTo>
                    <a:pt x="2259533" y="220179"/>
                  </a:lnTo>
                  <a:lnTo>
                    <a:pt x="2249995" y="220179"/>
                  </a:lnTo>
                  <a:lnTo>
                    <a:pt x="2242489" y="221830"/>
                  </a:lnTo>
                  <a:lnTo>
                    <a:pt x="2231618" y="228511"/>
                  </a:lnTo>
                  <a:lnTo>
                    <a:pt x="2228900" y="232371"/>
                  </a:lnTo>
                  <a:lnTo>
                    <a:pt x="2228900" y="239407"/>
                  </a:lnTo>
                  <a:lnTo>
                    <a:pt x="2260663" y="252907"/>
                  </a:lnTo>
                  <a:lnTo>
                    <a:pt x="2264753" y="253796"/>
                  </a:lnTo>
                  <a:lnTo>
                    <a:pt x="2268309" y="255270"/>
                  </a:lnTo>
                  <a:lnTo>
                    <a:pt x="2269185" y="256501"/>
                  </a:lnTo>
                  <a:lnTo>
                    <a:pt x="2269185" y="259905"/>
                  </a:lnTo>
                  <a:lnTo>
                    <a:pt x="2268016" y="261327"/>
                  </a:lnTo>
                  <a:lnTo>
                    <a:pt x="2263368" y="263613"/>
                  </a:lnTo>
                  <a:lnTo>
                    <a:pt x="2260041" y="264172"/>
                  </a:lnTo>
                  <a:lnTo>
                    <a:pt x="2246058" y="264172"/>
                  </a:lnTo>
                  <a:lnTo>
                    <a:pt x="2240305" y="261607"/>
                  </a:lnTo>
                  <a:lnTo>
                    <a:pt x="2238438" y="256463"/>
                  </a:lnTo>
                  <a:lnTo>
                    <a:pt x="2220252" y="257987"/>
                  </a:lnTo>
                  <a:lnTo>
                    <a:pt x="2221750" y="263232"/>
                  </a:lnTo>
                  <a:lnTo>
                    <a:pt x="2225586" y="267182"/>
                  </a:lnTo>
                  <a:lnTo>
                    <a:pt x="2237905" y="272415"/>
                  </a:lnTo>
                  <a:lnTo>
                    <a:pt x="2245626" y="273723"/>
                  </a:lnTo>
                  <a:lnTo>
                    <a:pt x="2254923" y="273723"/>
                  </a:lnTo>
                  <a:lnTo>
                    <a:pt x="2288921" y="261454"/>
                  </a:lnTo>
                  <a:lnTo>
                    <a:pt x="2288921" y="253568"/>
                  </a:lnTo>
                  <a:lnTo>
                    <a:pt x="2255342" y="239839"/>
                  </a:lnTo>
                  <a:lnTo>
                    <a:pt x="2252078" y="239141"/>
                  </a:lnTo>
                  <a:lnTo>
                    <a:pt x="2248662" y="237591"/>
                  </a:lnTo>
                  <a:lnTo>
                    <a:pt x="2247811" y="236474"/>
                  </a:lnTo>
                  <a:lnTo>
                    <a:pt x="2247811" y="233565"/>
                  </a:lnTo>
                  <a:lnTo>
                    <a:pt x="2248878" y="232308"/>
                  </a:lnTo>
                  <a:lnTo>
                    <a:pt x="2253056" y="230263"/>
                  </a:lnTo>
                  <a:lnTo>
                    <a:pt x="2255901" y="229730"/>
                  </a:lnTo>
                  <a:lnTo>
                    <a:pt x="2267153" y="229730"/>
                  </a:lnTo>
                  <a:lnTo>
                    <a:pt x="2271979" y="231863"/>
                  </a:lnTo>
                  <a:lnTo>
                    <a:pt x="2273973" y="236181"/>
                  </a:lnTo>
                  <a:lnTo>
                    <a:pt x="2291397" y="233718"/>
                  </a:lnTo>
                  <a:close/>
                </a:path>
                <a:path w="2432685" h="330834">
                  <a:moveTo>
                    <a:pt x="2317750" y="260985"/>
                  </a:moveTo>
                  <a:lnTo>
                    <a:pt x="2298369" y="260985"/>
                  </a:lnTo>
                  <a:lnTo>
                    <a:pt x="2295220" y="272783"/>
                  </a:lnTo>
                  <a:lnTo>
                    <a:pt x="2314575" y="272783"/>
                  </a:lnTo>
                  <a:lnTo>
                    <a:pt x="2317750" y="260985"/>
                  </a:lnTo>
                  <a:close/>
                </a:path>
                <a:path w="2432685" h="330834">
                  <a:moveTo>
                    <a:pt x="2400236" y="272783"/>
                  </a:moveTo>
                  <a:lnTo>
                    <a:pt x="2397087" y="261404"/>
                  </a:lnTo>
                  <a:lnTo>
                    <a:pt x="2394585" y="252374"/>
                  </a:lnTo>
                  <a:lnTo>
                    <a:pt x="2388844" y="231660"/>
                  </a:lnTo>
                  <a:lnTo>
                    <a:pt x="2385885" y="221018"/>
                  </a:lnTo>
                  <a:lnTo>
                    <a:pt x="2375103" y="221018"/>
                  </a:lnTo>
                  <a:lnTo>
                    <a:pt x="2375103" y="252374"/>
                  </a:lnTo>
                  <a:lnTo>
                    <a:pt x="2355240" y="252374"/>
                  </a:lnTo>
                  <a:lnTo>
                    <a:pt x="2370124" y="231660"/>
                  </a:lnTo>
                  <a:lnTo>
                    <a:pt x="2375103" y="252374"/>
                  </a:lnTo>
                  <a:lnTo>
                    <a:pt x="2375103" y="221018"/>
                  </a:lnTo>
                  <a:lnTo>
                    <a:pt x="2362657" y="221018"/>
                  </a:lnTo>
                  <a:lnTo>
                    <a:pt x="2322182" y="272783"/>
                  </a:lnTo>
                  <a:lnTo>
                    <a:pt x="2340584" y="272783"/>
                  </a:lnTo>
                  <a:lnTo>
                    <a:pt x="2348763" y="261404"/>
                  </a:lnTo>
                  <a:lnTo>
                    <a:pt x="2377262" y="261404"/>
                  </a:lnTo>
                  <a:lnTo>
                    <a:pt x="2380005" y="272783"/>
                  </a:lnTo>
                  <a:lnTo>
                    <a:pt x="2400236" y="272783"/>
                  </a:lnTo>
                  <a:close/>
                </a:path>
                <a:path w="2432685" h="330834">
                  <a:moveTo>
                    <a:pt x="2431110" y="301459"/>
                  </a:moveTo>
                  <a:lnTo>
                    <a:pt x="0" y="301459"/>
                  </a:lnTo>
                  <a:lnTo>
                    <a:pt x="0" y="330581"/>
                  </a:lnTo>
                  <a:lnTo>
                    <a:pt x="2431110" y="330581"/>
                  </a:lnTo>
                  <a:lnTo>
                    <a:pt x="2431110" y="301459"/>
                  </a:lnTo>
                  <a:close/>
                </a:path>
                <a:path w="2432685" h="330834">
                  <a:moveTo>
                    <a:pt x="2431110" y="0"/>
                  </a:moveTo>
                  <a:lnTo>
                    <a:pt x="0" y="0"/>
                  </a:lnTo>
                  <a:lnTo>
                    <a:pt x="0" y="29121"/>
                  </a:lnTo>
                  <a:lnTo>
                    <a:pt x="2431110" y="29121"/>
                  </a:lnTo>
                  <a:lnTo>
                    <a:pt x="2431110" y="0"/>
                  </a:lnTo>
                  <a:close/>
                </a:path>
                <a:path w="2432685" h="330834">
                  <a:moveTo>
                    <a:pt x="2432558" y="260985"/>
                  </a:moveTo>
                  <a:lnTo>
                    <a:pt x="2413190" y="260985"/>
                  </a:lnTo>
                  <a:lnTo>
                    <a:pt x="2410028" y="272783"/>
                  </a:lnTo>
                  <a:lnTo>
                    <a:pt x="2429370" y="272783"/>
                  </a:lnTo>
                  <a:lnTo>
                    <a:pt x="2432558" y="260985"/>
                  </a:lnTo>
                  <a:close/>
                </a:path>
              </a:pathLst>
            </a:custGeom>
            <a:solidFill>
              <a:srgbClr val="000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CA2CD84C-8B18-0D7B-645C-8D162B102A18}"/>
                </a:ext>
              </a:extLst>
            </p:cNvPr>
            <p:cNvSpPr/>
            <p:nvPr/>
          </p:nvSpPr>
          <p:spPr>
            <a:xfrm>
              <a:off x="869111" y="720991"/>
              <a:ext cx="946150" cy="358140"/>
            </a:xfrm>
            <a:custGeom>
              <a:avLst/>
              <a:gdLst/>
              <a:ahLst/>
              <a:cxnLst/>
              <a:rect l="l" t="t" r="r" b="b"/>
              <a:pathLst>
                <a:path w="946150" h="358140">
                  <a:moveTo>
                    <a:pt x="317588" y="147866"/>
                  </a:moveTo>
                  <a:lnTo>
                    <a:pt x="317423" y="147866"/>
                  </a:lnTo>
                  <a:lnTo>
                    <a:pt x="317588" y="147866"/>
                  </a:lnTo>
                  <a:close/>
                </a:path>
                <a:path w="946150" h="358140">
                  <a:moveTo>
                    <a:pt x="686130" y="117462"/>
                  </a:moveTo>
                  <a:lnTo>
                    <a:pt x="570420" y="116662"/>
                  </a:lnTo>
                  <a:lnTo>
                    <a:pt x="590677" y="61836"/>
                  </a:lnTo>
                  <a:lnTo>
                    <a:pt x="583882" y="65811"/>
                  </a:lnTo>
                  <a:lnTo>
                    <a:pt x="570814" y="74193"/>
                  </a:lnTo>
                  <a:lnTo>
                    <a:pt x="519277" y="74193"/>
                  </a:lnTo>
                  <a:lnTo>
                    <a:pt x="472516" y="99720"/>
                  </a:lnTo>
                  <a:lnTo>
                    <a:pt x="535774" y="99720"/>
                  </a:lnTo>
                  <a:lnTo>
                    <a:pt x="526630" y="107200"/>
                  </a:lnTo>
                  <a:lnTo>
                    <a:pt x="522338" y="111023"/>
                  </a:lnTo>
                  <a:lnTo>
                    <a:pt x="451789" y="111023"/>
                  </a:lnTo>
                  <a:lnTo>
                    <a:pt x="405015" y="136563"/>
                  </a:lnTo>
                  <a:lnTo>
                    <a:pt x="496277" y="136563"/>
                  </a:lnTo>
                  <a:lnTo>
                    <a:pt x="486397" y="147866"/>
                  </a:lnTo>
                  <a:lnTo>
                    <a:pt x="384263" y="147866"/>
                  </a:lnTo>
                  <a:lnTo>
                    <a:pt x="337502" y="173405"/>
                  </a:lnTo>
                  <a:lnTo>
                    <a:pt x="467487" y="173405"/>
                  </a:lnTo>
                  <a:lnTo>
                    <a:pt x="460552" y="184721"/>
                  </a:lnTo>
                  <a:lnTo>
                    <a:pt x="316776" y="184721"/>
                  </a:lnTo>
                  <a:lnTo>
                    <a:pt x="269976" y="210248"/>
                  </a:lnTo>
                  <a:lnTo>
                    <a:pt x="448271" y="210248"/>
                  </a:lnTo>
                  <a:lnTo>
                    <a:pt x="445566" y="217779"/>
                  </a:lnTo>
                  <a:lnTo>
                    <a:pt x="444449" y="221564"/>
                  </a:lnTo>
                  <a:lnTo>
                    <a:pt x="249301" y="221564"/>
                  </a:lnTo>
                  <a:lnTo>
                    <a:pt x="202514" y="247078"/>
                  </a:lnTo>
                  <a:lnTo>
                    <a:pt x="439648" y="247078"/>
                  </a:lnTo>
                  <a:lnTo>
                    <a:pt x="439267" y="254673"/>
                  </a:lnTo>
                  <a:lnTo>
                    <a:pt x="439343" y="258432"/>
                  </a:lnTo>
                  <a:lnTo>
                    <a:pt x="181775" y="258432"/>
                  </a:lnTo>
                  <a:lnTo>
                    <a:pt x="135013" y="283908"/>
                  </a:lnTo>
                  <a:lnTo>
                    <a:pt x="443865" y="283908"/>
                  </a:lnTo>
                  <a:lnTo>
                    <a:pt x="446239" y="291680"/>
                  </a:lnTo>
                  <a:lnTo>
                    <a:pt x="447967" y="295262"/>
                  </a:lnTo>
                  <a:lnTo>
                    <a:pt x="114261" y="295262"/>
                  </a:lnTo>
                  <a:lnTo>
                    <a:pt x="67500" y="320751"/>
                  </a:lnTo>
                  <a:lnTo>
                    <a:pt x="467372" y="320751"/>
                  </a:lnTo>
                  <a:lnTo>
                    <a:pt x="471766" y="324866"/>
                  </a:lnTo>
                  <a:lnTo>
                    <a:pt x="476567" y="328676"/>
                  </a:lnTo>
                  <a:lnTo>
                    <a:pt x="481838" y="332079"/>
                  </a:lnTo>
                  <a:lnTo>
                    <a:pt x="46761" y="332079"/>
                  </a:lnTo>
                  <a:lnTo>
                    <a:pt x="0" y="357606"/>
                  </a:lnTo>
                  <a:lnTo>
                    <a:pt x="590956" y="357606"/>
                  </a:lnTo>
                  <a:lnTo>
                    <a:pt x="686130" y="117462"/>
                  </a:lnTo>
                  <a:close/>
                </a:path>
                <a:path w="946150" h="358140">
                  <a:moveTo>
                    <a:pt x="946099" y="111518"/>
                  </a:moveTo>
                  <a:lnTo>
                    <a:pt x="929386" y="47790"/>
                  </a:lnTo>
                  <a:lnTo>
                    <a:pt x="866851" y="7772"/>
                  </a:lnTo>
                  <a:lnTo>
                    <a:pt x="822477" y="0"/>
                  </a:lnTo>
                  <a:lnTo>
                    <a:pt x="771664" y="787"/>
                  </a:lnTo>
                  <a:lnTo>
                    <a:pt x="716140" y="10426"/>
                  </a:lnTo>
                  <a:lnTo>
                    <a:pt x="657606" y="29235"/>
                  </a:lnTo>
                  <a:lnTo>
                    <a:pt x="620433" y="45694"/>
                  </a:lnTo>
                  <a:lnTo>
                    <a:pt x="608584" y="51765"/>
                  </a:lnTo>
                  <a:lnTo>
                    <a:pt x="901585" y="51765"/>
                  </a:lnTo>
                  <a:lnTo>
                    <a:pt x="880325" y="116636"/>
                  </a:lnTo>
                  <a:lnTo>
                    <a:pt x="762469" y="116636"/>
                  </a:lnTo>
                  <a:lnTo>
                    <a:pt x="676236" y="344906"/>
                  </a:lnTo>
                  <a:lnTo>
                    <a:pt x="714971" y="332816"/>
                  </a:lnTo>
                  <a:lnTo>
                    <a:pt x="778002" y="304850"/>
                  </a:lnTo>
                  <a:lnTo>
                    <a:pt x="823125" y="277533"/>
                  </a:lnTo>
                  <a:lnTo>
                    <a:pt x="862558" y="246926"/>
                  </a:lnTo>
                  <a:lnTo>
                    <a:pt x="895438" y="214020"/>
                  </a:lnTo>
                  <a:lnTo>
                    <a:pt x="920902" y="179819"/>
                  </a:lnTo>
                  <a:lnTo>
                    <a:pt x="938072" y="145313"/>
                  </a:lnTo>
                  <a:lnTo>
                    <a:pt x="946099" y="111518"/>
                  </a:lnTo>
                  <a:close/>
                </a:path>
              </a:pathLst>
            </a:custGeom>
            <a:solidFill>
              <a:srgbClr val="E44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1B08E36A-AC5F-DADC-E4F2-4D0759DC1903}"/>
              </a:ext>
            </a:extLst>
          </p:cNvPr>
          <p:cNvSpPr/>
          <p:nvPr userDrawn="1"/>
        </p:nvSpPr>
        <p:spPr>
          <a:xfrm>
            <a:off x="0" y="12"/>
            <a:ext cx="186690" cy="9144000"/>
          </a:xfrm>
          <a:custGeom>
            <a:avLst/>
            <a:gdLst/>
            <a:ahLst/>
            <a:cxnLst/>
            <a:rect l="l" t="t" r="r" b="b"/>
            <a:pathLst>
              <a:path w="186690" h="9144000">
                <a:moveTo>
                  <a:pt x="186270" y="0"/>
                </a:moveTo>
                <a:lnTo>
                  <a:pt x="0" y="0"/>
                </a:lnTo>
                <a:lnTo>
                  <a:pt x="0" y="9143974"/>
                </a:lnTo>
                <a:lnTo>
                  <a:pt x="186270" y="9143974"/>
                </a:lnTo>
                <a:lnTo>
                  <a:pt x="186270" y="0"/>
                </a:lnTo>
                <a:close/>
              </a:path>
            </a:pathLst>
          </a:custGeom>
          <a:solidFill>
            <a:srgbClr val="E4442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10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2B95B-A9FC-4674-5F25-DE7478BB7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BDDFA23-6A12-ECA7-0782-F00A8C9B5C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C374D-A7AA-0BDC-0DF3-51B0919747D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ECC675-75D6-C099-8388-5563A5F4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822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3F3F3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3F3F3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2"/>
            <a:ext cx="186690" cy="9144000"/>
          </a:xfrm>
          <a:custGeom>
            <a:avLst/>
            <a:gdLst/>
            <a:ahLst/>
            <a:cxnLst/>
            <a:rect l="l" t="t" r="r" b="b"/>
            <a:pathLst>
              <a:path w="186690" h="9144000">
                <a:moveTo>
                  <a:pt x="186258" y="0"/>
                </a:moveTo>
                <a:lnTo>
                  <a:pt x="0" y="0"/>
                </a:lnTo>
                <a:lnTo>
                  <a:pt x="0" y="9143987"/>
                </a:lnTo>
                <a:lnTo>
                  <a:pt x="186258" y="9143987"/>
                </a:lnTo>
                <a:lnTo>
                  <a:pt x="186258" y="0"/>
                </a:lnTo>
                <a:close/>
              </a:path>
            </a:pathLst>
          </a:custGeom>
          <a:solidFill>
            <a:srgbClr val="E444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8815" y="4453128"/>
            <a:ext cx="4241482" cy="382912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85740" y="4453013"/>
            <a:ext cx="3195814" cy="382901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1300" y="6108700"/>
            <a:ext cx="2032000" cy="2158993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4475015" y="6666999"/>
            <a:ext cx="1180465" cy="1180465"/>
          </a:xfrm>
          <a:custGeom>
            <a:avLst/>
            <a:gdLst/>
            <a:ahLst/>
            <a:cxnLst/>
            <a:rect l="l" t="t" r="r" b="b"/>
            <a:pathLst>
              <a:path w="1180464" h="1180465">
                <a:moveTo>
                  <a:pt x="598599" y="0"/>
                </a:moveTo>
                <a:lnTo>
                  <a:pt x="552772" y="1095"/>
                </a:lnTo>
                <a:lnTo>
                  <a:pt x="506868" y="5809"/>
                </a:lnTo>
                <a:lnTo>
                  <a:pt x="461091" y="14209"/>
                </a:lnTo>
                <a:lnTo>
                  <a:pt x="415644" y="26365"/>
                </a:lnTo>
                <a:lnTo>
                  <a:pt x="370732" y="42343"/>
                </a:lnTo>
                <a:lnTo>
                  <a:pt x="326558" y="62212"/>
                </a:lnTo>
                <a:lnTo>
                  <a:pt x="284132" y="85577"/>
                </a:lnTo>
                <a:lnTo>
                  <a:pt x="244372" y="111871"/>
                </a:lnTo>
                <a:lnTo>
                  <a:pt x="207347" y="140890"/>
                </a:lnTo>
                <a:lnTo>
                  <a:pt x="173125" y="172431"/>
                </a:lnTo>
                <a:lnTo>
                  <a:pt x="141773" y="206288"/>
                </a:lnTo>
                <a:lnTo>
                  <a:pt x="113360" y="242259"/>
                </a:lnTo>
                <a:lnTo>
                  <a:pt x="87953" y="280141"/>
                </a:lnTo>
                <a:lnTo>
                  <a:pt x="65621" y="319728"/>
                </a:lnTo>
                <a:lnTo>
                  <a:pt x="46431" y="360818"/>
                </a:lnTo>
                <a:lnTo>
                  <a:pt x="30452" y="403207"/>
                </a:lnTo>
                <a:lnTo>
                  <a:pt x="17751" y="446691"/>
                </a:lnTo>
                <a:lnTo>
                  <a:pt x="8397" y="491065"/>
                </a:lnTo>
                <a:lnTo>
                  <a:pt x="2457" y="536128"/>
                </a:lnTo>
                <a:lnTo>
                  <a:pt x="0" y="581674"/>
                </a:lnTo>
                <a:lnTo>
                  <a:pt x="1093" y="627500"/>
                </a:lnTo>
                <a:lnTo>
                  <a:pt x="5804" y="673403"/>
                </a:lnTo>
                <a:lnTo>
                  <a:pt x="14202" y="719178"/>
                </a:lnTo>
                <a:lnTo>
                  <a:pt x="26355" y="764622"/>
                </a:lnTo>
                <a:lnTo>
                  <a:pt x="42330" y="809531"/>
                </a:lnTo>
                <a:lnTo>
                  <a:pt x="62195" y="853701"/>
                </a:lnTo>
                <a:lnTo>
                  <a:pt x="85564" y="896128"/>
                </a:lnTo>
                <a:lnTo>
                  <a:pt x="111862" y="935888"/>
                </a:lnTo>
                <a:lnTo>
                  <a:pt x="140884" y="972914"/>
                </a:lnTo>
                <a:lnTo>
                  <a:pt x="172426" y="1007137"/>
                </a:lnTo>
                <a:lnTo>
                  <a:pt x="206286" y="1038490"/>
                </a:lnTo>
                <a:lnTo>
                  <a:pt x="242259" y="1066905"/>
                </a:lnTo>
                <a:lnTo>
                  <a:pt x="280142" y="1092313"/>
                </a:lnTo>
                <a:lnTo>
                  <a:pt x="319731" y="1114646"/>
                </a:lnTo>
                <a:lnTo>
                  <a:pt x="360823" y="1133837"/>
                </a:lnTo>
                <a:lnTo>
                  <a:pt x="403212" y="1149818"/>
                </a:lnTo>
                <a:lnTo>
                  <a:pt x="446697" y="1162519"/>
                </a:lnTo>
                <a:lnTo>
                  <a:pt x="491073" y="1171874"/>
                </a:lnTo>
                <a:lnTo>
                  <a:pt x="536136" y="1177814"/>
                </a:lnTo>
                <a:lnTo>
                  <a:pt x="581682" y="1180271"/>
                </a:lnTo>
                <a:lnTo>
                  <a:pt x="627509" y="1179178"/>
                </a:lnTo>
                <a:lnTo>
                  <a:pt x="673411" y="1174465"/>
                </a:lnTo>
                <a:lnTo>
                  <a:pt x="719187" y="1166065"/>
                </a:lnTo>
                <a:lnTo>
                  <a:pt x="764631" y="1153911"/>
                </a:lnTo>
                <a:lnTo>
                  <a:pt x="809540" y="1137933"/>
                </a:lnTo>
                <a:lnTo>
                  <a:pt x="853710" y="1118064"/>
                </a:lnTo>
                <a:lnTo>
                  <a:pt x="896133" y="1094697"/>
                </a:lnTo>
                <a:lnTo>
                  <a:pt x="935890" y="1068402"/>
                </a:lnTo>
                <a:lnTo>
                  <a:pt x="972913" y="1039382"/>
                </a:lnTo>
                <a:lnTo>
                  <a:pt x="1007135" y="1007841"/>
                </a:lnTo>
                <a:lnTo>
                  <a:pt x="1038486" y="973982"/>
                </a:lnTo>
                <a:lnTo>
                  <a:pt x="1066900" y="938011"/>
                </a:lnTo>
                <a:lnTo>
                  <a:pt x="1092307" y="900129"/>
                </a:lnTo>
                <a:lnTo>
                  <a:pt x="1114640" y="860541"/>
                </a:lnTo>
                <a:lnTo>
                  <a:pt x="1133830" y="819451"/>
                </a:lnTo>
                <a:lnTo>
                  <a:pt x="1149810" y="777062"/>
                </a:lnTo>
                <a:lnTo>
                  <a:pt x="1162512" y="733577"/>
                </a:lnTo>
                <a:lnTo>
                  <a:pt x="1171867" y="689202"/>
                </a:lnTo>
                <a:lnTo>
                  <a:pt x="1177808" y="644138"/>
                </a:lnTo>
                <a:lnTo>
                  <a:pt x="1180265" y="598591"/>
                </a:lnTo>
                <a:lnTo>
                  <a:pt x="1179172" y="552763"/>
                </a:lnTo>
                <a:lnTo>
                  <a:pt x="1174460" y="506859"/>
                </a:lnTo>
                <a:lnTo>
                  <a:pt x="1166061" y="461082"/>
                </a:lnTo>
                <a:lnTo>
                  <a:pt x="1153907" y="415636"/>
                </a:lnTo>
                <a:lnTo>
                  <a:pt x="1137929" y="370724"/>
                </a:lnTo>
                <a:lnTo>
                  <a:pt x="1118060" y="326550"/>
                </a:lnTo>
                <a:lnTo>
                  <a:pt x="1094695" y="284123"/>
                </a:lnTo>
                <a:lnTo>
                  <a:pt x="1068401" y="244364"/>
                </a:lnTo>
                <a:lnTo>
                  <a:pt x="1039383" y="207339"/>
                </a:lnTo>
                <a:lnTo>
                  <a:pt x="1007843" y="173116"/>
                </a:lnTo>
                <a:lnTo>
                  <a:pt x="973986" y="141765"/>
                </a:lnTo>
                <a:lnTo>
                  <a:pt x="938015" y="113352"/>
                </a:lnTo>
                <a:lnTo>
                  <a:pt x="900134" y="87945"/>
                </a:lnTo>
                <a:lnTo>
                  <a:pt x="860547" y="65613"/>
                </a:lnTo>
                <a:lnTo>
                  <a:pt x="819457" y="46424"/>
                </a:lnTo>
                <a:lnTo>
                  <a:pt x="777069" y="30446"/>
                </a:lnTo>
                <a:lnTo>
                  <a:pt x="733585" y="17746"/>
                </a:lnTo>
                <a:lnTo>
                  <a:pt x="689210" y="8393"/>
                </a:lnTo>
                <a:lnTo>
                  <a:pt x="644147" y="2455"/>
                </a:lnTo>
                <a:lnTo>
                  <a:pt x="5985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4475015" y="6666999"/>
            <a:ext cx="1180465" cy="1180465"/>
          </a:xfrm>
          <a:custGeom>
            <a:avLst/>
            <a:gdLst/>
            <a:ahLst/>
            <a:cxnLst/>
            <a:rect l="l" t="t" r="r" b="b"/>
            <a:pathLst>
              <a:path w="1180464" h="1180465">
                <a:moveTo>
                  <a:pt x="62195" y="853701"/>
                </a:moveTo>
                <a:lnTo>
                  <a:pt x="42330" y="809531"/>
                </a:lnTo>
                <a:lnTo>
                  <a:pt x="26355" y="764622"/>
                </a:lnTo>
                <a:lnTo>
                  <a:pt x="14202" y="719178"/>
                </a:lnTo>
                <a:lnTo>
                  <a:pt x="5804" y="673403"/>
                </a:lnTo>
                <a:lnTo>
                  <a:pt x="1093" y="627500"/>
                </a:lnTo>
                <a:lnTo>
                  <a:pt x="0" y="581674"/>
                </a:lnTo>
                <a:lnTo>
                  <a:pt x="2457" y="536128"/>
                </a:lnTo>
                <a:lnTo>
                  <a:pt x="8397" y="491065"/>
                </a:lnTo>
                <a:lnTo>
                  <a:pt x="17751" y="446691"/>
                </a:lnTo>
                <a:lnTo>
                  <a:pt x="30452" y="403207"/>
                </a:lnTo>
                <a:lnTo>
                  <a:pt x="46431" y="360818"/>
                </a:lnTo>
                <a:lnTo>
                  <a:pt x="65621" y="319728"/>
                </a:lnTo>
                <a:lnTo>
                  <a:pt x="87953" y="280141"/>
                </a:lnTo>
                <a:lnTo>
                  <a:pt x="113360" y="242259"/>
                </a:lnTo>
                <a:lnTo>
                  <a:pt x="141773" y="206288"/>
                </a:lnTo>
                <a:lnTo>
                  <a:pt x="173125" y="172431"/>
                </a:lnTo>
                <a:lnTo>
                  <a:pt x="207347" y="140890"/>
                </a:lnTo>
                <a:lnTo>
                  <a:pt x="244372" y="111871"/>
                </a:lnTo>
                <a:lnTo>
                  <a:pt x="284132" y="85577"/>
                </a:lnTo>
                <a:lnTo>
                  <a:pt x="326558" y="62212"/>
                </a:lnTo>
                <a:lnTo>
                  <a:pt x="370732" y="42343"/>
                </a:lnTo>
                <a:lnTo>
                  <a:pt x="415644" y="26365"/>
                </a:lnTo>
                <a:lnTo>
                  <a:pt x="461091" y="14209"/>
                </a:lnTo>
                <a:lnTo>
                  <a:pt x="506868" y="5809"/>
                </a:lnTo>
                <a:lnTo>
                  <a:pt x="552772" y="1095"/>
                </a:lnTo>
                <a:lnTo>
                  <a:pt x="598599" y="0"/>
                </a:lnTo>
                <a:lnTo>
                  <a:pt x="644147" y="2455"/>
                </a:lnTo>
                <a:lnTo>
                  <a:pt x="689210" y="8393"/>
                </a:lnTo>
                <a:lnTo>
                  <a:pt x="733585" y="17746"/>
                </a:lnTo>
                <a:lnTo>
                  <a:pt x="777069" y="30446"/>
                </a:lnTo>
                <a:lnTo>
                  <a:pt x="819457" y="46424"/>
                </a:lnTo>
                <a:lnTo>
                  <a:pt x="860547" y="65613"/>
                </a:lnTo>
                <a:lnTo>
                  <a:pt x="900134" y="87945"/>
                </a:lnTo>
                <a:lnTo>
                  <a:pt x="938015" y="113352"/>
                </a:lnTo>
                <a:lnTo>
                  <a:pt x="973986" y="141765"/>
                </a:lnTo>
                <a:lnTo>
                  <a:pt x="1007843" y="173116"/>
                </a:lnTo>
                <a:lnTo>
                  <a:pt x="1039383" y="207339"/>
                </a:lnTo>
                <a:lnTo>
                  <a:pt x="1068401" y="244364"/>
                </a:lnTo>
                <a:lnTo>
                  <a:pt x="1094695" y="284123"/>
                </a:lnTo>
                <a:lnTo>
                  <a:pt x="1118060" y="326550"/>
                </a:lnTo>
                <a:lnTo>
                  <a:pt x="1137929" y="370724"/>
                </a:lnTo>
                <a:lnTo>
                  <a:pt x="1153907" y="415636"/>
                </a:lnTo>
                <a:lnTo>
                  <a:pt x="1166061" y="461082"/>
                </a:lnTo>
                <a:lnTo>
                  <a:pt x="1174460" y="506859"/>
                </a:lnTo>
                <a:lnTo>
                  <a:pt x="1179172" y="552763"/>
                </a:lnTo>
                <a:lnTo>
                  <a:pt x="1180265" y="598591"/>
                </a:lnTo>
                <a:lnTo>
                  <a:pt x="1177808" y="644138"/>
                </a:lnTo>
                <a:lnTo>
                  <a:pt x="1171867" y="689202"/>
                </a:lnTo>
                <a:lnTo>
                  <a:pt x="1162512" y="733577"/>
                </a:lnTo>
                <a:lnTo>
                  <a:pt x="1149810" y="777062"/>
                </a:lnTo>
                <a:lnTo>
                  <a:pt x="1133830" y="819451"/>
                </a:lnTo>
                <a:lnTo>
                  <a:pt x="1114640" y="860541"/>
                </a:lnTo>
                <a:lnTo>
                  <a:pt x="1092307" y="900129"/>
                </a:lnTo>
                <a:lnTo>
                  <a:pt x="1066900" y="938011"/>
                </a:lnTo>
                <a:lnTo>
                  <a:pt x="1038486" y="973982"/>
                </a:lnTo>
                <a:lnTo>
                  <a:pt x="1007135" y="1007841"/>
                </a:lnTo>
                <a:lnTo>
                  <a:pt x="972913" y="1039382"/>
                </a:lnTo>
                <a:lnTo>
                  <a:pt x="935890" y="1068402"/>
                </a:lnTo>
                <a:lnTo>
                  <a:pt x="896133" y="1094697"/>
                </a:lnTo>
                <a:lnTo>
                  <a:pt x="853710" y="1118064"/>
                </a:lnTo>
                <a:lnTo>
                  <a:pt x="809540" y="1137933"/>
                </a:lnTo>
                <a:lnTo>
                  <a:pt x="764631" y="1153911"/>
                </a:lnTo>
                <a:lnTo>
                  <a:pt x="719187" y="1166065"/>
                </a:lnTo>
                <a:lnTo>
                  <a:pt x="673411" y="1174465"/>
                </a:lnTo>
                <a:lnTo>
                  <a:pt x="627509" y="1179178"/>
                </a:lnTo>
                <a:lnTo>
                  <a:pt x="581682" y="1180271"/>
                </a:lnTo>
                <a:lnTo>
                  <a:pt x="536136" y="1177814"/>
                </a:lnTo>
                <a:lnTo>
                  <a:pt x="491073" y="1171874"/>
                </a:lnTo>
                <a:lnTo>
                  <a:pt x="446697" y="1162519"/>
                </a:lnTo>
                <a:lnTo>
                  <a:pt x="403212" y="1149818"/>
                </a:lnTo>
                <a:lnTo>
                  <a:pt x="360823" y="1133837"/>
                </a:lnTo>
                <a:lnTo>
                  <a:pt x="319731" y="1114646"/>
                </a:lnTo>
                <a:lnTo>
                  <a:pt x="280142" y="1092313"/>
                </a:lnTo>
                <a:lnTo>
                  <a:pt x="242259" y="1066905"/>
                </a:lnTo>
                <a:lnTo>
                  <a:pt x="206286" y="1038490"/>
                </a:lnTo>
                <a:lnTo>
                  <a:pt x="172426" y="1007137"/>
                </a:lnTo>
                <a:lnTo>
                  <a:pt x="140884" y="972914"/>
                </a:lnTo>
                <a:lnTo>
                  <a:pt x="111862" y="935888"/>
                </a:lnTo>
                <a:lnTo>
                  <a:pt x="85564" y="896128"/>
                </a:lnTo>
                <a:lnTo>
                  <a:pt x="62195" y="853701"/>
                </a:lnTo>
                <a:close/>
              </a:path>
            </a:pathLst>
          </a:custGeom>
          <a:ln w="279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4475015" y="6666999"/>
            <a:ext cx="1180465" cy="1180465"/>
          </a:xfrm>
          <a:custGeom>
            <a:avLst/>
            <a:gdLst/>
            <a:ahLst/>
            <a:cxnLst/>
            <a:rect l="l" t="t" r="r" b="b"/>
            <a:pathLst>
              <a:path w="1180464" h="1180465">
                <a:moveTo>
                  <a:pt x="62195" y="853701"/>
                </a:moveTo>
                <a:lnTo>
                  <a:pt x="42330" y="809531"/>
                </a:lnTo>
                <a:lnTo>
                  <a:pt x="26355" y="764622"/>
                </a:lnTo>
                <a:lnTo>
                  <a:pt x="14202" y="719178"/>
                </a:lnTo>
                <a:lnTo>
                  <a:pt x="5804" y="673403"/>
                </a:lnTo>
                <a:lnTo>
                  <a:pt x="1093" y="627500"/>
                </a:lnTo>
                <a:lnTo>
                  <a:pt x="0" y="581674"/>
                </a:lnTo>
                <a:lnTo>
                  <a:pt x="2457" y="536128"/>
                </a:lnTo>
                <a:lnTo>
                  <a:pt x="8397" y="491065"/>
                </a:lnTo>
                <a:lnTo>
                  <a:pt x="17751" y="446691"/>
                </a:lnTo>
                <a:lnTo>
                  <a:pt x="30452" y="403207"/>
                </a:lnTo>
                <a:lnTo>
                  <a:pt x="46431" y="360818"/>
                </a:lnTo>
                <a:lnTo>
                  <a:pt x="65621" y="319728"/>
                </a:lnTo>
                <a:lnTo>
                  <a:pt x="87953" y="280141"/>
                </a:lnTo>
                <a:lnTo>
                  <a:pt x="113360" y="242259"/>
                </a:lnTo>
                <a:lnTo>
                  <a:pt x="141773" y="206288"/>
                </a:lnTo>
                <a:lnTo>
                  <a:pt x="173125" y="172431"/>
                </a:lnTo>
                <a:lnTo>
                  <a:pt x="207347" y="140890"/>
                </a:lnTo>
                <a:lnTo>
                  <a:pt x="244372" y="111871"/>
                </a:lnTo>
                <a:lnTo>
                  <a:pt x="284132" y="85577"/>
                </a:lnTo>
                <a:lnTo>
                  <a:pt x="326558" y="62212"/>
                </a:lnTo>
                <a:lnTo>
                  <a:pt x="370732" y="42343"/>
                </a:lnTo>
                <a:lnTo>
                  <a:pt x="415644" y="26365"/>
                </a:lnTo>
                <a:lnTo>
                  <a:pt x="461091" y="14209"/>
                </a:lnTo>
                <a:lnTo>
                  <a:pt x="506868" y="5809"/>
                </a:lnTo>
                <a:lnTo>
                  <a:pt x="552772" y="1095"/>
                </a:lnTo>
                <a:lnTo>
                  <a:pt x="598599" y="0"/>
                </a:lnTo>
                <a:lnTo>
                  <a:pt x="644147" y="2455"/>
                </a:lnTo>
                <a:lnTo>
                  <a:pt x="689210" y="8393"/>
                </a:lnTo>
                <a:lnTo>
                  <a:pt x="733585" y="17746"/>
                </a:lnTo>
                <a:lnTo>
                  <a:pt x="777069" y="30446"/>
                </a:lnTo>
                <a:lnTo>
                  <a:pt x="819457" y="46424"/>
                </a:lnTo>
                <a:lnTo>
                  <a:pt x="860547" y="65613"/>
                </a:lnTo>
                <a:lnTo>
                  <a:pt x="900134" y="87945"/>
                </a:lnTo>
                <a:lnTo>
                  <a:pt x="938015" y="113352"/>
                </a:lnTo>
                <a:lnTo>
                  <a:pt x="973986" y="141765"/>
                </a:lnTo>
                <a:lnTo>
                  <a:pt x="1007843" y="173116"/>
                </a:lnTo>
                <a:lnTo>
                  <a:pt x="1039383" y="207339"/>
                </a:lnTo>
                <a:lnTo>
                  <a:pt x="1068401" y="244364"/>
                </a:lnTo>
                <a:lnTo>
                  <a:pt x="1094695" y="284123"/>
                </a:lnTo>
                <a:lnTo>
                  <a:pt x="1118060" y="326550"/>
                </a:lnTo>
                <a:lnTo>
                  <a:pt x="1137929" y="370724"/>
                </a:lnTo>
                <a:lnTo>
                  <a:pt x="1153907" y="415636"/>
                </a:lnTo>
                <a:lnTo>
                  <a:pt x="1166061" y="461082"/>
                </a:lnTo>
                <a:lnTo>
                  <a:pt x="1174460" y="506859"/>
                </a:lnTo>
                <a:lnTo>
                  <a:pt x="1179172" y="552763"/>
                </a:lnTo>
                <a:lnTo>
                  <a:pt x="1180265" y="598591"/>
                </a:lnTo>
                <a:lnTo>
                  <a:pt x="1177808" y="644138"/>
                </a:lnTo>
                <a:lnTo>
                  <a:pt x="1171867" y="689202"/>
                </a:lnTo>
                <a:lnTo>
                  <a:pt x="1162512" y="733577"/>
                </a:lnTo>
                <a:lnTo>
                  <a:pt x="1149810" y="777062"/>
                </a:lnTo>
                <a:lnTo>
                  <a:pt x="1133830" y="819451"/>
                </a:lnTo>
                <a:lnTo>
                  <a:pt x="1114640" y="860541"/>
                </a:lnTo>
                <a:lnTo>
                  <a:pt x="1092307" y="900129"/>
                </a:lnTo>
                <a:lnTo>
                  <a:pt x="1066900" y="938011"/>
                </a:lnTo>
                <a:lnTo>
                  <a:pt x="1038486" y="973982"/>
                </a:lnTo>
                <a:lnTo>
                  <a:pt x="1007135" y="1007841"/>
                </a:lnTo>
                <a:lnTo>
                  <a:pt x="972913" y="1039382"/>
                </a:lnTo>
                <a:lnTo>
                  <a:pt x="935890" y="1068402"/>
                </a:lnTo>
                <a:lnTo>
                  <a:pt x="896133" y="1094697"/>
                </a:lnTo>
                <a:lnTo>
                  <a:pt x="853710" y="1118064"/>
                </a:lnTo>
                <a:lnTo>
                  <a:pt x="809540" y="1137933"/>
                </a:lnTo>
                <a:lnTo>
                  <a:pt x="764631" y="1153911"/>
                </a:lnTo>
                <a:lnTo>
                  <a:pt x="719187" y="1166065"/>
                </a:lnTo>
                <a:lnTo>
                  <a:pt x="673411" y="1174465"/>
                </a:lnTo>
                <a:lnTo>
                  <a:pt x="627509" y="1179178"/>
                </a:lnTo>
                <a:lnTo>
                  <a:pt x="581682" y="1180271"/>
                </a:lnTo>
                <a:lnTo>
                  <a:pt x="536136" y="1177814"/>
                </a:lnTo>
                <a:lnTo>
                  <a:pt x="491073" y="1171874"/>
                </a:lnTo>
                <a:lnTo>
                  <a:pt x="446697" y="1162519"/>
                </a:lnTo>
                <a:lnTo>
                  <a:pt x="403212" y="1149818"/>
                </a:lnTo>
                <a:lnTo>
                  <a:pt x="360823" y="1133837"/>
                </a:lnTo>
                <a:lnTo>
                  <a:pt x="319731" y="1114646"/>
                </a:lnTo>
                <a:lnTo>
                  <a:pt x="280142" y="1092313"/>
                </a:lnTo>
                <a:lnTo>
                  <a:pt x="242259" y="1066905"/>
                </a:lnTo>
                <a:lnTo>
                  <a:pt x="206286" y="1038490"/>
                </a:lnTo>
                <a:lnTo>
                  <a:pt x="172426" y="1007137"/>
                </a:lnTo>
                <a:lnTo>
                  <a:pt x="140884" y="972914"/>
                </a:lnTo>
                <a:lnTo>
                  <a:pt x="111862" y="935888"/>
                </a:lnTo>
                <a:lnTo>
                  <a:pt x="85564" y="896128"/>
                </a:lnTo>
                <a:lnTo>
                  <a:pt x="62195" y="853701"/>
                </a:lnTo>
                <a:close/>
              </a:path>
            </a:pathLst>
          </a:custGeom>
          <a:ln w="63500">
            <a:solidFill>
              <a:srgbClr val="E952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3F3F3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r>
              <a:rPr lang="es-CL" dirty="0"/>
              <a:t>12-04-2020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CA207C5E-83EF-43B3-A072-A35C401E0F5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542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82543" y="2798917"/>
            <a:ext cx="5690912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rgbClr val="F3F3F3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5712" y="4569000"/>
            <a:ext cx="14544575" cy="2573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ap.cl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ontacto@transap.c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024BF73-F545-772C-3CEC-67BB1EAEA9A1}"/>
              </a:ext>
            </a:extLst>
          </p:cNvPr>
          <p:cNvSpPr/>
          <p:nvPr/>
        </p:nvSpPr>
        <p:spPr>
          <a:xfrm>
            <a:off x="0" y="1036258"/>
            <a:ext cx="864096" cy="3886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 dirty="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DAC4ED2B-BAD9-168B-C56E-C7D365D9E8A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" y="1935461"/>
            <a:ext cx="16259820" cy="721910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8B1B850-04B8-68E9-6B49-234575FA5E8B}"/>
              </a:ext>
            </a:extLst>
          </p:cNvPr>
          <p:cNvSpPr/>
          <p:nvPr/>
        </p:nvSpPr>
        <p:spPr>
          <a:xfrm>
            <a:off x="0" y="-11549"/>
            <a:ext cx="16256000" cy="112716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 dirty="0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5F2BEC50-3964-08F8-0ED1-5AB2B3EA5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44032"/>
            <a:ext cx="4416491" cy="1099577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4D126D81-1978-C7CC-95C1-F86165542A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400" y="501612"/>
            <a:ext cx="2918523" cy="494665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197478D8-6658-CFFB-3FF1-36B9990A6733}"/>
              </a:ext>
            </a:extLst>
          </p:cNvPr>
          <p:cNvSpPr txBox="1"/>
          <p:nvPr/>
        </p:nvSpPr>
        <p:spPr>
          <a:xfrm>
            <a:off x="2641600" y="1371600"/>
            <a:ext cx="1065718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DESARROLLO FERROVIARIO FORESTAL</a:t>
            </a:r>
          </a:p>
          <a:p>
            <a:pPr algn="ctr"/>
            <a:r>
              <a:rPr lang="es-CL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TRANSPORTE DE ROLLIZOS FASA</a:t>
            </a:r>
          </a:p>
          <a:p>
            <a:pPr algn="ctr"/>
            <a:endParaRPr lang="es-CL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F63FA54-2B95-54C8-CFFF-97F1231DE75C}"/>
              </a:ext>
            </a:extLst>
          </p:cNvPr>
          <p:cNvSpPr txBox="1"/>
          <p:nvPr/>
        </p:nvSpPr>
        <p:spPr>
          <a:xfrm>
            <a:off x="432048" y="8382000"/>
            <a:ext cx="259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chemeClr val="bg1"/>
                </a:solidFill>
              </a:rPr>
              <a:t>Noviembre 2024</a:t>
            </a:r>
          </a:p>
        </p:txBody>
      </p:sp>
    </p:spTree>
    <p:extLst>
      <p:ext uri="{BB962C8B-B14F-4D97-AF65-F5344CB8AC3E}">
        <p14:creationId xmlns:p14="http://schemas.microsoft.com/office/powerpoint/2010/main" val="136867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2A79F3C8-CD9B-0ADA-9562-8DBBBF65BDED}"/>
              </a:ext>
            </a:extLst>
          </p:cNvPr>
          <p:cNvSpPr txBox="1"/>
          <p:nvPr/>
        </p:nvSpPr>
        <p:spPr>
          <a:xfrm>
            <a:off x="617477" y="249220"/>
            <a:ext cx="94231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CL"/>
            </a:defPPr>
            <a:lvl1pPr marL="12700">
              <a:lnSpc>
                <a:spcPct val="100000"/>
              </a:lnSpc>
              <a:spcBef>
                <a:spcPts val="100"/>
              </a:spcBef>
              <a:tabLst>
                <a:tab pos="2956560" algn="l"/>
              </a:tabLst>
              <a:defRPr sz="3600" b="1" i="0" spc="35">
                <a:solidFill>
                  <a:srgbClr val="E44428"/>
                </a:solidFill>
                <a:latin typeface="Myriad Pro"/>
                <a:ea typeface="+mj-ea"/>
                <a:cs typeface="Myriad Pro"/>
              </a:defRPr>
            </a:lvl1pPr>
            <a:lvl2pPr marL="609585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marL="121917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marL="182875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marL="2438339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3047924" defTabSz="1219170">
              <a:defRPr sz="3200">
                <a:solidFill>
                  <a:schemeClr val="tx2"/>
                </a:solidFill>
                <a:latin typeface="Arial" charset="0"/>
              </a:defRPr>
            </a:lvl6pPr>
            <a:lvl7pPr marL="3657509" defTabSz="1219170">
              <a:defRPr sz="3200">
                <a:solidFill>
                  <a:schemeClr val="tx2"/>
                </a:solidFill>
                <a:latin typeface="Arial" charset="0"/>
              </a:defRPr>
            </a:lvl7pPr>
            <a:lvl8pPr marL="4267093" defTabSz="1219170">
              <a:defRPr sz="3200">
                <a:solidFill>
                  <a:schemeClr val="tx2"/>
                </a:solidFill>
                <a:latin typeface="Arial" charset="0"/>
              </a:defRPr>
            </a:lvl8pPr>
            <a:lvl9pPr marL="4876678" defTabSz="1219170"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MX" sz="2800" dirty="0"/>
              <a:t>ESQUEMA CONCEPTUAL TRANSPORTE ROLLIZOS</a:t>
            </a: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47132AA8-FDFA-9BD4-3697-C78A214ADC0D}"/>
              </a:ext>
            </a:extLst>
          </p:cNvPr>
          <p:cNvGrpSpPr/>
          <p:nvPr/>
        </p:nvGrpSpPr>
        <p:grpSpPr>
          <a:xfrm>
            <a:off x="704496" y="1143000"/>
            <a:ext cx="9843634" cy="7043684"/>
            <a:chOff x="762236" y="1196283"/>
            <a:chExt cx="10945732" cy="7202486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46C08ABE-1C24-9DA0-34CF-E152A2383BBE}"/>
                </a:ext>
              </a:extLst>
            </p:cNvPr>
            <p:cNvSpPr/>
            <p:nvPr/>
          </p:nvSpPr>
          <p:spPr bwMode="auto">
            <a:xfrm>
              <a:off x="10337801" y="5352094"/>
              <a:ext cx="1370167" cy="839311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b="1" dirty="0">
                  <a:latin typeface="Myriad Pro"/>
                </a:rPr>
                <a:t>Cancha Ciruelo</a:t>
              </a:r>
              <a:r>
                <a:rPr lang="es-CL" sz="1067" b="1" dirty="0">
                  <a:solidFill>
                    <a:schemeClr val="tx2"/>
                  </a:solidFill>
                  <a:latin typeface="Myriad Pro"/>
                </a:rPr>
                <a:t> Arauco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b="1" dirty="0">
                  <a:latin typeface="Myriad Pro"/>
                </a:rPr>
                <a:t>KM 796</a:t>
              </a:r>
              <a:endParaRPr lang="es-CL" sz="1067" b="1" dirty="0">
                <a:solidFill>
                  <a:schemeClr val="tx2"/>
                </a:solidFill>
                <a:latin typeface="Myriad Pro"/>
              </a:endParaRP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E683AA75-C3FC-5CEB-38C8-76766F91ED66}"/>
                </a:ext>
              </a:extLst>
            </p:cNvPr>
            <p:cNvSpPr/>
            <p:nvPr/>
          </p:nvSpPr>
          <p:spPr bwMode="auto">
            <a:xfrm>
              <a:off x="7085773" y="2545614"/>
              <a:ext cx="1536171" cy="861248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Lautaro 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KM 661 – 653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dirty="0">
                  <a:solidFill>
                    <a:srgbClr val="FF0000"/>
                  </a:solidFill>
                  <a:latin typeface="Myriad Pro"/>
                </a:rPr>
                <a:t>Gradiente&gt;1%</a:t>
              </a:r>
              <a:endParaRPr lang="es-CL" sz="1067" dirty="0">
                <a:solidFill>
                  <a:schemeClr val="tx2"/>
                </a:solidFill>
                <a:latin typeface="Myriad Pro"/>
              </a:endParaRP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D577BA24-A920-8FA9-12E7-B366A08BAFCB}"/>
                </a:ext>
              </a:extLst>
            </p:cNvPr>
            <p:cNvSpPr/>
            <p:nvPr/>
          </p:nvSpPr>
          <p:spPr bwMode="auto">
            <a:xfrm>
              <a:off x="5678428" y="3727119"/>
              <a:ext cx="1114969" cy="492443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dirty="0">
                  <a:latin typeface="Myriad Pro"/>
                </a:rPr>
                <a:t>Mininco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s-CL" sz="1067" dirty="0">
                <a:solidFill>
                  <a:schemeClr val="tx2"/>
                </a:solidFill>
                <a:latin typeface="Myriad Pro"/>
              </a:endParaRP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 </a:t>
              </a: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691E0469-7EDB-36E7-AF49-367AFE5E6731}"/>
                </a:ext>
              </a:extLst>
            </p:cNvPr>
            <p:cNvSpPr/>
            <p:nvPr/>
          </p:nvSpPr>
          <p:spPr bwMode="auto">
            <a:xfrm>
              <a:off x="3302310" y="3727119"/>
              <a:ext cx="960107" cy="492448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b="1" dirty="0">
                  <a:latin typeface="Myriad Pro"/>
                </a:rPr>
                <a:t>San Rosendo </a:t>
              </a:r>
              <a:endParaRPr lang="es-CL" sz="1067" b="1" dirty="0">
                <a:solidFill>
                  <a:schemeClr val="tx2"/>
                </a:solidFill>
                <a:latin typeface="Myriad Pro"/>
              </a:endParaRP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F7C623E2-74B1-0E5F-28AB-8D45A59E19D2}"/>
                </a:ext>
              </a:extLst>
            </p:cNvPr>
            <p:cNvSpPr/>
            <p:nvPr/>
          </p:nvSpPr>
          <p:spPr bwMode="auto">
            <a:xfrm>
              <a:off x="4080903" y="2204371"/>
              <a:ext cx="1248139" cy="49244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b="1" dirty="0" err="1">
                  <a:latin typeface="Myriad Pro"/>
                </a:rPr>
                <a:t>Rucapequen</a:t>
              </a:r>
              <a:endParaRPr lang="es-CL" sz="1067" b="1" dirty="0">
                <a:solidFill>
                  <a:schemeClr val="tx2"/>
                </a:solidFill>
                <a:latin typeface="Myriad Pro"/>
              </a:endParaRPr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B89C5A9C-054C-67AD-30AD-AC12AA549593}"/>
                </a:ext>
              </a:extLst>
            </p:cNvPr>
            <p:cNvSpPr/>
            <p:nvPr/>
          </p:nvSpPr>
          <p:spPr bwMode="auto">
            <a:xfrm>
              <a:off x="762236" y="2314249"/>
              <a:ext cx="1967751" cy="49244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b="1" dirty="0" err="1">
                  <a:solidFill>
                    <a:schemeClr val="tx2"/>
                  </a:solidFill>
                  <a:latin typeface="Myriad Pro"/>
                </a:rPr>
                <a:t>Nva</a:t>
              </a:r>
              <a:r>
                <a:rPr lang="es-CL" sz="1067" b="1" dirty="0">
                  <a:solidFill>
                    <a:schemeClr val="tx2"/>
                  </a:solidFill>
                  <a:latin typeface="Myriad Pro"/>
                </a:rPr>
                <a:t> Aldea</a:t>
              </a:r>
            </a:p>
          </p:txBody>
        </p:sp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95587766-2494-5EB3-FBE0-258A04690AEC}"/>
                </a:ext>
              </a:extLst>
            </p:cNvPr>
            <p:cNvSpPr/>
            <p:nvPr/>
          </p:nvSpPr>
          <p:spPr bwMode="auto">
            <a:xfrm>
              <a:off x="1644276" y="6218637"/>
              <a:ext cx="1118309" cy="49244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b="1" dirty="0">
                  <a:latin typeface="Myriad Pro"/>
                </a:rPr>
                <a:t>Concepción </a:t>
              </a:r>
              <a:endParaRPr lang="es-CL" sz="1067" b="1" dirty="0">
                <a:solidFill>
                  <a:schemeClr val="tx2"/>
                </a:solidFill>
                <a:latin typeface="Myriad Pro"/>
              </a:endParaRPr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F80CBB8E-6106-5E03-44FD-F26D9DE83C29}"/>
                </a:ext>
              </a:extLst>
            </p:cNvPr>
            <p:cNvSpPr/>
            <p:nvPr/>
          </p:nvSpPr>
          <p:spPr bwMode="auto">
            <a:xfrm>
              <a:off x="3782365" y="6191889"/>
              <a:ext cx="1082676" cy="384043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b="1" dirty="0">
                  <a:latin typeface="Myriad Pro"/>
                </a:rPr>
                <a:t>Coronel  </a:t>
              </a:r>
              <a:endParaRPr lang="es-CL" sz="1067" b="1" dirty="0">
                <a:solidFill>
                  <a:schemeClr val="tx2"/>
                </a:solidFill>
                <a:latin typeface="Myriad Pro"/>
              </a:endParaRPr>
            </a:p>
          </p:txBody>
        </p:sp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B5014EAB-CBAA-1F2E-C9C9-8DA21A2869A4}"/>
                </a:ext>
              </a:extLst>
            </p:cNvPr>
            <p:cNvSpPr/>
            <p:nvPr/>
          </p:nvSpPr>
          <p:spPr bwMode="auto">
            <a:xfrm>
              <a:off x="6067058" y="6437601"/>
              <a:ext cx="2278467" cy="384043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b="1" dirty="0">
                  <a:latin typeface="Myriad Pro"/>
                </a:rPr>
                <a:t>Horcones  </a:t>
              </a:r>
              <a:endParaRPr lang="es-CL" sz="1067" b="1" dirty="0">
                <a:solidFill>
                  <a:schemeClr val="tx2"/>
                </a:solidFill>
                <a:latin typeface="Myriad Pro"/>
              </a:endParaRPr>
            </a:p>
          </p:txBody>
        </p: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9BC9D19C-F38A-2B5C-DEEA-4F53F72A9F87}"/>
                </a:ext>
              </a:extLst>
            </p:cNvPr>
            <p:cNvCxnSpPr>
              <a:cxnSpLocks/>
              <a:stCxn id="14" idx="1"/>
              <a:endCxn id="15" idx="3"/>
            </p:cNvCxnSpPr>
            <p:nvPr/>
          </p:nvCxnSpPr>
          <p:spPr bwMode="auto">
            <a:xfrm flipH="1">
              <a:off x="6793397" y="2976238"/>
              <a:ext cx="292376" cy="997103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0099FF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Conector: angular 27">
              <a:extLst>
                <a:ext uri="{FF2B5EF4-FFF2-40B4-BE49-F238E27FC236}">
                  <a16:creationId xmlns:a16="http://schemas.microsoft.com/office/drawing/2014/main" id="{788B9B3B-F91C-CA9D-7011-61B7B89BA9DD}"/>
                </a:ext>
              </a:extLst>
            </p:cNvPr>
            <p:cNvCxnSpPr>
              <a:cxnSpLocks/>
              <a:stCxn id="13" idx="0"/>
              <a:endCxn id="14" idx="3"/>
            </p:cNvCxnSpPr>
            <p:nvPr/>
          </p:nvCxnSpPr>
          <p:spPr bwMode="auto">
            <a:xfrm rot="16200000" flipV="1">
              <a:off x="8634487" y="2963696"/>
              <a:ext cx="2375855" cy="2400941"/>
            </a:xfrm>
            <a:prstGeom prst="bentConnector2">
              <a:avLst/>
            </a:prstGeom>
            <a:solidFill>
              <a:srgbClr val="FFFFFF"/>
            </a:solidFill>
            <a:ln w="25400" cap="flat" cmpd="sng" algn="ctr">
              <a:solidFill>
                <a:srgbClr val="FF6600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Conector: angular 30">
              <a:extLst>
                <a:ext uri="{FF2B5EF4-FFF2-40B4-BE49-F238E27FC236}">
                  <a16:creationId xmlns:a16="http://schemas.microsoft.com/office/drawing/2014/main" id="{A0BA8612-164F-AF60-909B-F755C5F954B9}"/>
                </a:ext>
              </a:extLst>
            </p:cNvPr>
            <p:cNvCxnSpPr>
              <a:cxnSpLocks/>
              <a:stCxn id="15" idx="1"/>
              <a:endCxn id="16" idx="3"/>
            </p:cNvCxnSpPr>
            <p:nvPr/>
          </p:nvCxnSpPr>
          <p:spPr bwMode="auto">
            <a:xfrm rot="10800000" flipV="1">
              <a:off x="4262417" y="3973340"/>
              <a:ext cx="1416011" cy="3"/>
            </a:xfrm>
            <a:prstGeom prst="bentConnector3">
              <a:avLst/>
            </a:prstGeom>
            <a:solidFill>
              <a:srgbClr val="FFFFFF"/>
            </a:solidFill>
            <a:ln w="38100" cap="flat" cmpd="sng" algn="ctr">
              <a:solidFill>
                <a:srgbClr val="0099FF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" name="Conector: angular 33">
              <a:extLst>
                <a:ext uri="{FF2B5EF4-FFF2-40B4-BE49-F238E27FC236}">
                  <a16:creationId xmlns:a16="http://schemas.microsoft.com/office/drawing/2014/main" id="{4EC907BF-0406-254C-B783-67C48786C2E5}"/>
                </a:ext>
              </a:extLst>
            </p:cNvPr>
            <p:cNvCxnSpPr>
              <a:cxnSpLocks/>
              <a:stCxn id="16" idx="0"/>
              <a:endCxn id="17" idx="2"/>
            </p:cNvCxnSpPr>
            <p:nvPr/>
          </p:nvCxnSpPr>
          <p:spPr bwMode="auto">
            <a:xfrm rot="5400000" flipH="1" flipV="1">
              <a:off x="3728515" y="2750664"/>
              <a:ext cx="1030304" cy="922609"/>
            </a:xfrm>
            <a:prstGeom prst="bentConnector3">
              <a:avLst>
                <a:gd name="adj1" fmla="val 50000"/>
              </a:avLst>
            </a:prstGeom>
            <a:solidFill>
              <a:srgbClr val="FFFFFF"/>
            </a:solidFill>
            <a:ln w="38100" cap="flat" cmpd="sng" algn="ctr">
              <a:solidFill>
                <a:srgbClr val="0099FF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Conector: angular 36">
              <a:extLst>
                <a:ext uri="{FF2B5EF4-FFF2-40B4-BE49-F238E27FC236}">
                  <a16:creationId xmlns:a16="http://schemas.microsoft.com/office/drawing/2014/main" id="{6B03CB23-ED34-BC2A-7072-BB58A41A9279}"/>
                </a:ext>
              </a:extLst>
            </p:cNvPr>
            <p:cNvCxnSpPr>
              <a:cxnSpLocks/>
              <a:stCxn id="17" idx="1"/>
              <a:endCxn id="18" idx="2"/>
            </p:cNvCxnSpPr>
            <p:nvPr/>
          </p:nvCxnSpPr>
          <p:spPr bwMode="auto">
            <a:xfrm rot="10800000" flipV="1">
              <a:off x="1746111" y="2450593"/>
              <a:ext cx="2334792" cy="356099"/>
            </a:xfrm>
            <a:prstGeom prst="bentConnector4">
              <a:avLst>
                <a:gd name="adj1" fmla="val 28930"/>
                <a:gd name="adj2" fmla="val 185594"/>
              </a:avLst>
            </a:prstGeom>
            <a:solidFill>
              <a:srgbClr val="FFFFFF"/>
            </a:solidFill>
            <a:ln w="38100" cap="flat" cmpd="sng" algn="ctr">
              <a:solidFill>
                <a:srgbClr val="0099FF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4" name="Conector: angular 53">
              <a:extLst>
                <a:ext uri="{FF2B5EF4-FFF2-40B4-BE49-F238E27FC236}">
                  <a16:creationId xmlns:a16="http://schemas.microsoft.com/office/drawing/2014/main" id="{D6EBD293-5646-1BD0-2EBC-999BEF573D29}"/>
                </a:ext>
              </a:extLst>
            </p:cNvPr>
            <p:cNvCxnSpPr>
              <a:stCxn id="16" idx="2"/>
              <a:endCxn id="19" idx="0"/>
            </p:cNvCxnSpPr>
            <p:nvPr/>
          </p:nvCxnSpPr>
          <p:spPr bwMode="auto">
            <a:xfrm rot="5400000">
              <a:off x="1993362" y="4429635"/>
              <a:ext cx="1999069" cy="1578933"/>
            </a:xfrm>
            <a:prstGeom prst="bentConnector3">
              <a:avLst/>
            </a:prstGeom>
            <a:solidFill>
              <a:srgbClr val="FFFFFF"/>
            </a:solidFill>
            <a:ln w="38100" cap="flat" cmpd="sng" algn="ctr">
              <a:solidFill>
                <a:srgbClr val="0099FF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" name="Conector: angular 55">
              <a:extLst>
                <a:ext uri="{FF2B5EF4-FFF2-40B4-BE49-F238E27FC236}">
                  <a16:creationId xmlns:a16="http://schemas.microsoft.com/office/drawing/2014/main" id="{14222529-FFE8-E328-EDA4-A0E024C8D62E}"/>
                </a:ext>
              </a:extLst>
            </p:cNvPr>
            <p:cNvCxnSpPr>
              <a:cxnSpLocks/>
              <a:stCxn id="19" idx="2"/>
              <a:endCxn id="20" idx="1"/>
            </p:cNvCxnSpPr>
            <p:nvPr/>
          </p:nvCxnSpPr>
          <p:spPr bwMode="auto">
            <a:xfrm rot="5400000" flipH="1" flipV="1">
              <a:off x="2829313" y="5758028"/>
              <a:ext cx="327170" cy="1578934"/>
            </a:xfrm>
            <a:prstGeom prst="bentConnector4">
              <a:avLst>
                <a:gd name="adj1" fmla="val -71447"/>
                <a:gd name="adj2" fmla="val 67707"/>
              </a:avLst>
            </a:prstGeom>
            <a:solidFill>
              <a:srgbClr val="FFFFFF"/>
            </a:solidFill>
            <a:ln w="38100" cap="flat" cmpd="sng" algn="ctr">
              <a:solidFill>
                <a:srgbClr val="0099FF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" name="Conector: angular 57">
              <a:extLst>
                <a:ext uri="{FF2B5EF4-FFF2-40B4-BE49-F238E27FC236}">
                  <a16:creationId xmlns:a16="http://schemas.microsoft.com/office/drawing/2014/main" id="{57D4185E-A925-FEEA-042C-6FC575EB622F}"/>
                </a:ext>
              </a:extLst>
            </p:cNvPr>
            <p:cNvCxnSpPr>
              <a:cxnSpLocks/>
              <a:endCxn id="21" idx="1"/>
            </p:cNvCxnSpPr>
            <p:nvPr/>
          </p:nvCxnSpPr>
          <p:spPr bwMode="auto">
            <a:xfrm>
              <a:off x="4865041" y="6383912"/>
              <a:ext cx="1202017" cy="245710"/>
            </a:xfrm>
            <a:prstGeom prst="bentConnector3">
              <a:avLst/>
            </a:prstGeom>
            <a:solidFill>
              <a:srgbClr val="FFFFFF"/>
            </a:solidFill>
            <a:ln w="38100" cap="flat" cmpd="sng" algn="ctr">
              <a:solidFill>
                <a:srgbClr val="0099FF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67" name="Globo: línea doblada sin borde 66">
              <a:extLst>
                <a:ext uri="{FF2B5EF4-FFF2-40B4-BE49-F238E27FC236}">
                  <a16:creationId xmlns:a16="http://schemas.microsoft.com/office/drawing/2014/main" id="{0B92E9BC-07C8-BEE3-4587-63E6A9FCAE94}"/>
                </a:ext>
              </a:extLst>
            </p:cNvPr>
            <p:cNvSpPr/>
            <p:nvPr/>
          </p:nvSpPr>
          <p:spPr bwMode="auto">
            <a:xfrm>
              <a:off x="3805547" y="1196283"/>
              <a:ext cx="1248139" cy="639703"/>
            </a:xfrm>
            <a:prstGeom prst="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86516"/>
                <a:gd name="adj6" fmla="val -52677"/>
              </a:avLst>
            </a:prstGeom>
            <a:solidFill>
              <a:srgbClr val="E6E6E6"/>
            </a:solidFill>
            <a:ln w="1270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b="1" dirty="0">
                  <a:latin typeface="Myriad Pro"/>
                </a:rPr>
                <a:t>Limitación</a:t>
              </a:r>
              <a:r>
                <a:rPr lang="es-CL" sz="1067" dirty="0">
                  <a:latin typeface="Myriad Pro"/>
                </a:rPr>
                <a:t> </a:t>
              </a:r>
            </a:p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Loco: 20 </a:t>
              </a:r>
              <a:r>
                <a:rPr lang="es-CL" sz="1067" dirty="0" err="1">
                  <a:solidFill>
                    <a:schemeClr val="tx2"/>
                  </a:solidFill>
                  <a:latin typeface="Myriad Pro"/>
                </a:rPr>
                <a:t>txe</a:t>
              </a: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.</a:t>
              </a:r>
            </a:p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Carro: 18 </a:t>
              </a:r>
              <a:r>
                <a:rPr lang="es-CL" sz="1067" dirty="0" err="1">
                  <a:solidFill>
                    <a:schemeClr val="tx2"/>
                  </a:solidFill>
                  <a:latin typeface="Myriad Pro"/>
                </a:rPr>
                <a:t>txe</a:t>
              </a: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.</a:t>
              </a:r>
            </a:p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s-CL" sz="1067" dirty="0">
                <a:solidFill>
                  <a:schemeClr val="tx2"/>
                </a:solidFill>
                <a:latin typeface="Myriad Pro"/>
              </a:endParaRPr>
            </a:p>
          </p:txBody>
        </p:sp>
        <p:sp>
          <p:nvSpPr>
            <p:cNvPr id="68" name="Globo: línea doblada sin borde 67">
              <a:extLst>
                <a:ext uri="{FF2B5EF4-FFF2-40B4-BE49-F238E27FC236}">
                  <a16:creationId xmlns:a16="http://schemas.microsoft.com/office/drawing/2014/main" id="{A7A0EBBC-BCBA-7FCF-F29F-E485F40DAAE5}"/>
                </a:ext>
              </a:extLst>
            </p:cNvPr>
            <p:cNvSpPr/>
            <p:nvPr/>
          </p:nvSpPr>
          <p:spPr bwMode="auto">
            <a:xfrm>
              <a:off x="6254055" y="7305238"/>
              <a:ext cx="2278467" cy="1093531"/>
            </a:xfrm>
            <a:prstGeom prst="callout2">
              <a:avLst>
                <a:gd name="adj1" fmla="val 2354"/>
                <a:gd name="adj2" fmla="val -1513"/>
                <a:gd name="adj3" fmla="val -8576"/>
                <a:gd name="adj4" fmla="val -62833"/>
                <a:gd name="adj5" fmla="val -61587"/>
                <a:gd name="adj6" fmla="val -72187"/>
              </a:avLst>
            </a:prstGeom>
            <a:solidFill>
              <a:srgbClr val="E6E6E6"/>
            </a:solidFill>
            <a:ln w="1270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b="1" dirty="0">
                  <a:latin typeface="Myriad Pro"/>
                </a:rPr>
                <a:t>Limitación</a:t>
              </a:r>
              <a:r>
                <a:rPr lang="es-CL" sz="1067" dirty="0">
                  <a:latin typeface="Myriad Pro"/>
                </a:rPr>
                <a:t> </a:t>
              </a:r>
            </a:p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Loco: 20 </a:t>
              </a:r>
              <a:r>
                <a:rPr lang="es-CL" sz="1067" dirty="0" err="1">
                  <a:solidFill>
                    <a:schemeClr val="tx2"/>
                  </a:solidFill>
                  <a:latin typeface="Myriad Pro"/>
                </a:rPr>
                <a:t>txe</a:t>
              </a: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.</a:t>
              </a:r>
            </a:p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Carro: 18 </a:t>
              </a:r>
              <a:r>
                <a:rPr lang="es-CL" sz="1067" dirty="0" err="1">
                  <a:solidFill>
                    <a:schemeClr val="tx2"/>
                  </a:solidFill>
                  <a:latin typeface="Myriad Pro"/>
                </a:rPr>
                <a:t>txe</a:t>
              </a: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.</a:t>
              </a:r>
            </a:p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067" dirty="0">
                  <a:solidFill>
                    <a:schemeClr val="tx2"/>
                  </a:solidFill>
                  <a:latin typeface="Myriad Pro"/>
                </a:rPr>
                <a:t>Túneles</a:t>
              </a:r>
              <a:r>
                <a:rPr lang="es-CL" sz="1067" dirty="0">
                  <a:latin typeface="Myriad Pro"/>
                </a:rPr>
                <a:t>: galibo 4200 mm</a:t>
              </a:r>
            </a:p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s-CL" sz="1067" dirty="0">
                <a:latin typeface="Myriad Pro"/>
              </a:endParaRPr>
            </a:p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s-CL" sz="1067" dirty="0">
                <a:solidFill>
                  <a:schemeClr val="tx2"/>
                </a:solidFill>
                <a:latin typeface="Myriad Pro"/>
              </a:endParaRPr>
            </a:p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s-CL" sz="1067" dirty="0">
                <a:solidFill>
                  <a:schemeClr val="tx2"/>
                </a:solidFill>
                <a:latin typeface="Myriad Pro"/>
              </a:endParaRPr>
            </a:p>
          </p:txBody>
        </p: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5200C868-C9D6-7779-EC8E-DDFFBD27C06C}"/>
                </a:ext>
              </a:extLst>
            </p:cNvPr>
            <p:cNvSpPr txBox="1"/>
            <p:nvPr/>
          </p:nvSpPr>
          <p:spPr>
            <a:xfrm>
              <a:off x="1746446" y="7548331"/>
              <a:ext cx="2162500" cy="598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67" dirty="0">
                  <a:latin typeface="Myriad Pro"/>
                </a:rPr>
                <a:t>Ciruelo - Horcones  : 423 km</a:t>
              </a:r>
            </a:p>
            <a:p>
              <a:r>
                <a:rPr lang="es-CL" sz="1067" dirty="0">
                  <a:latin typeface="Myriad Pro"/>
                </a:rPr>
                <a:t>Ciruelo -  </a:t>
              </a:r>
              <a:r>
                <a:rPr lang="es-CL" sz="1067" dirty="0" err="1">
                  <a:latin typeface="Myriad Pro"/>
                </a:rPr>
                <a:t>Nva</a:t>
              </a:r>
              <a:r>
                <a:rPr lang="es-CL" sz="1067" dirty="0">
                  <a:latin typeface="Myriad Pro"/>
                </a:rPr>
                <a:t> Aldea : 404 km</a:t>
              </a:r>
            </a:p>
            <a:p>
              <a:r>
                <a:rPr lang="es-CL" sz="1067" dirty="0">
                  <a:latin typeface="Myriad Pro"/>
                </a:rPr>
                <a:t>Cajón – Horcones    : 305 Km</a:t>
              </a:r>
            </a:p>
          </p:txBody>
        </p:sp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BCD5F09D-9D75-EDC8-6FDD-24F9BBCE17A2}"/>
                </a:ext>
              </a:extLst>
            </p:cNvPr>
            <p:cNvSpPr/>
            <p:nvPr/>
          </p:nvSpPr>
          <p:spPr bwMode="auto">
            <a:xfrm>
              <a:off x="1688645" y="7356309"/>
              <a:ext cx="2278467" cy="960564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s-CL" sz="3200">
                <a:solidFill>
                  <a:schemeClr val="tx2"/>
                </a:solidFill>
                <a:latin typeface="Myriad Pro"/>
              </a:endParaRPr>
            </a:p>
          </p:txBody>
        </p:sp>
        <p:sp>
          <p:nvSpPr>
            <p:cNvPr id="92" name="CuadroTexto 91">
              <a:extLst>
                <a:ext uri="{FF2B5EF4-FFF2-40B4-BE49-F238E27FC236}">
                  <a16:creationId xmlns:a16="http://schemas.microsoft.com/office/drawing/2014/main" id="{28D76B26-B323-592A-0607-1A3A57D3624E}"/>
                </a:ext>
              </a:extLst>
            </p:cNvPr>
            <p:cNvSpPr txBox="1"/>
            <p:nvPr/>
          </p:nvSpPr>
          <p:spPr>
            <a:xfrm>
              <a:off x="2663462" y="2496189"/>
              <a:ext cx="670568" cy="283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200" dirty="0">
                  <a:latin typeface="Myriad Pro"/>
                </a:rPr>
                <a:t>20 km</a:t>
              </a:r>
            </a:p>
          </p:txBody>
        </p:sp>
        <p:sp>
          <p:nvSpPr>
            <p:cNvPr id="93" name="CuadroTexto 92">
              <a:extLst>
                <a:ext uri="{FF2B5EF4-FFF2-40B4-BE49-F238E27FC236}">
                  <a16:creationId xmlns:a16="http://schemas.microsoft.com/office/drawing/2014/main" id="{0EEF0530-129E-B179-F853-2203A59EBC0B}"/>
                </a:ext>
              </a:extLst>
            </p:cNvPr>
            <p:cNvSpPr txBox="1"/>
            <p:nvPr/>
          </p:nvSpPr>
          <p:spPr>
            <a:xfrm>
              <a:off x="5024189" y="6617231"/>
              <a:ext cx="670568" cy="283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200" dirty="0">
                  <a:latin typeface="Myriad Pro"/>
                </a:rPr>
                <a:t>25 km</a:t>
              </a:r>
            </a:p>
          </p:txBody>
        </p:sp>
        <p:sp>
          <p:nvSpPr>
            <p:cNvPr id="41" name="Rectángulo: esquinas redondeadas 40">
              <a:extLst>
                <a:ext uri="{FF2B5EF4-FFF2-40B4-BE49-F238E27FC236}">
                  <a16:creationId xmlns:a16="http://schemas.microsoft.com/office/drawing/2014/main" id="{F1415CF8-F854-70C6-3CDD-4FBDC44EC87B}"/>
                </a:ext>
              </a:extLst>
            </p:cNvPr>
            <p:cNvSpPr/>
            <p:nvPr/>
          </p:nvSpPr>
          <p:spPr bwMode="auto">
            <a:xfrm>
              <a:off x="10426601" y="1961127"/>
              <a:ext cx="1281365" cy="6537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s-CL" sz="1067" b="1" dirty="0">
                  <a:latin typeface="Myriad Pro"/>
                </a:rPr>
                <a:t>Cajón</a:t>
              </a:r>
            </a:p>
            <a:p>
              <a:pPr algn="ctr"/>
              <a:r>
                <a:rPr lang="es-CL" sz="1067" b="1" dirty="0">
                  <a:latin typeface="Myriad Pro"/>
                </a:rPr>
                <a:t>KM 681</a:t>
              </a:r>
            </a:p>
          </p:txBody>
        </p:sp>
        <p:cxnSp>
          <p:nvCxnSpPr>
            <p:cNvPr id="91" name="Conector: angular 90">
              <a:extLst>
                <a:ext uri="{FF2B5EF4-FFF2-40B4-BE49-F238E27FC236}">
                  <a16:creationId xmlns:a16="http://schemas.microsoft.com/office/drawing/2014/main" id="{3D554516-7312-0D39-F434-0EBBF237F2F2}"/>
                </a:ext>
              </a:extLst>
            </p:cNvPr>
            <p:cNvCxnSpPr>
              <a:cxnSpLocks/>
              <a:stCxn id="41" idx="1"/>
            </p:cNvCxnSpPr>
            <p:nvPr/>
          </p:nvCxnSpPr>
          <p:spPr bwMode="auto">
            <a:xfrm rot="10800000" flipV="1">
              <a:off x="8591638" y="2287981"/>
              <a:ext cx="1834964" cy="828451"/>
            </a:xfrm>
            <a:prstGeom prst="bentConnector3">
              <a:avLst/>
            </a:prstGeom>
            <a:solidFill>
              <a:srgbClr val="FFFFFF"/>
            </a:solidFill>
            <a:ln w="25400" cap="flat" cmpd="sng" algn="ctr">
              <a:solidFill>
                <a:srgbClr val="008A3E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2A50B5E-A8C2-E532-24AA-BB40D14F467C}"/>
              </a:ext>
            </a:extLst>
          </p:cNvPr>
          <p:cNvGrpSpPr/>
          <p:nvPr/>
        </p:nvGrpSpPr>
        <p:grpSpPr>
          <a:xfrm>
            <a:off x="10827689" y="0"/>
            <a:ext cx="5428311" cy="9144000"/>
            <a:chOff x="8120767" y="0"/>
            <a:chExt cx="4071233" cy="6309320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9BA10144-AD52-E50A-DA17-F9510DAF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0767" y="0"/>
              <a:ext cx="4071233" cy="6309320"/>
            </a:xfrm>
            <a:prstGeom prst="rect">
              <a:avLst/>
            </a:prstGeom>
          </p:spPr>
        </p:pic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FC9C6711-BAC8-ADA4-D5E4-0731D50C88B3}"/>
                </a:ext>
              </a:extLst>
            </p:cNvPr>
            <p:cNvSpPr/>
            <p:nvPr/>
          </p:nvSpPr>
          <p:spPr bwMode="auto">
            <a:xfrm>
              <a:off x="8843281" y="4686131"/>
              <a:ext cx="912283" cy="522103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Aserradero Arauco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KM 796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426FA70B-E21B-F43F-A6B5-0D16AFB2041B}"/>
                </a:ext>
              </a:extLst>
            </p:cNvPr>
            <p:cNvSpPr/>
            <p:nvPr/>
          </p:nvSpPr>
          <p:spPr>
            <a:xfrm>
              <a:off x="10106420" y="4797152"/>
              <a:ext cx="178780" cy="1721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8C24F129-65F4-6B3F-8A7F-CFBEED27781C}"/>
                </a:ext>
              </a:extLst>
            </p:cNvPr>
            <p:cNvSpPr/>
            <p:nvPr/>
          </p:nvSpPr>
          <p:spPr>
            <a:xfrm>
              <a:off x="10183000" y="398529"/>
              <a:ext cx="126184" cy="1287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7118D8EC-43FC-AD02-3EA2-EB4E4316BC21}"/>
                </a:ext>
              </a:extLst>
            </p:cNvPr>
            <p:cNvSpPr/>
            <p:nvPr/>
          </p:nvSpPr>
          <p:spPr bwMode="auto">
            <a:xfrm>
              <a:off x="10106420" y="160013"/>
              <a:ext cx="799022" cy="256992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Nva Aldea</a:t>
              </a:r>
            </a:p>
          </p:txBody>
        </p: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D5B70015-FE12-B1D2-75CF-782C0601BD77}"/>
                </a:ext>
              </a:extLst>
            </p:cNvPr>
            <p:cNvSpPr/>
            <p:nvPr/>
          </p:nvSpPr>
          <p:spPr bwMode="auto">
            <a:xfrm>
              <a:off x="8397919" y="1322605"/>
              <a:ext cx="844342" cy="289977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Horcones  </a:t>
              </a: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F130617B-5961-D92E-4763-0593AFD7D181}"/>
                </a:ext>
              </a:extLst>
            </p:cNvPr>
            <p:cNvSpPr/>
            <p:nvPr/>
          </p:nvSpPr>
          <p:spPr>
            <a:xfrm>
              <a:off x="9299423" y="1403214"/>
              <a:ext cx="126184" cy="1287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FFA92DD8-76CF-C9C5-1AB0-5FE76CE31D63}"/>
                </a:ext>
              </a:extLst>
            </p:cNvPr>
            <p:cNvSpPr/>
            <p:nvPr/>
          </p:nvSpPr>
          <p:spPr bwMode="auto">
            <a:xfrm>
              <a:off x="9372917" y="3039886"/>
              <a:ext cx="912283" cy="522103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Cancha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Cajón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KM 680</a:t>
              </a: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75ABA0BC-1650-98B3-6223-DD20CDAF6424}"/>
                </a:ext>
              </a:extLst>
            </p:cNvPr>
            <p:cNvSpPr/>
            <p:nvPr/>
          </p:nvSpPr>
          <p:spPr>
            <a:xfrm>
              <a:off x="10416541" y="3429000"/>
              <a:ext cx="178780" cy="1721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36" name="Flecha: hacia arriba 35">
              <a:extLst>
                <a:ext uri="{FF2B5EF4-FFF2-40B4-BE49-F238E27FC236}">
                  <a16:creationId xmlns:a16="http://schemas.microsoft.com/office/drawing/2014/main" id="{7ABDB261-DDAB-EC9B-F29D-0C32AB47F388}"/>
                </a:ext>
              </a:extLst>
            </p:cNvPr>
            <p:cNvSpPr/>
            <p:nvPr/>
          </p:nvSpPr>
          <p:spPr>
            <a:xfrm>
              <a:off x="10724906" y="2750378"/>
              <a:ext cx="148661" cy="2444402"/>
            </a:xfrm>
            <a:prstGeom prst="up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black"/>
                </a:solidFill>
                <a:latin typeface="Myriad Pro"/>
              </a:endParaRPr>
            </a:p>
          </p:txBody>
        </p:sp>
        <p:sp>
          <p:nvSpPr>
            <p:cNvPr id="38" name="Flecha: hacia arriba 37">
              <a:extLst>
                <a:ext uri="{FF2B5EF4-FFF2-40B4-BE49-F238E27FC236}">
                  <a16:creationId xmlns:a16="http://schemas.microsoft.com/office/drawing/2014/main" id="{93256CDD-8904-DCCC-1685-D7AC2D8B6475}"/>
                </a:ext>
              </a:extLst>
            </p:cNvPr>
            <p:cNvSpPr/>
            <p:nvPr/>
          </p:nvSpPr>
          <p:spPr>
            <a:xfrm rot="2578963">
              <a:off x="10319136" y="1067702"/>
              <a:ext cx="117878" cy="549570"/>
            </a:xfrm>
            <a:prstGeom prst="up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black"/>
                </a:solidFill>
                <a:latin typeface="Myriad Pro"/>
              </a:endParaRPr>
            </a:p>
          </p:txBody>
        </p:sp>
        <p:sp>
          <p:nvSpPr>
            <p:cNvPr id="39" name="Flecha: hacia arriba 38">
              <a:extLst>
                <a:ext uri="{FF2B5EF4-FFF2-40B4-BE49-F238E27FC236}">
                  <a16:creationId xmlns:a16="http://schemas.microsoft.com/office/drawing/2014/main" id="{987E9EB0-F178-79F2-27E0-6ADE77A54A43}"/>
                </a:ext>
              </a:extLst>
            </p:cNvPr>
            <p:cNvSpPr/>
            <p:nvPr/>
          </p:nvSpPr>
          <p:spPr>
            <a:xfrm rot="18928951" flipH="1">
              <a:off x="9703605" y="1275730"/>
              <a:ext cx="103918" cy="345067"/>
            </a:xfrm>
            <a:prstGeom prst="up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black"/>
                </a:solidFill>
                <a:latin typeface="Myriad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4558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F0B881-AC83-8C77-DE74-94D0C3554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2243"/>
          <a:stretch/>
        </p:blipFill>
        <p:spPr>
          <a:xfrm>
            <a:off x="8362521" y="1211628"/>
            <a:ext cx="7878384" cy="7557345"/>
          </a:xfrm>
          <a:prstGeom prst="rect">
            <a:avLst/>
          </a:prstGeom>
          <a:effectLst>
            <a:softEdge rad="673100"/>
          </a:effectLst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A1F0C4A7-2572-8633-EA43-7F1F0C89E749}"/>
              </a:ext>
            </a:extLst>
          </p:cNvPr>
          <p:cNvSpPr txBox="1"/>
          <p:nvPr/>
        </p:nvSpPr>
        <p:spPr>
          <a:xfrm>
            <a:off x="909829" y="271760"/>
            <a:ext cx="979711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CL"/>
            </a:defPPr>
            <a:lvl1pPr marL="12700">
              <a:lnSpc>
                <a:spcPct val="100000"/>
              </a:lnSpc>
              <a:spcBef>
                <a:spcPts val="100"/>
              </a:spcBef>
              <a:tabLst>
                <a:tab pos="2956560" algn="l"/>
              </a:tabLst>
              <a:defRPr sz="2400" b="1" i="0" spc="35">
                <a:solidFill>
                  <a:srgbClr val="E44428"/>
                </a:solidFill>
                <a:latin typeface="Myriad Pro"/>
                <a:ea typeface="+mj-ea"/>
                <a:cs typeface="Myriad Pro"/>
              </a:defRPr>
            </a:lvl1pPr>
            <a:lvl2pPr marL="609585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marL="121917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marL="182875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marL="2438339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3047924" defTabSz="1219170">
              <a:defRPr sz="3200">
                <a:solidFill>
                  <a:schemeClr val="tx2"/>
                </a:solidFill>
                <a:latin typeface="Arial" charset="0"/>
              </a:defRPr>
            </a:lvl6pPr>
            <a:lvl7pPr marL="3657509" defTabSz="1219170">
              <a:defRPr sz="3200">
                <a:solidFill>
                  <a:schemeClr val="tx2"/>
                </a:solidFill>
                <a:latin typeface="Arial" charset="0"/>
              </a:defRPr>
            </a:lvl7pPr>
            <a:lvl8pPr marL="4267093" defTabSz="1219170">
              <a:defRPr sz="3200">
                <a:solidFill>
                  <a:schemeClr val="tx2"/>
                </a:solidFill>
                <a:latin typeface="Arial" charset="0"/>
              </a:defRPr>
            </a:lvl8pPr>
            <a:lvl9pPr marL="4876678" defTabSz="1219170"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MX" sz="2800" dirty="0"/>
              <a:t>CARROS PORTA ROLLIZOS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15A580D-1754-2B1C-AFB0-7A238D32A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343" r="15353"/>
          <a:stretch/>
        </p:blipFill>
        <p:spPr>
          <a:xfrm>
            <a:off x="10068678" y="1319929"/>
            <a:ext cx="3309620" cy="3294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2169429-F3B0-05BB-401B-18B4BBE0C225}"/>
              </a:ext>
            </a:extLst>
          </p:cNvPr>
          <p:cNvSpPr txBox="1"/>
          <p:nvPr/>
        </p:nvSpPr>
        <p:spPr>
          <a:xfrm>
            <a:off x="950234" y="1967390"/>
            <a:ext cx="7878383" cy="32932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30910" lvl="1" indent="-456565">
              <a:spcBef>
                <a:spcPts val="1600"/>
              </a:spcBef>
              <a:buFont typeface="Wingdings" panose="05000000000000000000" pitchFamily="2" charset="2"/>
              <a:buChar char="§"/>
            </a:pPr>
            <a:r>
              <a:rPr lang="es-CL" sz="2400" kern="0" spc="47" dirty="0">
                <a:latin typeface="Myriad Pro"/>
                <a:ea typeface="+mj-ea"/>
                <a:cs typeface="Segoe UI"/>
              </a:rPr>
              <a:t>Diseño especializado para transporte de rollizos.</a:t>
            </a:r>
            <a:endParaRPr lang="es-ES" dirty="0">
              <a:ea typeface="+mj-ea"/>
              <a:cs typeface="Segoe UI"/>
            </a:endParaRPr>
          </a:p>
          <a:p>
            <a:pPr marL="930910" lvl="1" indent="-456565">
              <a:spcBef>
                <a:spcPts val="1600"/>
              </a:spcBef>
              <a:buFont typeface="Wingdings" panose="05000000000000000000" pitchFamily="2" charset="2"/>
              <a:buChar char="§"/>
            </a:pPr>
            <a:r>
              <a:rPr lang="es-CL" sz="2400" dirty="0">
                <a:latin typeface="Myriad Pro"/>
                <a:cs typeface="Segoe UI"/>
              </a:rPr>
              <a:t>Relación carga neta / tara carro: &gt;2,5</a:t>
            </a:r>
            <a:endParaRPr lang="es-CL" sz="2400" kern="0" spc="47" dirty="0">
              <a:latin typeface="Myriad Pro"/>
              <a:ea typeface="+mj-ea"/>
              <a:cs typeface="Segoe UI"/>
            </a:endParaRPr>
          </a:p>
          <a:p>
            <a:pPr marL="930910" lvl="1" indent="-456565">
              <a:spcBef>
                <a:spcPts val="1600"/>
              </a:spcBef>
              <a:buFont typeface="Wingdings" panose="05000000000000000000" pitchFamily="2" charset="2"/>
              <a:buChar char="§"/>
            </a:pPr>
            <a:r>
              <a:rPr lang="es-CL" sz="2400" kern="0" spc="47" dirty="0">
                <a:latin typeface="Myriad Pro"/>
                <a:ea typeface="+mj-ea"/>
                <a:cs typeface="Segoe UI" panose="020B0502040204020203" pitchFamily="34" charset="0"/>
              </a:rPr>
              <a:t>Carro dentro de gálibo de túneles e inscripción en curvas.</a:t>
            </a:r>
          </a:p>
          <a:p>
            <a:pPr marL="913765" lvl="1" indent="-456565">
              <a:spcBef>
                <a:spcPts val="1600"/>
              </a:spcBef>
              <a:buFont typeface="Wingdings" panose="05000000000000000000" pitchFamily="2" charset="2"/>
              <a:buChar char="§"/>
            </a:pPr>
            <a:r>
              <a:rPr lang="es-419" sz="2400" dirty="0">
                <a:latin typeface="Myriad Pro"/>
                <a:cs typeface="Segoe UI" panose="020B0502040204020203" pitchFamily="34" charset="0"/>
              </a:rPr>
              <a:t>Diseño bajo normativa internacional (AAR) y nacional (EFE).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12904D-DED3-BA24-2224-83768BFFF6E8}"/>
              </a:ext>
            </a:extLst>
          </p:cNvPr>
          <p:cNvSpPr txBox="1"/>
          <p:nvPr/>
        </p:nvSpPr>
        <p:spPr>
          <a:xfrm>
            <a:off x="923197" y="1186542"/>
            <a:ext cx="7500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s-CL" sz="2400" dirty="0">
                <a:latin typeface="Myriad Pro"/>
                <a:ea typeface="Segoe UI Historic" panose="020B0502040204020203" pitchFamily="34" charset="0"/>
                <a:cs typeface="Segoe UI Historic" panose="020B0502040204020203" pitchFamily="34" charset="0"/>
              </a:rPr>
              <a:t>Soluciones innovadoras</a:t>
            </a:r>
            <a:endParaRPr lang="es-CL" sz="2667" dirty="0">
              <a:latin typeface="Myriad Pro"/>
              <a:cs typeface="Segoe UI" panose="020B0502040204020203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BCF92A9-68DC-6445-49A0-07C3FCF8E268}"/>
              </a:ext>
            </a:extLst>
          </p:cNvPr>
          <p:cNvGrpSpPr/>
          <p:nvPr/>
        </p:nvGrpSpPr>
        <p:grpSpPr>
          <a:xfrm>
            <a:off x="9250540" y="5105400"/>
            <a:ext cx="5522053" cy="3072100"/>
            <a:chOff x="8701947" y="4975996"/>
            <a:chExt cx="6699717" cy="329434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6CC0AA0-C742-9F04-C482-CED470404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204"/>
            <a:stretch/>
          </p:blipFill>
          <p:spPr>
            <a:xfrm>
              <a:off x="8701947" y="4975996"/>
              <a:ext cx="6699717" cy="3294348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A71358-9F6F-8336-1018-EA9835B6F159}"/>
                </a:ext>
              </a:extLst>
            </p:cNvPr>
            <p:cNvSpPr/>
            <p:nvPr/>
          </p:nvSpPr>
          <p:spPr>
            <a:xfrm>
              <a:off x="12014200" y="6493936"/>
              <a:ext cx="152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8B47D938-87C2-662E-B655-D7F57948D626}"/>
                </a:ext>
              </a:extLst>
            </p:cNvPr>
            <p:cNvSpPr/>
            <p:nvPr/>
          </p:nvSpPr>
          <p:spPr>
            <a:xfrm>
              <a:off x="12020550" y="6610351"/>
              <a:ext cx="152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635661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E0D9977-71E2-E52F-BEA2-CA500E7F5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2243"/>
          <a:stretch/>
        </p:blipFill>
        <p:spPr>
          <a:xfrm>
            <a:off x="8432029" y="1213935"/>
            <a:ext cx="7878384" cy="7557345"/>
          </a:xfrm>
          <a:prstGeom prst="rect">
            <a:avLst/>
          </a:prstGeom>
          <a:effectLst>
            <a:softEdge rad="6731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8567109-E0E6-9A08-5989-4CDAD7D9C6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5850" y="771021"/>
            <a:ext cx="3736107" cy="2729848"/>
          </a:xfrm>
          <a:prstGeom prst="rect">
            <a:avLst/>
          </a:prstGeom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58128593-2E4A-36EA-7226-CEA3472209B4}"/>
              </a:ext>
            </a:extLst>
          </p:cNvPr>
          <p:cNvSpPr txBox="1"/>
          <p:nvPr/>
        </p:nvSpPr>
        <p:spPr>
          <a:xfrm>
            <a:off x="933873" y="303387"/>
            <a:ext cx="1200535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CL"/>
            </a:defPPr>
            <a:lvl1pPr marL="12700">
              <a:lnSpc>
                <a:spcPct val="100000"/>
              </a:lnSpc>
              <a:spcBef>
                <a:spcPts val="100"/>
              </a:spcBef>
              <a:tabLst>
                <a:tab pos="2956560" algn="l"/>
              </a:tabLst>
              <a:defRPr sz="2400" b="1" i="0" spc="35">
                <a:solidFill>
                  <a:srgbClr val="E44428"/>
                </a:solidFill>
                <a:latin typeface="Myriad Pro"/>
                <a:ea typeface="+mj-ea"/>
                <a:cs typeface="Myriad Pro"/>
              </a:defRPr>
            </a:lvl1pPr>
            <a:lvl2pPr marL="609585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marL="121917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marL="182875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marL="2438339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3047924" defTabSz="1219170">
              <a:defRPr sz="3200">
                <a:solidFill>
                  <a:schemeClr val="tx2"/>
                </a:solidFill>
                <a:latin typeface="Arial" charset="0"/>
              </a:defRPr>
            </a:lvl6pPr>
            <a:lvl7pPr marL="3657509" defTabSz="1219170">
              <a:defRPr sz="3200">
                <a:solidFill>
                  <a:schemeClr val="tx2"/>
                </a:solidFill>
                <a:latin typeface="Arial" charset="0"/>
              </a:defRPr>
            </a:lvl7pPr>
            <a:lvl8pPr marL="4267093" defTabSz="1219170">
              <a:defRPr sz="3200">
                <a:solidFill>
                  <a:schemeClr val="tx2"/>
                </a:solidFill>
                <a:latin typeface="Arial" charset="0"/>
              </a:defRPr>
            </a:lvl8pPr>
            <a:lvl9pPr marL="4876678" defTabSz="1219170"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MX" sz="2800" dirty="0"/>
              <a:t>LOCOMOTORAS NUEVAS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6AB6D5-F58C-690E-D40B-3A986332E24C}"/>
              </a:ext>
            </a:extLst>
          </p:cNvPr>
          <p:cNvSpPr txBox="1"/>
          <p:nvPr/>
        </p:nvSpPr>
        <p:spPr>
          <a:xfrm>
            <a:off x="1259800" y="1710976"/>
            <a:ext cx="6931459" cy="36315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73710" indent="-456565">
              <a:spcBef>
                <a:spcPts val="1600"/>
              </a:spcBef>
              <a:buFont typeface="Wingdings" panose="05000000000000000000" pitchFamily="2" charset="2"/>
              <a:buChar char="§"/>
            </a:pPr>
            <a:r>
              <a:rPr lang="es-CL" sz="2100" b="1" i="1" kern="0" spc="47" dirty="0">
                <a:solidFill>
                  <a:srgbClr val="00B050"/>
                </a:solidFill>
                <a:latin typeface="Myriad Pro"/>
                <a:ea typeface="+mj-ea"/>
                <a:cs typeface="Segoe UI"/>
              </a:rPr>
              <a:t>Locomotoras eficientes, de bajo consumo y bajas emisiones de CO</a:t>
            </a:r>
            <a:r>
              <a:rPr lang="es-CL" sz="2100" b="1" i="1" kern="0" spc="47" baseline="-25000" dirty="0">
                <a:solidFill>
                  <a:srgbClr val="00B050"/>
                </a:solidFill>
                <a:latin typeface="Myriad Pro"/>
                <a:ea typeface="+mj-ea"/>
                <a:cs typeface="Segoe UI"/>
              </a:rPr>
              <a:t>2    </a:t>
            </a:r>
            <a:r>
              <a:rPr lang="es-CL" sz="2100" b="1" i="1" kern="0" spc="47" dirty="0">
                <a:solidFill>
                  <a:srgbClr val="00B050"/>
                </a:solidFill>
                <a:latin typeface="Myriad Pro"/>
                <a:ea typeface="+mj-ea"/>
                <a:cs typeface="Segoe UI"/>
              </a:rPr>
              <a:t>: hasta 35% menos emisiones*.</a:t>
            </a:r>
            <a:endParaRPr lang="es-ES" sz="2100" dirty="0">
              <a:ea typeface="+mj-ea"/>
              <a:cs typeface="Segoe UI"/>
            </a:endParaRPr>
          </a:p>
          <a:p>
            <a:pPr marL="473710" indent="-456565">
              <a:spcBef>
                <a:spcPts val="1600"/>
              </a:spcBef>
              <a:buFont typeface="Wingdings" panose="05000000000000000000" pitchFamily="2" charset="2"/>
              <a:buChar char="§"/>
            </a:pPr>
            <a:r>
              <a:rPr lang="es-CL" sz="2100" kern="0" spc="47" dirty="0">
                <a:latin typeface="Myriad Pro"/>
                <a:ea typeface="+mj-ea"/>
                <a:cs typeface="Segoe UI"/>
              </a:rPr>
              <a:t>Primeras locomotoras AC </a:t>
            </a:r>
            <a:r>
              <a:rPr lang="es-CL" sz="2100" b="1" kern="0" spc="47" dirty="0">
                <a:latin typeface="Myriad Pro"/>
                <a:ea typeface="+mj-ea"/>
                <a:cs typeface="Segoe UI"/>
              </a:rPr>
              <a:t>nuevas</a:t>
            </a:r>
            <a:r>
              <a:rPr lang="es-CL" sz="2100" kern="0" spc="47" dirty="0">
                <a:latin typeface="Myriad Pro"/>
                <a:ea typeface="+mj-ea"/>
                <a:cs typeface="Segoe UI"/>
              </a:rPr>
              <a:t> en circular en vías EFE: alta adherencia en condiciones climáticas adversas.</a:t>
            </a:r>
          </a:p>
          <a:p>
            <a:pPr marL="473710" indent="-456565">
              <a:spcBef>
                <a:spcPts val="1600"/>
              </a:spcBef>
              <a:buFont typeface="Wingdings" panose="05000000000000000000" pitchFamily="2" charset="2"/>
              <a:buChar char="§"/>
            </a:pPr>
            <a:r>
              <a:rPr lang="es-CL" sz="2100" kern="0" spc="47" dirty="0">
                <a:latin typeface="Myriad Pro"/>
                <a:ea typeface="+mj-ea"/>
                <a:cs typeface="Segoe UI"/>
              </a:rPr>
              <a:t>Diseño ad-hoc para las condiciones de la infraestructura.</a:t>
            </a:r>
          </a:p>
          <a:p>
            <a:pPr marL="473710" indent="-456565">
              <a:spcBef>
                <a:spcPts val="1600"/>
              </a:spcBef>
              <a:buFont typeface="Wingdings" panose="05000000000000000000" pitchFamily="2" charset="2"/>
              <a:buChar char="§"/>
            </a:pPr>
            <a:r>
              <a:rPr lang="es-CL" sz="2133" kern="0" spc="47" dirty="0">
                <a:latin typeface="Myriad Pro"/>
                <a:ea typeface="+mj-ea"/>
                <a:cs typeface="Segoe UI" panose="020B0502040204020203" pitchFamily="34" charset="0"/>
              </a:rPr>
              <a:t>Convoy de hasta 700m de largo.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8681AE-889E-CFF8-F11A-E5C41F2C0505}"/>
              </a:ext>
            </a:extLst>
          </p:cNvPr>
          <p:cNvSpPr txBox="1"/>
          <p:nvPr/>
        </p:nvSpPr>
        <p:spPr>
          <a:xfrm>
            <a:off x="923197" y="1186542"/>
            <a:ext cx="7500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s-CL" sz="2400" dirty="0">
                <a:latin typeface="Myriad Pro"/>
                <a:ea typeface="Segoe UI Historic" panose="020B0502040204020203" pitchFamily="34" charset="0"/>
                <a:cs typeface="Segoe UI Historic" panose="020B0502040204020203" pitchFamily="34" charset="0"/>
              </a:rPr>
              <a:t>Tecnología</a:t>
            </a:r>
            <a:endParaRPr lang="es-CL" sz="2667" dirty="0">
              <a:latin typeface="Myriad Pro"/>
              <a:cs typeface="Segoe UI" panose="020B0502040204020203" pitchFamily="34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BC9BDDB4-8276-7618-AA15-332B01A412D1}"/>
              </a:ext>
            </a:extLst>
          </p:cNvPr>
          <p:cNvGrpSpPr/>
          <p:nvPr/>
        </p:nvGrpSpPr>
        <p:grpSpPr>
          <a:xfrm>
            <a:off x="923178" y="5411616"/>
            <a:ext cx="10419648" cy="3022837"/>
            <a:chOff x="1404202" y="4638853"/>
            <a:chExt cx="8725338" cy="1791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FB0A7B8E-AB5E-E3F6-EC81-E8A26432B70B}"/>
                </a:ext>
              </a:extLst>
            </p:cNvPr>
            <p:cNvGrpSpPr/>
            <p:nvPr/>
          </p:nvGrpSpPr>
          <p:grpSpPr>
            <a:xfrm>
              <a:off x="1404202" y="4638853"/>
              <a:ext cx="8508222" cy="1791839"/>
              <a:chOff x="1404202" y="4638853"/>
              <a:chExt cx="8508222" cy="1791839"/>
            </a:xfrm>
          </p:grpSpPr>
          <p:sp>
            <p:nvSpPr>
              <p:cNvPr id="20" name="Rectángulo: esquinas redondeadas 19">
                <a:extLst>
                  <a:ext uri="{FF2B5EF4-FFF2-40B4-BE49-F238E27FC236}">
                    <a16:creationId xmlns:a16="http://schemas.microsoft.com/office/drawing/2014/main" id="{BF852AA6-B389-6120-290B-59C1B8FA29F7}"/>
                  </a:ext>
                </a:extLst>
              </p:cNvPr>
              <p:cNvSpPr/>
              <p:nvPr/>
            </p:nvSpPr>
            <p:spPr bwMode="auto">
              <a:xfrm>
                <a:off x="1404202" y="4653136"/>
                <a:ext cx="8508222" cy="1777556"/>
              </a:xfrm>
              <a:prstGeom prst="roundRect">
                <a:avLst/>
              </a:prstGeom>
              <a:solidFill>
                <a:srgbClr val="E0EDEC">
                  <a:alpha val="67843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L" sz="3200">
                  <a:solidFill>
                    <a:schemeClr val="tx2"/>
                  </a:solidFill>
                  <a:latin typeface="Myriad Pro"/>
                </a:endParaRP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55796BC-9824-7826-0FBB-28BF37346175}"/>
                  </a:ext>
                </a:extLst>
              </p:cNvPr>
              <p:cNvSpPr txBox="1"/>
              <p:nvPr/>
            </p:nvSpPr>
            <p:spPr>
              <a:xfrm>
                <a:off x="2286419" y="4638853"/>
                <a:ext cx="6796259" cy="273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6933" algn="ctr">
                  <a:spcBef>
                    <a:spcPts val="1600"/>
                  </a:spcBef>
                </a:pPr>
                <a:r>
                  <a:rPr lang="es-419" sz="2400" kern="0" spc="47" dirty="0">
                    <a:latin typeface="Myriad Pro"/>
                    <a:ea typeface="+mj-ea"/>
                    <a:cs typeface="Segoe UI" panose="020B0502040204020203" pitchFamily="34" charset="0"/>
                  </a:rPr>
                  <a:t>Simulación de viaje en condiciones reales de operación</a:t>
                </a:r>
              </a:p>
            </p:txBody>
          </p:sp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8222FDA3-CD6F-7F96-39B1-F870E612D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2278" y="5047268"/>
                <a:ext cx="4506473" cy="1308672"/>
              </a:xfrm>
              <a:prstGeom prst="rect">
                <a:avLst/>
              </a:prstGeom>
            </p:spPr>
          </p:pic>
        </p:grp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BDF9E52-2062-3D91-4528-F8A750DF6DC6}"/>
                </a:ext>
              </a:extLst>
            </p:cNvPr>
            <p:cNvSpPr txBox="1"/>
            <p:nvPr/>
          </p:nvSpPr>
          <p:spPr>
            <a:xfrm>
              <a:off x="6105840" y="5236664"/>
              <a:ext cx="4023700" cy="626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74121" indent="-457189">
                <a:spcBef>
                  <a:spcPts val="800"/>
                </a:spcBef>
                <a:buFont typeface="Wingdings" panose="05000000000000000000" pitchFamily="2" charset="2"/>
                <a:buChar char="ü"/>
              </a:pPr>
              <a:r>
                <a:rPr lang="es-419" sz="1867" i="1" kern="0" spc="47" dirty="0">
                  <a:latin typeface="Myriad Pro"/>
                  <a:ea typeface="+mj-ea"/>
                  <a:cs typeface="Segoe UI" panose="020B0502040204020203" pitchFamily="34" charset="0"/>
                </a:rPr>
                <a:t>Pendientes y gradientes (sector crítico)</a:t>
              </a:r>
            </a:p>
            <a:p>
              <a:pPr marL="474121" indent="-457189">
                <a:spcBef>
                  <a:spcPts val="800"/>
                </a:spcBef>
                <a:buFont typeface="Wingdings" panose="05000000000000000000" pitchFamily="2" charset="2"/>
                <a:buChar char="ü"/>
              </a:pPr>
              <a:r>
                <a:rPr lang="es-419" sz="1867" i="1" kern="0" spc="47" dirty="0">
                  <a:latin typeface="Myriad Pro"/>
                  <a:ea typeface="+mj-ea"/>
                  <a:cs typeface="Segoe UI" panose="020B0502040204020203" pitchFamily="34" charset="0"/>
                </a:rPr>
                <a:t>Curvas y velocidades (según EFE)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4E90D70-F9F0-9021-B17F-E67FF5691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3251" y="3703387"/>
            <a:ext cx="4038095" cy="255238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E7F4AF9-8994-9C70-0513-D2BEBC1AD6B5}"/>
              </a:ext>
            </a:extLst>
          </p:cNvPr>
          <p:cNvSpPr txBox="1"/>
          <p:nvPr/>
        </p:nvSpPr>
        <p:spPr>
          <a:xfrm>
            <a:off x="1196541" y="8622268"/>
            <a:ext cx="679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Myriad Pro"/>
              </a:rPr>
              <a:t>*  Comparado con locomotoras que operan hoy en la RED de EFE</a:t>
            </a:r>
            <a:endParaRPr lang="es-CL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852380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3B5D0-46D5-76E5-8477-A12F8E257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E9941488-CE25-F73B-82E2-C671BC3D3517}"/>
              </a:ext>
            </a:extLst>
          </p:cNvPr>
          <p:cNvSpPr txBox="1"/>
          <p:nvPr/>
        </p:nvSpPr>
        <p:spPr>
          <a:xfrm>
            <a:off x="617477" y="249220"/>
            <a:ext cx="94231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CL"/>
            </a:defPPr>
            <a:lvl1pPr marL="12700">
              <a:lnSpc>
                <a:spcPct val="100000"/>
              </a:lnSpc>
              <a:spcBef>
                <a:spcPts val="100"/>
              </a:spcBef>
              <a:tabLst>
                <a:tab pos="2956560" algn="l"/>
              </a:tabLst>
              <a:defRPr sz="3600" b="1" i="0" spc="35">
                <a:solidFill>
                  <a:srgbClr val="E44428"/>
                </a:solidFill>
                <a:latin typeface="Myriad Pro"/>
                <a:ea typeface="+mj-ea"/>
                <a:cs typeface="Myriad Pro"/>
              </a:defRPr>
            </a:lvl1pPr>
            <a:lvl2pPr marL="609585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marL="121917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marL="182875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marL="2438339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3047924" defTabSz="1219170">
              <a:defRPr sz="3200">
                <a:solidFill>
                  <a:schemeClr val="tx2"/>
                </a:solidFill>
                <a:latin typeface="Arial" charset="0"/>
              </a:defRPr>
            </a:lvl6pPr>
            <a:lvl7pPr marL="3657509" defTabSz="1219170">
              <a:defRPr sz="3200">
                <a:solidFill>
                  <a:schemeClr val="tx2"/>
                </a:solidFill>
                <a:latin typeface="Arial" charset="0"/>
              </a:defRPr>
            </a:lvl7pPr>
            <a:lvl8pPr marL="4267093" defTabSz="1219170">
              <a:defRPr sz="3200">
                <a:solidFill>
                  <a:schemeClr val="tx2"/>
                </a:solidFill>
                <a:latin typeface="Arial" charset="0"/>
              </a:defRPr>
            </a:lvl8pPr>
            <a:lvl9pPr marL="4876678" defTabSz="1219170"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MX" sz="2800" dirty="0"/>
              <a:t>MODELO DE TRANSPORTE 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68E02F0-04A4-C566-740F-13622078BE32}"/>
              </a:ext>
            </a:extLst>
          </p:cNvPr>
          <p:cNvGrpSpPr/>
          <p:nvPr/>
        </p:nvGrpSpPr>
        <p:grpSpPr>
          <a:xfrm>
            <a:off x="10827689" y="0"/>
            <a:ext cx="5428311" cy="9144000"/>
            <a:chOff x="8120767" y="0"/>
            <a:chExt cx="4071233" cy="6309320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A9DB7A8B-A883-D8ED-9421-E022C36E7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0767" y="0"/>
              <a:ext cx="4071233" cy="6309320"/>
            </a:xfrm>
            <a:prstGeom prst="rect">
              <a:avLst/>
            </a:prstGeom>
          </p:spPr>
        </p:pic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57BE0930-A7DC-298F-D808-1FF7FDAAF150}"/>
                </a:ext>
              </a:extLst>
            </p:cNvPr>
            <p:cNvSpPr/>
            <p:nvPr/>
          </p:nvSpPr>
          <p:spPr bwMode="auto">
            <a:xfrm>
              <a:off x="8843281" y="4686131"/>
              <a:ext cx="912283" cy="522103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Aserradero Arauco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KM 796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FB53098F-287C-2AE9-407E-1ED3F80F2343}"/>
                </a:ext>
              </a:extLst>
            </p:cNvPr>
            <p:cNvSpPr/>
            <p:nvPr/>
          </p:nvSpPr>
          <p:spPr>
            <a:xfrm>
              <a:off x="10106420" y="4797152"/>
              <a:ext cx="178780" cy="1721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0D3947D7-16A5-E327-B6A9-6DFFB5EA452A}"/>
                </a:ext>
              </a:extLst>
            </p:cNvPr>
            <p:cNvSpPr/>
            <p:nvPr/>
          </p:nvSpPr>
          <p:spPr>
            <a:xfrm>
              <a:off x="10183000" y="398529"/>
              <a:ext cx="126184" cy="1287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D18514E2-8887-489D-FD1C-ED97914DF74A}"/>
                </a:ext>
              </a:extLst>
            </p:cNvPr>
            <p:cNvSpPr/>
            <p:nvPr/>
          </p:nvSpPr>
          <p:spPr bwMode="auto">
            <a:xfrm>
              <a:off x="10106420" y="160013"/>
              <a:ext cx="799022" cy="256992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Nva Aldea</a:t>
              </a:r>
            </a:p>
          </p:txBody>
        </p: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91915551-95CA-3237-26B1-E916590B743F}"/>
                </a:ext>
              </a:extLst>
            </p:cNvPr>
            <p:cNvSpPr/>
            <p:nvPr/>
          </p:nvSpPr>
          <p:spPr bwMode="auto">
            <a:xfrm>
              <a:off x="8397919" y="1322605"/>
              <a:ext cx="844342" cy="289977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Horcones  </a:t>
              </a: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1C1786A7-3399-E0DA-724D-4247837AAF8F}"/>
                </a:ext>
              </a:extLst>
            </p:cNvPr>
            <p:cNvSpPr/>
            <p:nvPr/>
          </p:nvSpPr>
          <p:spPr>
            <a:xfrm>
              <a:off x="9299423" y="1403214"/>
              <a:ext cx="126184" cy="1287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6C599006-B074-F69F-CDDE-1862C0356FA5}"/>
                </a:ext>
              </a:extLst>
            </p:cNvPr>
            <p:cNvSpPr/>
            <p:nvPr/>
          </p:nvSpPr>
          <p:spPr bwMode="auto">
            <a:xfrm>
              <a:off x="9372917" y="3039886"/>
              <a:ext cx="912283" cy="522103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Cancha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Cajón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KM 680</a:t>
              </a: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44703F0F-DF39-6D1D-EFC9-27B67582818F}"/>
                </a:ext>
              </a:extLst>
            </p:cNvPr>
            <p:cNvSpPr/>
            <p:nvPr/>
          </p:nvSpPr>
          <p:spPr>
            <a:xfrm>
              <a:off x="10416541" y="3429000"/>
              <a:ext cx="178780" cy="1721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36" name="Flecha: hacia arriba 35">
              <a:extLst>
                <a:ext uri="{FF2B5EF4-FFF2-40B4-BE49-F238E27FC236}">
                  <a16:creationId xmlns:a16="http://schemas.microsoft.com/office/drawing/2014/main" id="{AC99417A-AB6D-E104-780E-F9E0D4A012AD}"/>
                </a:ext>
              </a:extLst>
            </p:cNvPr>
            <p:cNvSpPr/>
            <p:nvPr/>
          </p:nvSpPr>
          <p:spPr>
            <a:xfrm>
              <a:off x="10724906" y="2750378"/>
              <a:ext cx="148661" cy="2444402"/>
            </a:xfrm>
            <a:prstGeom prst="up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black"/>
                </a:solidFill>
                <a:latin typeface="Myriad Pro"/>
              </a:endParaRPr>
            </a:p>
          </p:txBody>
        </p:sp>
        <p:sp>
          <p:nvSpPr>
            <p:cNvPr id="38" name="Flecha: hacia arriba 37">
              <a:extLst>
                <a:ext uri="{FF2B5EF4-FFF2-40B4-BE49-F238E27FC236}">
                  <a16:creationId xmlns:a16="http://schemas.microsoft.com/office/drawing/2014/main" id="{EBC95E3F-51E3-88A9-0894-688C44E3E7EF}"/>
                </a:ext>
              </a:extLst>
            </p:cNvPr>
            <p:cNvSpPr/>
            <p:nvPr/>
          </p:nvSpPr>
          <p:spPr>
            <a:xfrm rot="2578963">
              <a:off x="10319136" y="1067702"/>
              <a:ext cx="117878" cy="549570"/>
            </a:xfrm>
            <a:prstGeom prst="up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black"/>
                </a:solidFill>
                <a:latin typeface="Myriad Pro"/>
              </a:endParaRPr>
            </a:p>
          </p:txBody>
        </p:sp>
        <p:sp>
          <p:nvSpPr>
            <p:cNvPr id="39" name="Flecha: hacia arriba 38">
              <a:extLst>
                <a:ext uri="{FF2B5EF4-FFF2-40B4-BE49-F238E27FC236}">
                  <a16:creationId xmlns:a16="http://schemas.microsoft.com/office/drawing/2014/main" id="{C7A21973-1DE6-D3D4-D566-0DEBB3AD836A}"/>
                </a:ext>
              </a:extLst>
            </p:cNvPr>
            <p:cNvSpPr/>
            <p:nvPr/>
          </p:nvSpPr>
          <p:spPr>
            <a:xfrm rot="18928951" flipH="1">
              <a:off x="9703605" y="1275730"/>
              <a:ext cx="103918" cy="345067"/>
            </a:xfrm>
            <a:prstGeom prst="up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black"/>
                </a:solidFill>
                <a:latin typeface="Myriad Pro"/>
              </a:endParaRPr>
            </a:p>
          </p:txBody>
        </p:sp>
      </p:grpSp>
      <p:sp>
        <p:nvSpPr>
          <p:cNvPr id="3" name="4 CuadroTexto">
            <a:extLst>
              <a:ext uri="{FF2B5EF4-FFF2-40B4-BE49-F238E27FC236}">
                <a16:creationId xmlns:a16="http://schemas.microsoft.com/office/drawing/2014/main" id="{422F7311-2D12-3512-7935-20B30638E79B}"/>
              </a:ext>
            </a:extLst>
          </p:cNvPr>
          <p:cNvSpPr txBox="1"/>
          <p:nvPr/>
        </p:nvSpPr>
        <p:spPr>
          <a:xfrm>
            <a:off x="612518" y="987503"/>
            <a:ext cx="979514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Capacidad para transportar el 100% del volumen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ea typeface="Cambria Math" panose="02040503050406030204" pitchFamily="18" charset="0"/>
                <a:cs typeface="Calibri" panose="020F0502020204030204" pitchFamily="34" charset="0"/>
              </a:rPr>
              <a:t>~ 1.500 </a:t>
            </a:r>
            <a:r>
              <a:rPr kumimoji="0" lang="es-MX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yriad Pro"/>
                <a:ea typeface="Cambria Math" panose="02040503050406030204" pitchFamily="18" charset="0"/>
                <a:cs typeface="Calibri" panose="020F0502020204030204" pitchFamily="34" charset="0"/>
              </a:rPr>
              <a:t>k</a:t>
            </a:r>
            <a:r>
              <a:rPr kumimoji="0" lang="es-MX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ton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/año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por ferrocarril</a:t>
            </a:r>
            <a:r>
              <a:rPr lang="es-MX" sz="2000" dirty="0">
                <a:latin typeface="Myriad Pro"/>
                <a:cs typeface="Calibri" panose="020F0502020204030204" pitchFamily="34" charset="0"/>
              </a:rPr>
              <a:t>, en convoyes de hasta 700 metros.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s-CL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/>
              <a:cs typeface="Calibri" panose="020F0502020204030204" pitchFamily="34" charset="0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Inversión en equipos (sustentables)</a:t>
            </a: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, Locomotoras </a:t>
            </a: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Nuevas</a:t>
            </a: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 de </a:t>
            </a: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ultima tecnología</a:t>
            </a: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 y vagones nuevos que permiten aprovechar al máximo la capacidad de la vía actual y posibles upgrades, dentro de las ventajas principales están:</a:t>
            </a:r>
          </a:p>
          <a:p>
            <a:pPr marL="900113" marR="0" lvl="1" indent="-363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La mejor relación carga / tara.</a:t>
            </a:r>
          </a:p>
          <a:p>
            <a:pPr marL="900113" marR="0" lvl="1" indent="-363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Minimizar los impactos medioambientales y sociales (bajo nivel de ruido y emisiones)</a:t>
            </a:r>
          </a:p>
          <a:p>
            <a:pPr marL="900113" marR="0" lvl="1" indent="-363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Entregar mayor seguridad y confiabilidad al transporte.</a:t>
            </a:r>
          </a:p>
          <a:p>
            <a:pPr marL="900113" marR="0" lvl="1" indent="-363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/>
              <a:cs typeface="Calibri" panose="020F0502020204030204" pitchFamily="34" charset="0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Control las 24 horas  de la operación ferroviaria: </a:t>
            </a: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central de operaciones  que monitorea las 24 horas los trenes, además accede en tiempo real a la ubicación, alertas de velocidad y parámetros de tren.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/>
              <a:cs typeface="Calibri" panose="020F0502020204030204" pitchFamily="34" charset="0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Ciclos de transporte: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los ciclos de transporte considerados para cada tramo tienen el</a:t>
            </a:r>
            <a:r>
              <a:rPr lang="es-MX" sz="2000" dirty="0">
                <a:latin typeface="Myriad Pro"/>
                <a:cs typeface="Calibri" panose="020F0502020204030204" pitchFamily="34" charset="0"/>
              </a:rPr>
              <a:t> tiempo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necesario para dar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seguridad al cumplimiento de itinerarios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Calibri" panose="020F0502020204030204" pitchFamily="34" charset="0"/>
              </a:rPr>
              <a:t>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/>
              <a:cs typeface="Calibri" panose="020F0502020204030204" pitchFamily="34" charset="0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s-MX" sz="2000" b="1" dirty="0">
                <a:latin typeface="Myriad Pro"/>
                <a:cs typeface="Calibri" panose="020F0502020204030204" pitchFamily="34" charset="0"/>
              </a:rPr>
              <a:t>Inicio de operaciones: </a:t>
            </a:r>
            <a:r>
              <a:rPr lang="es-MX" sz="2000" dirty="0">
                <a:latin typeface="Myriad Pro"/>
                <a:cs typeface="Calibri" panose="020F0502020204030204" pitchFamily="34" charset="0"/>
              </a:rPr>
              <a:t>inicio de transporte en 2026. </a:t>
            </a:r>
            <a:endParaRPr kumimoji="0" lang="es-MX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524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id="{B731494B-0ED6-3575-8012-18792B32BE80}"/>
              </a:ext>
            </a:extLst>
          </p:cNvPr>
          <p:cNvSpPr txBox="1"/>
          <p:nvPr/>
        </p:nvSpPr>
        <p:spPr>
          <a:xfrm>
            <a:off x="587829" y="1371600"/>
            <a:ext cx="7376886" cy="87459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defPPr>
              <a:defRPr lang="es-CL"/>
            </a:defPPr>
            <a:lvl1pPr marL="12700">
              <a:lnSpc>
                <a:spcPct val="100000"/>
              </a:lnSpc>
              <a:spcBef>
                <a:spcPts val="100"/>
              </a:spcBef>
              <a:tabLst>
                <a:tab pos="2956560" algn="l"/>
              </a:tabLst>
              <a:defRPr sz="3600" b="1" i="0" spc="35">
                <a:solidFill>
                  <a:srgbClr val="E44428"/>
                </a:solidFill>
                <a:latin typeface="Myriad Pro"/>
                <a:ea typeface="+mj-ea"/>
                <a:cs typeface="Myriad Pro"/>
              </a:defRPr>
            </a:lvl1pPr>
            <a:lvl2pPr marL="609585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marL="121917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marL="182875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marL="2438339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3047924" defTabSz="1219170">
              <a:defRPr sz="3200">
                <a:solidFill>
                  <a:schemeClr val="tx2"/>
                </a:solidFill>
                <a:latin typeface="Arial" charset="0"/>
              </a:defRPr>
            </a:lvl6pPr>
            <a:lvl7pPr marL="3657509" defTabSz="1219170">
              <a:defRPr sz="3200">
                <a:solidFill>
                  <a:schemeClr val="tx2"/>
                </a:solidFill>
                <a:latin typeface="Arial" charset="0"/>
              </a:defRPr>
            </a:lvl7pPr>
            <a:lvl8pPr marL="4267093" defTabSz="1219170">
              <a:defRPr sz="3200">
                <a:solidFill>
                  <a:schemeClr val="tx2"/>
                </a:solidFill>
                <a:latin typeface="Arial" charset="0"/>
              </a:defRPr>
            </a:lvl8pPr>
            <a:lvl9pPr marL="4876678" defTabSz="1219170"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CL" sz="2800" dirty="0"/>
              <a:t>VARIABLES CLAVE PARA EL TRANSPORTE FERROVIARIO</a:t>
            </a:r>
            <a:endParaRPr lang="es-MX" sz="2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6318FD-748E-FDE9-8EFE-B1620408FAEB}"/>
              </a:ext>
            </a:extLst>
          </p:cNvPr>
          <p:cNvSpPr txBox="1"/>
          <p:nvPr/>
        </p:nvSpPr>
        <p:spPr>
          <a:xfrm>
            <a:off x="587829" y="2238177"/>
            <a:ext cx="8915400" cy="64633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s-CL" sz="2300" dirty="0">
              <a:latin typeface="Myriad Pro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300" b="1" dirty="0">
                <a:latin typeface="Myriad Pro"/>
              </a:rPr>
              <a:t>Personal calificado </a:t>
            </a:r>
            <a:r>
              <a:rPr lang="es-CL" sz="2300" dirty="0">
                <a:latin typeface="Myriad Pro"/>
              </a:rPr>
              <a:t>/ Operativos y ejecutivos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300" b="1" dirty="0">
                <a:latin typeface="Myriad Pro"/>
              </a:rPr>
              <a:t>Intermodalidad</a:t>
            </a:r>
            <a:r>
              <a:rPr lang="es-CL" sz="2300" dirty="0">
                <a:latin typeface="Myriad Pro"/>
              </a:rPr>
              <a:t> / Centros de transferencia (Canchas)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300" b="1" dirty="0">
                <a:latin typeface="Myriad Pro"/>
              </a:rPr>
              <a:t>Infraestructura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CL" sz="2300" dirty="0">
                <a:latin typeface="Myriad Pro"/>
              </a:rPr>
              <a:t>Largo de trenes / estandarización a 700m.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CL" sz="2300" dirty="0">
                <a:latin typeface="Myriad Pro"/>
              </a:rPr>
              <a:t>Capacidad </a:t>
            </a:r>
            <a:r>
              <a:rPr lang="es-CL" sz="2300" dirty="0" err="1">
                <a:latin typeface="Myriad Pro"/>
              </a:rPr>
              <a:t>TxE</a:t>
            </a:r>
            <a:r>
              <a:rPr lang="es-CL" sz="2300" dirty="0">
                <a:latin typeface="Myriad Pro"/>
              </a:rPr>
              <a:t> / 18 a 25 </a:t>
            </a:r>
            <a:r>
              <a:rPr lang="es-CL" sz="2300" dirty="0" err="1">
                <a:latin typeface="Myriad Pro"/>
              </a:rPr>
              <a:t>TxE</a:t>
            </a:r>
            <a:r>
              <a:rPr lang="es-CL" sz="2300" dirty="0">
                <a:latin typeface="Myriad Pro"/>
              </a:rPr>
              <a:t>, carga neta aumenta hasta un 50% por carro.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CL" sz="2300" dirty="0">
                <a:latin typeface="Myriad Pro"/>
              </a:rPr>
              <a:t>Continuidad operacional / planes preventivos y de contingencias antes eventos climáticos.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CL" sz="2300" dirty="0">
                <a:latin typeface="Myriad Pro"/>
              </a:rPr>
              <a:t>Velocidades / Clase vía que permita velocidades homogéneas &gt; 60 kph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CL" sz="2300" dirty="0">
                <a:latin typeface="Myriad Pro"/>
              </a:rPr>
              <a:t>Control de Trafico / eficiente que permita fluida circulación en mallas densificadas.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300" b="1" dirty="0">
                <a:latin typeface="Myriad Pro"/>
              </a:rPr>
              <a:t>Seguridad en la vía férrea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L" sz="2300" dirty="0">
                <a:latin typeface="Myriad Pro"/>
              </a:rPr>
              <a:t>Confinamiento vía férrea.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L" sz="2300" dirty="0">
                <a:latin typeface="Myriad Pro"/>
              </a:rPr>
              <a:t>Prevención de actos delictuales.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300" b="1" dirty="0">
                <a:latin typeface="Myriad Pro"/>
              </a:rPr>
              <a:t>Proyectos con mirada de largo plazo &gt; 10-20 años.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s-CL" sz="2300" dirty="0">
              <a:latin typeface="Myriad Pro"/>
            </a:endParaRP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E4F287BC-1C96-9BF4-6E72-2D55FF7AC041}"/>
              </a:ext>
            </a:extLst>
          </p:cNvPr>
          <p:cNvPicPr/>
          <p:nvPr/>
        </p:nvPicPr>
        <p:blipFill>
          <a:blip r:embed="rId2" cstate="print"/>
          <a:srcRect l="10033"/>
          <a:stretch/>
        </p:blipFill>
        <p:spPr>
          <a:xfrm>
            <a:off x="9804400" y="0"/>
            <a:ext cx="64515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>
            <a:extLst>
              <a:ext uri="{FF2B5EF4-FFF2-40B4-BE49-F238E27FC236}">
                <a16:creationId xmlns:a16="http://schemas.microsoft.com/office/drawing/2014/main" id="{8A3A1667-7E79-C5F8-8ABA-8D37155C6F2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4" name="Imagen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0306" y="215867"/>
            <a:ext cx="8571925" cy="8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46E0C6B0-DB1C-583A-4EDE-DF561AC28143}"/>
              </a:ext>
            </a:extLst>
          </p:cNvPr>
          <p:cNvSpPr txBox="1">
            <a:spLocks/>
          </p:cNvSpPr>
          <p:nvPr/>
        </p:nvSpPr>
        <p:spPr>
          <a:xfrm>
            <a:off x="33997" y="1787691"/>
            <a:ext cx="9394516" cy="5915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spcBef>
                <a:spcPts val="133"/>
              </a:spcBef>
              <a:tabLst>
                <a:tab pos="4787780" algn="l"/>
              </a:tabLst>
            </a:pPr>
            <a:r>
              <a:rPr lang="es-CL" sz="3733" b="1" spc="27" dirty="0">
                <a:solidFill>
                  <a:schemeClr val="bg1">
                    <a:lumMod val="95000"/>
                  </a:schemeClr>
                </a:solidFill>
              </a:rPr>
              <a:t>TRANSPORTAMOS SUSTENTABILIDAD</a:t>
            </a:r>
            <a:endParaRPr lang="es-CL" sz="3733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BCBF95BF-4BCC-3ED3-6837-4F0B9A75040A}"/>
              </a:ext>
            </a:extLst>
          </p:cNvPr>
          <p:cNvSpPr txBox="1"/>
          <p:nvPr/>
        </p:nvSpPr>
        <p:spPr>
          <a:xfrm>
            <a:off x="890827" y="2739902"/>
            <a:ext cx="7680853" cy="133002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just"/>
            <a:r>
              <a:rPr lang="es-CL" sz="2133" dirty="0">
                <a:solidFill>
                  <a:schemeClr val="bg1">
                    <a:lumMod val="95000"/>
                  </a:schemeClr>
                </a:solidFill>
                <a:cs typeface="Myriad Pro"/>
              </a:rPr>
              <a:t>Para </a:t>
            </a:r>
            <a:r>
              <a:rPr lang="es-CL" sz="2133" b="1" dirty="0">
                <a:solidFill>
                  <a:schemeClr val="bg1">
                    <a:lumMod val="95000"/>
                  </a:schemeClr>
                </a:solidFill>
                <a:cs typeface="Myriad Pro"/>
              </a:rPr>
              <a:t>TRANSAP</a:t>
            </a:r>
            <a:r>
              <a:rPr lang="es-CL" sz="2133" dirty="0">
                <a:solidFill>
                  <a:schemeClr val="bg1">
                    <a:lumMod val="95000"/>
                  </a:schemeClr>
                </a:solidFill>
                <a:cs typeface="Myriad Pro"/>
              </a:rPr>
              <a:t> no solo es importante llegar con la carga de los clientes en buenas condiciones y en itinerario, también nos interesa brindar un servicio seguro con las persona, amigable con el medio ambiente y las comunidades que nos rodean. </a:t>
            </a:r>
            <a:endParaRPr sz="2133" dirty="0">
              <a:solidFill>
                <a:schemeClr val="bg1">
                  <a:lumMod val="95000"/>
                </a:schemeClr>
              </a:solidFill>
              <a:cs typeface="Myriad Pro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138DBB5-0FE6-52B6-09C0-E8EDB73E4820}"/>
              </a:ext>
            </a:extLst>
          </p:cNvPr>
          <p:cNvSpPr txBox="1"/>
          <p:nvPr/>
        </p:nvSpPr>
        <p:spPr>
          <a:xfrm>
            <a:off x="127000" y="5246131"/>
            <a:ext cx="422446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L" sz="2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MUCHAS GRACIAS</a:t>
            </a:r>
          </a:p>
          <a:p>
            <a:pPr algn="ctr"/>
            <a:r>
              <a:rPr lang="es-CL" sz="2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NOVIEMBRE 2024</a:t>
            </a:r>
          </a:p>
        </p:txBody>
      </p:sp>
    </p:spTree>
    <p:extLst>
      <p:ext uri="{BB962C8B-B14F-4D97-AF65-F5344CB8AC3E}">
        <p14:creationId xmlns:p14="http://schemas.microsoft.com/office/powerpoint/2010/main" val="2552580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3987"/>
                </a:lnTo>
                <a:lnTo>
                  <a:pt x="16256000" y="9143987"/>
                </a:lnTo>
                <a:lnTo>
                  <a:pt x="16256000" y="0"/>
                </a:lnTo>
                <a:close/>
              </a:path>
            </a:pathLst>
          </a:custGeom>
          <a:solidFill>
            <a:srgbClr val="E444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27012" y="4345711"/>
            <a:ext cx="1778000" cy="431165"/>
          </a:xfrm>
          <a:custGeom>
            <a:avLst/>
            <a:gdLst/>
            <a:ahLst/>
            <a:cxnLst/>
            <a:rect l="l" t="t" r="r" b="b"/>
            <a:pathLst>
              <a:path w="1778000" h="431164">
                <a:moveTo>
                  <a:pt x="542010" y="12"/>
                </a:moveTo>
                <a:lnTo>
                  <a:pt x="22250" y="12"/>
                </a:lnTo>
                <a:lnTo>
                  <a:pt x="0" y="81788"/>
                </a:lnTo>
                <a:lnTo>
                  <a:pt x="178219" y="81788"/>
                </a:lnTo>
                <a:lnTo>
                  <a:pt x="82359" y="430961"/>
                </a:lnTo>
                <a:lnTo>
                  <a:pt x="245275" y="430961"/>
                </a:lnTo>
                <a:lnTo>
                  <a:pt x="341122" y="81788"/>
                </a:lnTo>
                <a:lnTo>
                  <a:pt x="519239" y="81788"/>
                </a:lnTo>
                <a:lnTo>
                  <a:pt x="542010" y="12"/>
                </a:lnTo>
                <a:close/>
              </a:path>
              <a:path w="1778000" h="431164">
                <a:moveTo>
                  <a:pt x="1142085" y="124701"/>
                </a:moveTo>
                <a:lnTo>
                  <a:pt x="1125639" y="75488"/>
                </a:lnTo>
                <a:lnTo>
                  <a:pt x="1094422" y="43230"/>
                </a:lnTo>
                <a:lnTo>
                  <a:pt x="1052182" y="20815"/>
                </a:lnTo>
                <a:lnTo>
                  <a:pt x="997153" y="7378"/>
                </a:lnTo>
                <a:lnTo>
                  <a:pt x="977290" y="5080"/>
                </a:lnTo>
                <a:lnTo>
                  <a:pt x="977290" y="126263"/>
                </a:lnTo>
                <a:lnTo>
                  <a:pt x="976134" y="136131"/>
                </a:lnTo>
                <a:lnTo>
                  <a:pt x="949032" y="167322"/>
                </a:lnTo>
                <a:lnTo>
                  <a:pt x="911720" y="179768"/>
                </a:lnTo>
                <a:lnTo>
                  <a:pt x="850671" y="184365"/>
                </a:lnTo>
                <a:lnTo>
                  <a:pt x="822350" y="184670"/>
                </a:lnTo>
                <a:lnTo>
                  <a:pt x="717651" y="184670"/>
                </a:lnTo>
                <a:lnTo>
                  <a:pt x="747839" y="75488"/>
                </a:lnTo>
                <a:lnTo>
                  <a:pt x="855078" y="75488"/>
                </a:lnTo>
                <a:lnTo>
                  <a:pt x="911453" y="78460"/>
                </a:lnTo>
                <a:lnTo>
                  <a:pt x="949083" y="87452"/>
                </a:lnTo>
                <a:lnTo>
                  <a:pt x="977290" y="126263"/>
                </a:lnTo>
                <a:lnTo>
                  <a:pt x="977290" y="5080"/>
                </a:lnTo>
                <a:lnTo>
                  <a:pt x="961834" y="3276"/>
                </a:lnTo>
                <a:lnTo>
                  <a:pt x="920851" y="825"/>
                </a:lnTo>
                <a:lnTo>
                  <a:pt x="874217" y="0"/>
                </a:lnTo>
                <a:lnTo>
                  <a:pt x="612482" y="0"/>
                </a:lnTo>
                <a:lnTo>
                  <a:pt x="494360" y="430961"/>
                </a:lnTo>
                <a:lnTo>
                  <a:pt x="653034" y="430961"/>
                </a:lnTo>
                <a:lnTo>
                  <a:pt x="700316" y="259537"/>
                </a:lnTo>
                <a:lnTo>
                  <a:pt x="831710" y="259537"/>
                </a:lnTo>
                <a:lnTo>
                  <a:pt x="905941" y="430961"/>
                </a:lnTo>
                <a:lnTo>
                  <a:pt x="1071118" y="430961"/>
                </a:lnTo>
                <a:lnTo>
                  <a:pt x="990422" y="259537"/>
                </a:lnTo>
                <a:lnTo>
                  <a:pt x="983145" y="244055"/>
                </a:lnTo>
                <a:lnTo>
                  <a:pt x="1022591" y="235966"/>
                </a:lnTo>
                <a:lnTo>
                  <a:pt x="1083551" y="212128"/>
                </a:lnTo>
                <a:lnTo>
                  <a:pt x="1116050" y="184670"/>
                </a:lnTo>
                <a:lnTo>
                  <a:pt x="1121270" y="179108"/>
                </a:lnTo>
                <a:lnTo>
                  <a:pt x="1132827" y="161404"/>
                </a:lnTo>
                <a:lnTo>
                  <a:pt x="1139774" y="143268"/>
                </a:lnTo>
                <a:lnTo>
                  <a:pt x="1142085" y="124701"/>
                </a:lnTo>
                <a:close/>
              </a:path>
              <a:path w="1778000" h="431164">
                <a:moveTo>
                  <a:pt x="1777377" y="430961"/>
                </a:moveTo>
                <a:lnTo>
                  <a:pt x="1751126" y="336219"/>
                </a:lnTo>
                <a:lnTo>
                  <a:pt x="1730324" y="261099"/>
                </a:lnTo>
                <a:lnTo>
                  <a:pt x="1682572" y="88722"/>
                </a:lnTo>
                <a:lnTo>
                  <a:pt x="1657985" y="0"/>
                </a:lnTo>
                <a:lnTo>
                  <a:pt x="1568221" y="0"/>
                </a:lnTo>
                <a:lnTo>
                  <a:pt x="1568221" y="261099"/>
                </a:lnTo>
                <a:lnTo>
                  <a:pt x="1402905" y="261099"/>
                </a:lnTo>
                <a:lnTo>
                  <a:pt x="1526844" y="88722"/>
                </a:lnTo>
                <a:lnTo>
                  <a:pt x="1568221" y="261099"/>
                </a:lnTo>
                <a:lnTo>
                  <a:pt x="1568221" y="0"/>
                </a:lnTo>
                <a:lnTo>
                  <a:pt x="1464589" y="0"/>
                </a:lnTo>
                <a:lnTo>
                  <a:pt x="1127594" y="430961"/>
                </a:lnTo>
                <a:lnTo>
                  <a:pt x="1280782" y="430961"/>
                </a:lnTo>
                <a:lnTo>
                  <a:pt x="1348879" y="336219"/>
                </a:lnTo>
                <a:lnTo>
                  <a:pt x="1586280" y="336219"/>
                </a:lnTo>
                <a:lnTo>
                  <a:pt x="1609039" y="430961"/>
                </a:lnTo>
                <a:lnTo>
                  <a:pt x="1777377" y="430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71243" y="4338764"/>
            <a:ext cx="1884045" cy="446405"/>
          </a:xfrm>
          <a:custGeom>
            <a:avLst/>
            <a:gdLst/>
            <a:ahLst/>
            <a:cxnLst/>
            <a:rect l="l" t="t" r="r" b="b"/>
            <a:pathLst>
              <a:path w="1884045" h="446404">
                <a:moveTo>
                  <a:pt x="669264" y="6959"/>
                </a:moveTo>
                <a:lnTo>
                  <a:pt x="536321" y="6959"/>
                </a:lnTo>
                <a:lnTo>
                  <a:pt x="498995" y="143306"/>
                </a:lnTo>
                <a:lnTo>
                  <a:pt x="485940" y="193776"/>
                </a:lnTo>
                <a:lnTo>
                  <a:pt x="476402" y="231686"/>
                </a:lnTo>
                <a:lnTo>
                  <a:pt x="470369" y="257022"/>
                </a:lnTo>
                <a:lnTo>
                  <a:pt x="467842" y="269786"/>
                </a:lnTo>
                <a:lnTo>
                  <a:pt x="297510" y="6959"/>
                </a:lnTo>
                <a:lnTo>
                  <a:pt x="118160" y="6959"/>
                </a:lnTo>
                <a:lnTo>
                  <a:pt x="0" y="437921"/>
                </a:lnTo>
                <a:lnTo>
                  <a:pt x="132943" y="437921"/>
                </a:lnTo>
                <a:lnTo>
                  <a:pt x="178003" y="273215"/>
                </a:lnTo>
                <a:lnTo>
                  <a:pt x="191985" y="220383"/>
                </a:lnTo>
                <a:lnTo>
                  <a:pt x="202247" y="178168"/>
                </a:lnTo>
                <a:lnTo>
                  <a:pt x="208826" y="146583"/>
                </a:lnTo>
                <a:lnTo>
                  <a:pt x="211734" y="125603"/>
                </a:lnTo>
                <a:lnTo>
                  <a:pt x="418007" y="437921"/>
                </a:lnTo>
                <a:lnTo>
                  <a:pt x="550354" y="437921"/>
                </a:lnTo>
                <a:lnTo>
                  <a:pt x="669264" y="6959"/>
                </a:lnTo>
                <a:close/>
              </a:path>
              <a:path w="1884045" h="446404">
                <a:moveTo>
                  <a:pt x="1254023" y="112712"/>
                </a:moveTo>
                <a:lnTo>
                  <a:pt x="1229969" y="78270"/>
                </a:lnTo>
                <a:lnTo>
                  <a:pt x="1197838" y="50088"/>
                </a:lnTo>
                <a:lnTo>
                  <a:pt x="1157655" y="28168"/>
                </a:lnTo>
                <a:lnTo>
                  <a:pt x="1109408" y="12522"/>
                </a:lnTo>
                <a:lnTo>
                  <a:pt x="1053096" y="3124"/>
                </a:lnTo>
                <a:lnTo>
                  <a:pt x="988733" y="0"/>
                </a:lnTo>
                <a:lnTo>
                  <a:pt x="932345" y="2603"/>
                </a:lnTo>
                <a:lnTo>
                  <a:pt x="882370" y="10414"/>
                </a:lnTo>
                <a:lnTo>
                  <a:pt x="838809" y="23444"/>
                </a:lnTo>
                <a:lnTo>
                  <a:pt x="801662" y="41668"/>
                </a:lnTo>
                <a:lnTo>
                  <a:pt x="750735" y="86512"/>
                </a:lnTo>
                <a:lnTo>
                  <a:pt x="733742" y="137845"/>
                </a:lnTo>
                <a:lnTo>
                  <a:pt x="735355" y="154127"/>
                </a:lnTo>
                <a:lnTo>
                  <a:pt x="759396" y="197332"/>
                </a:lnTo>
                <a:lnTo>
                  <a:pt x="807821" y="229743"/>
                </a:lnTo>
                <a:lnTo>
                  <a:pt x="851827" y="244525"/>
                </a:lnTo>
                <a:lnTo>
                  <a:pt x="909980" y="257479"/>
                </a:lnTo>
                <a:lnTo>
                  <a:pt x="981151" y="269913"/>
                </a:lnTo>
                <a:lnTo>
                  <a:pt x="1010373" y="275805"/>
                </a:lnTo>
                <a:lnTo>
                  <a:pt x="1056640" y="291477"/>
                </a:lnTo>
                <a:lnTo>
                  <a:pt x="1069035" y="316191"/>
                </a:lnTo>
                <a:lnTo>
                  <a:pt x="1067231" y="326580"/>
                </a:lnTo>
                <a:lnTo>
                  <a:pt x="1023912" y="358267"/>
                </a:lnTo>
                <a:lnTo>
                  <a:pt x="982205" y="365340"/>
                </a:lnTo>
                <a:lnTo>
                  <a:pt x="956564" y="366217"/>
                </a:lnTo>
                <a:lnTo>
                  <a:pt x="902525" y="362204"/>
                </a:lnTo>
                <a:lnTo>
                  <a:pt x="860590" y="350202"/>
                </a:lnTo>
                <a:lnTo>
                  <a:pt x="830757" y="330174"/>
                </a:lnTo>
                <a:lnTo>
                  <a:pt x="813015" y="302158"/>
                </a:lnTo>
                <a:lnTo>
                  <a:pt x="661758" y="314794"/>
                </a:lnTo>
                <a:lnTo>
                  <a:pt x="694969" y="372198"/>
                </a:lnTo>
                <a:lnTo>
                  <a:pt x="757364" y="413131"/>
                </a:lnTo>
                <a:lnTo>
                  <a:pt x="798283" y="427431"/>
                </a:lnTo>
                <a:lnTo>
                  <a:pt x="844080" y="437642"/>
                </a:lnTo>
                <a:lnTo>
                  <a:pt x="894778" y="443763"/>
                </a:lnTo>
                <a:lnTo>
                  <a:pt x="950391" y="445808"/>
                </a:lnTo>
                <a:lnTo>
                  <a:pt x="1014374" y="443255"/>
                </a:lnTo>
                <a:lnTo>
                  <a:pt x="1070584" y="435584"/>
                </a:lnTo>
                <a:lnTo>
                  <a:pt x="1119035" y="422821"/>
                </a:lnTo>
                <a:lnTo>
                  <a:pt x="1159713" y="404977"/>
                </a:lnTo>
                <a:lnTo>
                  <a:pt x="1191920" y="383260"/>
                </a:lnTo>
                <a:lnTo>
                  <a:pt x="1228737" y="332384"/>
                </a:lnTo>
                <a:lnTo>
                  <a:pt x="1233335" y="303187"/>
                </a:lnTo>
                <a:lnTo>
                  <a:pt x="1231658" y="284975"/>
                </a:lnTo>
                <a:lnTo>
                  <a:pt x="1206627" y="239014"/>
                </a:lnTo>
                <a:lnTo>
                  <a:pt x="1174178" y="215557"/>
                </a:lnTo>
                <a:lnTo>
                  <a:pt x="1130198" y="197980"/>
                </a:lnTo>
                <a:lnTo>
                  <a:pt x="1071245" y="183667"/>
                </a:lnTo>
                <a:lnTo>
                  <a:pt x="966266" y="165481"/>
                </a:lnTo>
                <a:lnTo>
                  <a:pt x="943508" y="160832"/>
                </a:lnTo>
                <a:lnTo>
                  <a:pt x="903249" y="146151"/>
                </a:lnTo>
                <a:lnTo>
                  <a:pt x="891286" y="123723"/>
                </a:lnTo>
                <a:lnTo>
                  <a:pt x="892924" y="114896"/>
                </a:lnTo>
                <a:lnTo>
                  <a:pt x="931684" y="86842"/>
                </a:lnTo>
                <a:lnTo>
                  <a:pt x="988187" y="79590"/>
                </a:lnTo>
                <a:lnTo>
                  <a:pt x="1031709" y="82943"/>
                </a:lnTo>
                <a:lnTo>
                  <a:pt x="1066330" y="93002"/>
                </a:lnTo>
                <a:lnTo>
                  <a:pt x="1092085" y="109753"/>
                </a:lnTo>
                <a:lnTo>
                  <a:pt x="1108964" y="133210"/>
                </a:lnTo>
                <a:lnTo>
                  <a:pt x="1254023" y="112712"/>
                </a:lnTo>
                <a:close/>
              </a:path>
              <a:path w="1884045" h="446404">
                <a:moveTo>
                  <a:pt x="1883664" y="437908"/>
                </a:moveTo>
                <a:lnTo>
                  <a:pt x="1857413" y="343166"/>
                </a:lnTo>
                <a:lnTo>
                  <a:pt x="1836597" y="268046"/>
                </a:lnTo>
                <a:lnTo>
                  <a:pt x="1788845" y="95669"/>
                </a:lnTo>
                <a:lnTo>
                  <a:pt x="1764258" y="6946"/>
                </a:lnTo>
                <a:lnTo>
                  <a:pt x="1674533" y="6946"/>
                </a:lnTo>
                <a:lnTo>
                  <a:pt x="1674533" y="268046"/>
                </a:lnTo>
                <a:lnTo>
                  <a:pt x="1509166" y="268046"/>
                </a:lnTo>
                <a:lnTo>
                  <a:pt x="1633105" y="95669"/>
                </a:lnTo>
                <a:lnTo>
                  <a:pt x="1674533" y="268046"/>
                </a:lnTo>
                <a:lnTo>
                  <a:pt x="1674533" y="6946"/>
                </a:lnTo>
                <a:lnTo>
                  <a:pt x="1570850" y="6946"/>
                </a:lnTo>
                <a:lnTo>
                  <a:pt x="1233830" y="437908"/>
                </a:lnTo>
                <a:lnTo>
                  <a:pt x="1387030" y="437908"/>
                </a:lnTo>
                <a:lnTo>
                  <a:pt x="1455140" y="343166"/>
                </a:lnTo>
                <a:lnTo>
                  <a:pt x="1692567" y="343166"/>
                </a:lnTo>
                <a:lnTo>
                  <a:pt x="1715287" y="437908"/>
                </a:lnTo>
                <a:lnTo>
                  <a:pt x="1883664" y="437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521745" y="4345688"/>
            <a:ext cx="1035685" cy="433070"/>
            <a:chOff x="10521745" y="4345688"/>
            <a:chExt cx="1035685" cy="433070"/>
          </a:xfrm>
        </p:grpSpPr>
        <p:sp>
          <p:nvSpPr>
            <p:cNvPr id="6" name="object 6"/>
            <p:cNvSpPr/>
            <p:nvPr/>
          </p:nvSpPr>
          <p:spPr>
            <a:xfrm>
              <a:off x="10521745" y="4345688"/>
              <a:ext cx="628650" cy="431165"/>
            </a:xfrm>
            <a:custGeom>
              <a:avLst/>
              <a:gdLst/>
              <a:ahLst/>
              <a:cxnLst/>
              <a:rect l="l" t="t" r="r" b="b"/>
              <a:pathLst>
                <a:path w="628650" h="431164">
                  <a:moveTo>
                    <a:pt x="371017" y="0"/>
                  </a:moveTo>
                  <a:lnTo>
                    <a:pt x="118160" y="0"/>
                  </a:lnTo>
                  <a:lnTo>
                    <a:pt x="0" y="430974"/>
                  </a:lnTo>
                  <a:lnTo>
                    <a:pt x="162890" y="430974"/>
                  </a:lnTo>
                  <a:lnTo>
                    <a:pt x="207187" y="269316"/>
                  </a:lnTo>
                  <a:lnTo>
                    <a:pt x="357517" y="269316"/>
                  </a:lnTo>
                  <a:lnTo>
                    <a:pt x="419957" y="267935"/>
                  </a:lnTo>
                  <a:lnTo>
                    <a:pt x="464261" y="263829"/>
                  </a:lnTo>
                  <a:lnTo>
                    <a:pt x="520803" y="248313"/>
                  </a:lnTo>
                  <a:lnTo>
                    <a:pt x="560917" y="229934"/>
                  </a:lnTo>
                  <a:lnTo>
                    <a:pt x="593053" y="204603"/>
                  </a:lnTo>
                  <a:lnTo>
                    <a:pt x="601806" y="193865"/>
                  </a:lnTo>
                  <a:lnTo>
                    <a:pt x="227876" y="193865"/>
                  </a:lnTo>
                  <a:lnTo>
                    <a:pt x="260019" y="76733"/>
                  </a:lnTo>
                  <a:lnTo>
                    <a:pt x="614708" y="76733"/>
                  </a:lnTo>
                  <a:lnTo>
                    <a:pt x="607519" y="65505"/>
                  </a:lnTo>
                  <a:lnTo>
                    <a:pt x="572410" y="35496"/>
                  </a:lnTo>
                  <a:lnTo>
                    <a:pt x="528997" y="15518"/>
                  </a:lnTo>
                  <a:lnTo>
                    <a:pt x="477509" y="5314"/>
                  </a:lnTo>
                  <a:lnTo>
                    <a:pt x="410675" y="590"/>
                  </a:lnTo>
                  <a:lnTo>
                    <a:pt x="371017" y="0"/>
                  </a:lnTo>
                  <a:close/>
                </a:path>
                <a:path w="628650" h="431164">
                  <a:moveTo>
                    <a:pt x="614708" y="76733"/>
                  </a:moveTo>
                  <a:lnTo>
                    <a:pt x="344512" y="76733"/>
                  </a:lnTo>
                  <a:lnTo>
                    <a:pt x="380680" y="77794"/>
                  </a:lnTo>
                  <a:lnTo>
                    <a:pt x="409851" y="80983"/>
                  </a:lnTo>
                  <a:lnTo>
                    <a:pt x="447166" y="93776"/>
                  </a:lnTo>
                  <a:lnTo>
                    <a:pt x="470522" y="131064"/>
                  </a:lnTo>
                  <a:lnTo>
                    <a:pt x="468702" y="143787"/>
                  </a:lnTo>
                  <a:lnTo>
                    <a:pt x="441490" y="175691"/>
                  </a:lnTo>
                  <a:lnTo>
                    <a:pt x="404033" y="189326"/>
                  </a:lnTo>
                  <a:lnTo>
                    <a:pt x="349707" y="193865"/>
                  </a:lnTo>
                  <a:lnTo>
                    <a:pt x="601806" y="193865"/>
                  </a:lnTo>
                  <a:lnTo>
                    <a:pt x="622411" y="156808"/>
                  </a:lnTo>
                  <a:lnTo>
                    <a:pt x="628040" y="124091"/>
                  </a:lnTo>
                  <a:lnTo>
                    <a:pt x="625762" y="102845"/>
                  </a:lnTo>
                  <a:lnTo>
                    <a:pt x="618924" y="83318"/>
                  </a:lnTo>
                  <a:lnTo>
                    <a:pt x="614708" y="767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30944" y="4671071"/>
              <a:ext cx="361204" cy="1074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511730" y="4752956"/>
              <a:ext cx="45720" cy="24130"/>
            </a:xfrm>
            <a:custGeom>
              <a:avLst/>
              <a:gdLst/>
              <a:ahLst/>
              <a:cxnLst/>
              <a:rect l="l" t="t" r="r" b="b"/>
              <a:pathLst>
                <a:path w="45720" h="24129">
                  <a:moveTo>
                    <a:pt x="45262" y="0"/>
                  </a:moveTo>
                  <a:lnTo>
                    <a:pt x="6388" y="0"/>
                  </a:lnTo>
                  <a:lnTo>
                    <a:pt x="0" y="23710"/>
                  </a:lnTo>
                  <a:lnTo>
                    <a:pt x="38887" y="23710"/>
                  </a:lnTo>
                  <a:lnTo>
                    <a:pt x="45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6675196" y="4229239"/>
            <a:ext cx="4879340" cy="59055"/>
          </a:xfrm>
          <a:custGeom>
            <a:avLst/>
            <a:gdLst/>
            <a:ahLst/>
            <a:cxnLst/>
            <a:rect l="l" t="t" r="r" b="b"/>
            <a:pathLst>
              <a:path w="4879340" h="59054">
                <a:moveTo>
                  <a:pt x="4878908" y="0"/>
                </a:moveTo>
                <a:lnTo>
                  <a:pt x="0" y="0"/>
                </a:lnTo>
                <a:lnTo>
                  <a:pt x="0" y="58470"/>
                </a:lnTo>
                <a:lnTo>
                  <a:pt x="4878908" y="58470"/>
                </a:lnTo>
                <a:lnTo>
                  <a:pt x="4878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75196" y="4834191"/>
            <a:ext cx="4879340" cy="59055"/>
          </a:xfrm>
          <a:custGeom>
            <a:avLst/>
            <a:gdLst/>
            <a:ahLst/>
            <a:cxnLst/>
            <a:rect l="l" t="t" r="r" b="b"/>
            <a:pathLst>
              <a:path w="4879340" h="59054">
                <a:moveTo>
                  <a:pt x="4878908" y="0"/>
                </a:moveTo>
                <a:lnTo>
                  <a:pt x="0" y="0"/>
                </a:lnTo>
                <a:lnTo>
                  <a:pt x="0" y="58458"/>
                </a:lnTo>
                <a:lnTo>
                  <a:pt x="4878908" y="58458"/>
                </a:lnTo>
                <a:lnTo>
                  <a:pt x="4878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98974" y="4212526"/>
            <a:ext cx="1899920" cy="719455"/>
          </a:xfrm>
          <a:custGeom>
            <a:avLst/>
            <a:gdLst/>
            <a:ahLst/>
            <a:cxnLst/>
            <a:rect l="l" t="t" r="r" b="b"/>
            <a:pathLst>
              <a:path w="1899920" h="719454">
                <a:moveTo>
                  <a:pt x="637336" y="298170"/>
                </a:moveTo>
                <a:lnTo>
                  <a:pt x="637019" y="298170"/>
                </a:lnTo>
                <a:lnTo>
                  <a:pt x="637019" y="298323"/>
                </a:lnTo>
                <a:lnTo>
                  <a:pt x="637336" y="298170"/>
                </a:lnTo>
                <a:close/>
              </a:path>
              <a:path w="1899920" h="719454">
                <a:moveTo>
                  <a:pt x="1376984" y="237147"/>
                </a:moveTo>
                <a:lnTo>
                  <a:pt x="1144765" y="235483"/>
                </a:lnTo>
                <a:lnTo>
                  <a:pt x="1185468" y="125501"/>
                </a:lnTo>
                <a:lnTo>
                  <a:pt x="1165237" y="137706"/>
                </a:lnTo>
                <a:lnTo>
                  <a:pt x="1145552" y="150279"/>
                </a:lnTo>
                <a:lnTo>
                  <a:pt x="1042123" y="150279"/>
                </a:lnTo>
                <a:lnTo>
                  <a:pt x="948283" y="201498"/>
                </a:lnTo>
                <a:lnTo>
                  <a:pt x="1075232" y="201498"/>
                </a:lnTo>
                <a:lnTo>
                  <a:pt x="1054798" y="218490"/>
                </a:lnTo>
                <a:lnTo>
                  <a:pt x="1048219" y="224193"/>
                </a:lnTo>
                <a:lnTo>
                  <a:pt x="906691" y="224193"/>
                </a:lnTo>
                <a:lnTo>
                  <a:pt x="812825" y="275463"/>
                </a:lnTo>
                <a:lnTo>
                  <a:pt x="995934" y="275463"/>
                </a:lnTo>
                <a:lnTo>
                  <a:pt x="976160" y="298170"/>
                </a:lnTo>
                <a:lnTo>
                  <a:pt x="771182" y="298170"/>
                </a:lnTo>
                <a:lnTo>
                  <a:pt x="677316" y="349389"/>
                </a:lnTo>
                <a:lnTo>
                  <a:pt x="938212" y="349389"/>
                </a:lnTo>
                <a:lnTo>
                  <a:pt x="927608" y="366433"/>
                </a:lnTo>
                <a:lnTo>
                  <a:pt x="924293" y="372135"/>
                </a:lnTo>
                <a:lnTo>
                  <a:pt x="635749" y="372135"/>
                </a:lnTo>
                <a:lnTo>
                  <a:pt x="541883" y="423303"/>
                </a:lnTo>
                <a:lnTo>
                  <a:pt x="899642" y="423303"/>
                </a:lnTo>
                <a:lnTo>
                  <a:pt x="896721" y="430987"/>
                </a:lnTo>
                <a:lnTo>
                  <a:pt x="894181" y="438442"/>
                </a:lnTo>
                <a:lnTo>
                  <a:pt x="891959" y="446036"/>
                </a:lnTo>
                <a:lnTo>
                  <a:pt x="500265" y="446036"/>
                </a:lnTo>
                <a:lnTo>
                  <a:pt x="406450" y="497230"/>
                </a:lnTo>
                <a:lnTo>
                  <a:pt x="882332" y="497230"/>
                </a:lnTo>
                <a:lnTo>
                  <a:pt x="881684" y="504901"/>
                </a:lnTo>
                <a:lnTo>
                  <a:pt x="881557" y="512508"/>
                </a:lnTo>
                <a:lnTo>
                  <a:pt x="881710" y="519988"/>
                </a:lnTo>
                <a:lnTo>
                  <a:pt x="364858" y="519988"/>
                </a:lnTo>
                <a:lnTo>
                  <a:pt x="270992" y="571157"/>
                </a:lnTo>
                <a:lnTo>
                  <a:pt x="890765" y="571157"/>
                </a:lnTo>
                <a:lnTo>
                  <a:pt x="895604" y="586765"/>
                </a:lnTo>
                <a:lnTo>
                  <a:pt x="898994" y="593940"/>
                </a:lnTo>
                <a:lnTo>
                  <a:pt x="229298" y="593940"/>
                </a:lnTo>
                <a:lnTo>
                  <a:pt x="135483" y="645109"/>
                </a:lnTo>
                <a:lnTo>
                  <a:pt x="937996" y="645109"/>
                </a:lnTo>
                <a:lnTo>
                  <a:pt x="944753" y="651167"/>
                </a:lnTo>
                <a:lnTo>
                  <a:pt x="951839" y="656983"/>
                </a:lnTo>
                <a:lnTo>
                  <a:pt x="959269" y="662533"/>
                </a:lnTo>
                <a:lnTo>
                  <a:pt x="967041" y="667804"/>
                </a:lnTo>
                <a:lnTo>
                  <a:pt x="93865" y="667804"/>
                </a:lnTo>
                <a:lnTo>
                  <a:pt x="0" y="719023"/>
                </a:lnTo>
                <a:lnTo>
                  <a:pt x="1185989" y="719023"/>
                </a:lnTo>
                <a:lnTo>
                  <a:pt x="1376984" y="237147"/>
                </a:lnTo>
                <a:close/>
              </a:path>
              <a:path w="1899920" h="719454">
                <a:moveTo>
                  <a:pt x="1899437" y="194640"/>
                </a:moveTo>
                <a:lnTo>
                  <a:pt x="1883054" y="127203"/>
                </a:lnTo>
                <a:lnTo>
                  <a:pt x="1841436" y="71310"/>
                </a:lnTo>
                <a:lnTo>
                  <a:pt x="1778266" y="31064"/>
                </a:lnTo>
                <a:lnTo>
                  <a:pt x="1739671" y="17005"/>
                </a:lnTo>
                <a:lnTo>
                  <a:pt x="1696974" y="7099"/>
                </a:lnTo>
                <a:lnTo>
                  <a:pt x="1650619" y="1397"/>
                </a:lnTo>
                <a:lnTo>
                  <a:pt x="1601025" y="0"/>
                </a:lnTo>
                <a:lnTo>
                  <a:pt x="1548638" y="2959"/>
                </a:lnTo>
                <a:lnTo>
                  <a:pt x="1493875" y="10375"/>
                </a:lnTo>
                <a:lnTo>
                  <a:pt x="1437182" y="22313"/>
                </a:lnTo>
                <a:lnTo>
                  <a:pt x="1378978" y="38836"/>
                </a:lnTo>
                <a:lnTo>
                  <a:pt x="1319695" y="60032"/>
                </a:lnTo>
                <a:lnTo>
                  <a:pt x="1269453" y="81495"/>
                </a:lnTo>
                <a:lnTo>
                  <a:pt x="1221333" y="105295"/>
                </a:lnTo>
                <a:lnTo>
                  <a:pt x="1809356" y="105295"/>
                </a:lnTo>
                <a:lnTo>
                  <a:pt x="1766646" y="235483"/>
                </a:lnTo>
                <a:lnTo>
                  <a:pt x="1530184" y="235483"/>
                </a:lnTo>
                <a:lnTo>
                  <a:pt x="1357071" y="693623"/>
                </a:lnTo>
                <a:lnTo>
                  <a:pt x="1382801" y="686435"/>
                </a:lnTo>
                <a:lnTo>
                  <a:pt x="1434884" y="669340"/>
                </a:lnTo>
                <a:lnTo>
                  <a:pt x="1515732" y="635952"/>
                </a:lnTo>
                <a:lnTo>
                  <a:pt x="1567738" y="609790"/>
                </a:lnTo>
                <a:lnTo>
                  <a:pt x="1616976" y="581215"/>
                </a:lnTo>
                <a:lnTo>
                  <a:pt x="1663166" y="550532"/>
                </a:lnTo>
                <a:lnTo>
                  <a:pt x="1706041" y="518045"/>
                </a:lnTo>
                <a:lnTo>
                  <a:pt x="1745348" y="484060"/>
                </a:lnTo>
                <a:lnTo>
                  <a:pt x="1780819" y="448868"/>
                </a:lnTo>
                <a:lnTo>
                  <a:pt x="1812175" y="412788"/>
                </a:lnTo>
                <a:lnTo>
                  <a:pt x="1839175" y="376123"/>
                </a:lnTo>
                <a:lnTo>
                  <a:pt x="1861540" y="339178"/>
                </a:lnTo>
                <a:lnTo>
                  <a:pt x="1879015" y="302247"/>
                </a:lnTo>
                <a:lnTo>
                  <a:pt x="1891334" y="265645"/>
                </a:lnTo>
                <a:lnTo>
                  <a:pt x="1898230" y="229666"/>
                </a:lnTo>
                <a:lnTo>
                  <a:pt x="1899437" y="1946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300629" y="8132847"/>
            <a:ext cx="210121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FFFFFF"/>
                </a:solidFill>
                <a:latin typeface="Avenir Next Demi"/>
                <a:cs typeface="Avenir Next Demi"/>
                <a:hlinkClick r:id="rId3"/>
              </a:rPr>
              <a:t>www.transap.cl</a:t>
            </a:r>
            <a:endParaRPr sz="2300" dirty="0">
              <a:latin typeface="Avenir Next Demi"/>
              <a:cs typeface="Avenir Next Dem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44332" y="8136098"/>
            <a:ext cx="258635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solidFill>
                  <a:srgbClr val="FFFFFF"/>
                </a:solidFill>
                <a:latin typeface="Avenir Next"/>
                <a:cs typeface="Avenir Next"/>
                <a:hlinkClick r:id="rId4"/>
              </a:rPr>
              <a:t>contacto@transap.cl</a:t>
            </a:r>
            <a:endParaRPr sz="2200">
              <a:latin typeface="Avenir Next"/>
              <a:cs typeface="Avenir Nex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05605" y="8136098"/>
            <a:ext cx="292544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FFFFFF"/>
                </a:solidFill>
                <a:latin typeface="Avenir Next"/>
                <a:cs typeface="Avenir Next"/>
              </a:rPr>
              <a:t>fono:</a:t>
            </a:r>
            <a:r>
              <a:rPr sz="2200" spc="-25" dirty="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sz="2200" dirty="0">
                <a:solidFill>
                  <a:srgbClr val="FFFFFF"/>
                </a:solidFill>
                <a:latin typeface="Avenir Next"/>
                <a:cs typeface="Avenir Next"/>
              </a:rPr>
              <a:t>(56)</a:t>
            </a:r>
            <a:r>
              <a:rPr sz="2200" spc="-25" dirty="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sz="2200" dirty="0">
                <a:solidFill>
                  <a:srgbClr val="FFFFFF"/>
                </a:solidFill>
                <a:latin typeface="Avenir Next"/>
                <a:cs typeface="Avenir Next"/>
              </a:rPr>
              <a:t>2</a:t>
            </a:r>
            <a:r>
              <a:rPr sz="2200" spc="-25" dirty="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sz="2200" dirty="0">
                <a:solidFill>
                  <a:srgbClr val="FFFFFF"/>
                </a:solidFill>
                <a:latin typeface="Avenir Next"/>
                <a:cs typeface="Avenir Next"/>
              </a:rPr>
              <a:t>2570</a:t>
            </a:r>
            <a:r>
              <a:rPr sz="2200" spc="-25" dirty="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sz="2200" dirty="0">
                <a:solidFill>
                  <a:srgbClr val="FFFFFF"/>
                </a:solidFill>
                <a:latin typeface="Avenir Next"/>
                <a:cs typeface="Avenir Next"/>
              </a:rPr>
              <a:t>2690</a:t>
            </a:r>
            <a:endParaRPr sz="2200">
              <a:latin typeface="Avenir Next"/>
              <a:cs typeface="Avenir Nex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26398" y="7937779"/>
            <a:ext cx="0" cy="786765"/>
          </a:xfrm>
          <a:custGeom>
            <a:avLst/>
            <a:gdLst/>
            <a:ahLst/>
            <a:cxnLst/>
            <a:rect l="l" t="t" r="r" b="b"/>
            <a:pathLst>
              <a:path h="786765">
                <a:moveTo>
                  <a:pt x="0" y="786345"/>
                </a:moveTo>
                <a:lnTo>
                  <a:pt x="0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70058" y="7937779"/>
            <a:ext cx="0" cy="786765"/>
          </a:xfrm>
          <a:custGeom>
            <a:avLst/>
            <a:gdLst/>
            <a:ahLst/>
            <a:cxnLst/>
            <a:rect l="l" t="t" r="r" b="b"/>
            <a:pathLst>
              <a:path h="786765">
                <a:moveTo>
                  <a:pt x="0" y="786345"/>
                </a:moveTo>
                <a:lnTo>
                  <a:pt x="0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00881" y="1473357"/>
            <a:ext cx="2019300" cy="190055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280"/>
              </a:spcBef>
            </a:pP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Avda. </a:t>
            </a:r>
            <a:r>
              <a:rPr sz="1300" spc="-5" dirty="0">
                <a:solidFill>
                  <a:srgbClr val="FFFFFF"/>
                </a:solidFill>
                <a:latin typeface="Myriad Pro"/>
                <a:cs typeface="Myriad Pro"/>
              </a:rPr>
              <a:t>Cerro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el </a:t>
            </a:r>
            <a:r>
              <a:rPr sz="1300" spc="-5" dirty="0">
                <a:solidFill>
                  <a:srgbClr val="FFFFFF"/>
                </a:solidFill>
                <a:latin typeface="Myriad Pro"/>
                <a:cs typeface="Myriad Pro"/>
              </a:rPr>
              <a:t>Plomo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5680, </a:t>
            </a:r>
            <a:r>
              <a:rPr sz="130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Of.</a:t>
            </a:r>
            <a:r>
              <a:rPr sz="1300" spc="-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302,</a:t>
            </a:r>
            <a:r>
              <a:rPr sz="1300" spc="-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las</a:t>
            </a:r>
            <a:r>
              <a:rPr sz="1300" spc="-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Myriad Pro"/>
                <a:cs typeface="Myriad Pro"/>
              </a:rPr>
              <a:t>Condes,</a:t>
            </a:r>
            <a:r>
              <a:rPr sz="1300" spc="-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Myriad Pro"/>
                <a:cs typeface="Myriad Pro"/>
              </a:rPr>
              <a:t>Santiago. </a:t>
            </a:r>
            <a:r>
              <a:rPr sz="1300" spc="-26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yriad Pro"/>
                <a:cs typeface="Myriad Pro"/>
              </a:rPr>
              <a:t>Fono:</a:t>
            </a:r>
            <a:r>
              <a:rPr sz="1300" b="1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2</a:t>
            </a:r>
            <a:r>
              <a:rPr sz="130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-</a:t>
            </a:r>
            <a:r>
              <a:rPr sz="130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2570</a:t>
            </a:r>
            <a:r>
              <a:rPr sz="130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2690</a:t>
            </a:r>
            <a:endParaRPr sz="1300" dirty="0">
              <a:latin typeface="Myriad Pro"/>
              <a:cs typeface="Myriad Pro"/>
            </a:endParaRPr>
          </a:p>
          <a:p>
            <a:pPr marL="12700" marR="131445">
              <a:lnSpc>
                <a:spcPts val="1400"/>
              </a:lnSpc>
              <a:spcBef>
                <a:spcPts val="1000"/>
              </a:spcBef>
            </a:pP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Ex</a:t>
            </a:r>
            <a:r>
              <a:rPr sz="1300" spc="-6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Myriad Pro"/>
                <a:cs typeface="Myriad Pro"/>
              </a:rPr>
              <a:t>Terminal</a:t>
            </a:r>
            <a:r>
              <a:rPr sz="130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Ferroviario</a:t>
            </a:r>
            <a:r>
              <a:rPr sz="130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S/N. </a:t>
            </a:r>
            <a:r>
              <a:rPr sz="1300" spc="-26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Los</a:t>
            </a:r>
            <a:r>
              <a:rPr sz="1300" spc="-5" dirty="0">
                <a:solidFill>
                  <a:srgbClr val="FFFFFF"/>
                </a:solidFill>
                <a:latin typeface="Myriad Pro"/>
                <a:cs typeface="Myriad Pro"/>
              </a:rPr>
              <a:t> Lirios,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Requinoa.</a:t>
            </a:r>
            <a:endParaRPr sz="1300" dirty="0">
              <a:latin typeface="Myriad Pro"/>
              <a:cs typeface="Myriad Pro"/>
            </a:endParaRPr>
          </a:p>
          <a:p>
            <a:pPr marL="12700">
              <a:lnSpc>
                <a:spcPts val="1380"/>
              </a:lnSpc>
            </a:pPr>
            <a:r>
              <a:rPr sz="1300" b="1" spc="-10" dirty="0">
                <a:solidFill>
                  <a:srgbClr val="FFFFFF"/>
                </a:solidFill>
                <a:latin typeface="Myriad Pro"/>
                <a:cs typeface="Myriad Pro"/>
              </a:rPr>
              <a:t>Fono:</a:t>
            </a:r>
            <a:r>
              <a:rPr sz="1300" b="1" spc="-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72</a:t>
            </a:r>
            <a:r>
              <a:rPr sz="1300" spc="-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-</a:t>
            </a:r>
            <a:r>
              <a:rPr sz="1300" spc="-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2740</a:t>
            </a:r>
            <a:r>
              <a:rPr sz="1300" spc="-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270</a:t>
            </a:r>
            <a:endParaRPr sz="1300" dirty="0">
              <a:latin typeface="Myriad Pro"/>
              <a:cs typeface="Myriad Pro"/>
            </a:endParaRPr>
          </a:p>
          <a:p>
            <a:pPr marL="12700">
              <a:lnSpc>
                <a:spcPts val="1480"/>
              </a:lnSpc>
              <a:spcBef>
                <a:spcPts val="840"/>
              </a:spcBef>
            </a:pP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O’Higgins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 Poniente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77</a:t>
            </a:r>
            <a:endParaRPr sz="1300" dirty="0">
              <a:latin typeface="Myriad Pro"/>
              <a:cs typeface="Myriad Pro"/>
            </a:endParaRPr>
          </a:p>
          <a:p>
            <a:pPr marL="12700">
              <a:lnSpc>
                <a:spcPts val="1400"/>
              </a:lnSpc>
            </a:pP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Of.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805,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Myriad Pro"/>
                <a:cs typeface="Myriad Pro"/>
              </a:rPr>
              <a:t>Concepción.</a:t>
            </a:r>
            <a:endParaRPr sz="1300" dirty="0">
              <a:latin typeface="Myriad Pro"/>
              <a:cs typeface="Myriad Pro"/>
            </a:endParaRPr>
          </a:p>
          <a:p>
            <a:pPr marL="12700">
              <a:lnSpc>
                <a:spcPts val="1480"/>
              </a:lnSpc>
            </a:pPr>
            <a:r>
              <a:rPr sz="1300" b="1" spc="-10" dirty="0">
                <a:solidFill>
                  <a:srgbClr val="FFFFFF"/>
                </a:solidFill>
                <a:latin typeface="Myriad Pro"/>
                <a:cs typeface="Myriad Pro"/>
              </a:rPr>
              <a:t>Fono:</a:t>
            </a:r>
            <a:r>
              <a:rPr sz="1300" b="1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41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-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3832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810</a:t>
            </a:r>
            <a:endParaRPr sz="1300" dirty="0">
              <a:latin typeface="Myriad Pro"/>
              <a:cs typeface="Myriad Pr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8804" y="1007861"/>
            <a:ext cx="3543995" cy="3327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55" dirty="0">
                <a:solidFill>
                  <a:srgbClr val="FFFFFF"/>
                </a:solidFill>
                <a:latin typeface="Myriad Pro"/>
                <a:cs typeface="Myriad Pro"/>
              </a:rPr>
              <a:t>Red</a:t>
            </a:r>
            <a:r>
              <a:rPr sz="2000" b="1" spc="-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Myriad Pro"/>
                <a:cs typeface="Myriad Pro"/>
              </a:rPr>
              <a:t>de</a:t>
            </a:r>
            <a:r>
              <a:rPr sz="2000" b="1" spc="-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000" b="1" spc="40" dirty="0">
                <a:solidFill>
                  <a:srgbClr val="FFFFFF"/>
                </a:solidFill>
                <a:latin typeface="Myriad Pro"/>
                <a:cs typeface="Myriad Pro"/>
              </a:rPr>
              <a:t>Oficinas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04900" y="1528248"/>
            <a:ext cx="0" cy="1847214"/>
          </a:xfrm>
          <a:custGeom>
            <a:avLst/>
            <a:gdLst/>
            <a:ahLst/>
            <a:cxnLst/>
            <a:rect l="l" t="t" r="r" b="b"/>
            <a:pathLst>
              <a:path h="1847214">
                <a:moveTo>
                  <a:pt x="0" y="0"/>
                </a:moveTo>
                <a:lnTo>
                  <a:pt x="0" y="1846808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AB74E8F6-EBF1-3561-CA74-5911EDE07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t="20857" b="7768"/>
          <a:stretch/>
        </p:blipFill>
        <p:spPr>
          <a:xfrm>
            <a:off x="208888" y="-6056"/>
            <a:ext cx="16962182" cy="9142095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3021340" y="1589866"/>
            <a:ext cx="756285" cy="756920"/>
          </a:xfrm>
          <a:custGeom>
            <a:avLst/>
            <a:gdLst/>
            <a:ahLst/>
            <a:cxnLst/>
            <a:rect l="l" t="t" r="r" b="b"/>
            <a:pathLst>
              <a:path w="756284" h="756919">
                <a:moveTo>
                  <a:pt x="755903" y="756361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84490" y="1553017"/>
            <a:ext cx="76395" cy="76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42516" y="6439830"/>
            <a:ext cx="76403" cy="76403"/>
          </a:xfrm>
          <a:prstGeom prst="rect">
            <a:avLst/>
          </a:prstGeom>
        </p:spPr>
      </p:pic>
      <p:grpSp>
        <p:nvGrpSpPr>
          <p:cNvPr id="105" name="Grupo 104">
            <a:extLst>
              <a:ext uri="{FF2B5EF4-FFF2-40B4-BE49-F238E27FC236}">
                <a16:creationId xmlns:a16="http://schemas.microsoft.com/office/drawing/2014/main" id="{AC6E08C6-BEEB-32C1-CA2F-E309D5108201}"/>
              </a:ext>
            </a:extLst>
          </p:cNvPr>
          <p:cNvGrpSpPr/>
          <p:nvPr/>
        </p:nvGrpSpPr>
        <p:grpSpPr>
          <a:xfrm>
            <a:off x="935731" y="6262244"/>
            <a:ext cx="4888184" cy="2619522"/>
            <a:chOff x="561652" y="1439397"/>
            <a:chExt cx="4888184" cy="2619522"/>
          </a:xfrm>
        </p:grpSpPr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A07D2EDD-3B55-81CB-85F5-AFC49AC54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652" y="1439397"/>
              <a:ext cx="4888184" cy="2619522"/>
            </a:xfrm>
            <a:prstGeom prst="rect">
              <a:avLst/>
            </a:prstGeom>
            <a:ln>
              <a:noFill/>
            </a:ln>
          </p:spPr>
        </p:pic>
        <p:sp>
          <p:nvSpPr>
            <p:cNvPr id="89" name="object 89"/>
            <p:cNvSpPr txBox="1"/>
            <p:nvPr/>
          </p:nvSpPr>
          <p:spPr>
            <a:xfrm>
              <a:off x="3133041" y="2110283"/>
              <a:ext cx="1755143" cy="130548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s-CL" sz="1400" b="1" dirty="0">
                  <a:solidFill>
                    <a:srgbClr val="FFFFFF"/>
                  </a:solidFill>
                  <a:latin typeface="Myriad Pro"/>
                  <a:cs typeface="Myriad Pro"/>
                </a:rPr>
                <a:t>MUY</a:t>
              </a:r>
              <a:r>
                <a:rPr lang="es-CL" sz="1400" b="1" spc="-5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lang="es-CL" sz="1400" b="1" dirty="0">
                  <a:solidFill>
                    <a:srgbClr val="FFFFFF"/>
                  </a:solidFill>
                  <a:latin typeface="Myriad Pro"/>
                  <a:cs typeface="Myriad Pro"/>
                </a:rPr>
                <a:t>BAJA</a:t>
              </a:r>
              <a:r>
                <a:rPr lang="es-CL" sz="1400" b="1" spc="-5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lang="es-CL" sz="1400" b="1" dirty="0">
                  <a:solidFill>
                    <a:srgbClr val="FFFFFF"/>
                  </a:solidFill>
                  <a:latin typeface="Myriad Pro"/>
                  <a:cs typeface="Myriad Pro"/>
                </a:rPr>
                <a:t>TASA</a:t>
              </a:r>
              <a:endParaRPr lang="es-CL" sz="1400" dirty="0">
                <a:latin typeface="Myriad Pro"/>
                <a:cs typeface="Myriad Pro"/>
              </a:endParaRPr>
            </a:p>
            <a:p>
              <a:pPr marL="12700" marR="5080">
                <a:spcBef>
                  <a:spcPts val="30"/>
                </a:spcBef>
              </a:pPr>
              <a:r>
                <a:rPr lang="es-CL" sz="1400" b="1" dirty="0">
                  <a:solidFill>
                    <a:srgbClr val="FFFFFF"/>
                  </a:solidFill>
                  <a:latin typeface="Myriad Pro"/>
                  <a:cs typeface="Myriad Pro"/>
                </a:rPr>
                <a:t>DE</a:t>
              </a:r>
              <a:r>
                <a:rPr lang="es-CL" sz="1400" b="1" spc="-5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lang="es-CL" sz="1400" b="1" spc="-5" dirty="0">
                  <a:solidFill>
                    <a:srgbClr val="FFFFFF"/>
                  </a:solidFill>
                  <a:latin typeface="Myriad Pro"/>
                  <a:cs typeface="Myriad Pro"/>
                </a:rPr>
                <a:t>SINIESTRALIDAD. </a:t>
              </a:r>
              <a:r>
                <a:rPr lang="es-CL" sz="1400" b="1" spc="-25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400" i="1" spc="-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G</a:t>
              </a:r>
              <a:r>
                <a:rPr sz="1400" i="1" spc="-4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r</a:t>
              </a:r>
              <a:r>
                <a:rPr sz="1400" i="1" spc="-1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a</a:t>
              </a:r>
              <a:r>
                <a:rPr sz="1400" i="1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c</a:t>
              </a:r>
              <a:r>
                <a:rPr sz="1400" i="1" spc="-1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i</a:t>
              </a:r>
              <a:r>
                <a:rPr sz="1400" i="1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as</a:t>
              </a:r>
              <a:r>
                <a:rPr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a</a:t>
              </a:r>
              <a:r>
                <a:rPr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20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n</a:t>
              </a:r>
              <a:r>
                <a:rPr sz="1400" i="1" spc="-10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uest</a:t>
              </a:r>
              <a:r>
                <a:rPr sz="1400" i="1" spc="-4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r</a:t>
              </a:r>
              <a:r>
                <a:rPr sz="1400" i="1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as</a:t>
              </a:r>
              <a:r>
                <a:rPr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0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ví</a:t>
              </a:r>
              <a:r>
                <a:rPr sz="1400" i="1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as</a:t>
              </a:r>
              <a:r>
                <a:rPr sz="1400" i="1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 </a:t>
              </a:r>
              <a:r>
                <a:rPr sz="1400" i="1" spc="-1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exclusivas</a:t>
              </a:r>
              <a:r>
                <a:rPr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y </a:t>
              </a:r>
              <a:r>
                <a:rPr sz="1400" i="1" spc="-1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nuestra</a:t>
              </a:r>
              <a:r>
                <a:rPr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constante</a:t>
              </a:r>
              <a:r>
                <a:rPr sz="1400" i="1" spc="-2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0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atención</a:t>
              </a:r>
              <a:endParaRPr sz="1400" dirty="0">
                <a:latin typeface="MyriadPro-CondIt"/>
                <a:cs typeface="MyriadPro-CondIt"/>
              </a:endParaRPr>
            </a:p>
            <a:p>
              <a:pPr marL="12700"/>
              <a:r>
                <a:rPr sz="1400" i="1" spc="-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en</a:t>
              </a:r>
              <a:r>
                <a:rPr sz="1400" i="1" spc="-3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0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ellas</a:t>
              </a:r>
              <a:r>
                <a:rPr sz="1400" i="1" spc="-1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.</a:t>
              </a:r>
              <a:endParaRPr sz="1400" dirty="0">
                <a:latin typeface="MyriadPro-CondIt"/>
                <a:cs typeface="MyriadPro-CondIt"/>
              </a:endParaRPr>
            </a:p>
          </p:txBody>
        </p:sp>
        <p:pic>
          <p:nvPicPr>
            <p:cNvPr id="104" name="Imagen 103">
              <a:extLst>
                <a:ext uri="{FF2B5EF4-FFF2-40B4-BE49-F238E27FC236}">
                  <a16:creationId xmlns:a16="http://schemas.microsoft.com/office/drawing/2014/main" id="{06455F07-AB3E-6A25-B044-3A5F21D76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004" y="2023035"/>
              <a:ext cx="1805717" cy="1646549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936941E7-F12A-05A4-A5CE-7368EBA73B98}"/>
              </a:ext>
            </a:extLst>
          </p:cNvPr>
          <p:cNvGrpSpPr/>
          <p:nvPr/>
        </p:nvGrpSpPr>
        <p:grpSpPr>
          <a:xfrm>
            <a:off x="935731" y="3743547"/>
            <a:ext cx="4888184" cy="2619522"/>
            <a:chOff x="1413858" y="6246627"/>
            <a:chExt cx="4888184" cy="2619522"/>
          </a:xfrm>
        </p:grpSpPr>
        <p:grpSp>
          <p:nvGrpSpPr>
            <p:cNvPr id="109" name="Grupo 108">
              <a:extLst>
                <a:ext uri="{FF2B5EF4-FFF2-40B4-BE49-F238E27FC236}">
                  <a16:creationId xmlns:a16="http://schemas.microsoft.com/office/drawing/2014/main" id="{2C5A3758-4D10-AEF1-61B2-B69307D1CDF6}"/>
                </a:ext>
              </a:extLst>
            </p:cNvPr>
            <p:cNvGrpSpPr/>
            <p:nvPr/>
          </p:nvGrpSpPr>
          <p:grpSpPr>
            <a:xfrm>
              <a:off x="1413858" y="6246627"/>
              <a:ext cx="4888184" cy="2619522"/>
              <a:chOff x="5276636" y="1694836"/>
              <a:chExt cx="4888184" cy="2619522"/>
            </a:xfrm>
          </p:grpSpPr>
          <p:pic>
            <p:nvPicPr>
              <p:cNvPr id="101" name="Imagen 100">
                <a:extLst>
                  <a:ext uri="{FF2B5EF4-FFF2-40B4-BE49-F238E27FC236}">
                    <a16:creationId xmlns:a16="http://schemas.microsoft.com/office/drawing/2014/main" id="{64538128-F02D-EFDF-852C-488D060C2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alphaModFix amt="8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76636" y="1694836"/>
                <a:ext cx="4888184" cy="261952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6" name="Imagen 105">
                <a:extLst>
                  <a:ext uri="{FF2B5EF4-FFF2-40B4-BE49-F238E27FC236}">
                    <a16:creationId xmlns:a16="http://schemas.microsoft.com/office/drawing/2014/main" id="{6FBD2E23-A2C4-71F4-5B19-9143D2387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8200" y="2338286"/>
                <a:ext cx="1378351" cy="1356487"/>
              </a:xfrm>
              <a:prstGeom prst="rect">
                <a:avLst/>
              </a:prstGeom>
            </p:spPr>
          </p:pic>
        </p:grpSp>
        <p:sp>
          <p:nvSpPr>
            <p:cNvPr id="51" name="object 51"/>
            <p:cNvSpPr txBox="1"/>
            <p:nvPr/>
          </p:nvSpPr>
          <p:spPr>
            <a:xfrm>
              <a:off x="3976227" y="7006484"/>
              <a:ext cx="1818268" cy="1187504"/>
            </a:xfrm>
            <a:prstGeom prst="rect">
              <a:avLst/>
            </a:prstGeom>
          </p:spPr>
          <p:txBody>
            <a:bodyPr vert="horz" wrap="square" lIns="0" tIns="45719" rIns="0" bIns="0" rtlCol="0">
              <a:spAutoFit/>
            </a:bodyPr>
            <a:lstStyle/>
            <a:p>
              <a:pPr marL="12700" marR="5080">
                <a:lnSpc>
                  <a:spcPts val="1300"/>
                </a:lnSpc>
                <a:spcBef>
                  <a:spcPts val="359"/>
                </a:spcBef>
              </a:pPr>
              <a:r>
                <a:rPr lang="es-CL" sz="1400" b="1" spc="-10" dirty="0">
                  <a:solidFill>
                    <a:srgbClr val="FFFFFF"/>
                  </a:solidFill>
                  <a:latin typeface="Myriad Pro"/>
                  <a:cs typeface="Myriad Pro"/>
                </a:rPr>
                <a:t>ACCESO</a:t>
              </a:r>
              <a:r>
                <a:rPr lang="es-CL" sz="1400" b="1" spc="-3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lang="es-CL" sz="1400" b="1" dirty="0">
                  <a:solidFill>
                    <a:srgbClr val="FFFFFF"/>
                  </a:solidFill>
                  <a:latin typeface="Myriad Pro"/>
                  <a:cs typeface="Myriad Pro"/>
                </a:rPr>
                <a:t>A</a:t>
              </a:r>
              <a:r>
                <a:rPr lang="es-CL" sz="1400" b="1" spc="-3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lang="es-CL" sz="1400" b="1" dirty="0">
                  <a:solidFill>
                    <a:srgbClr val="FFFFFF"/>
                  </a:solidFill>
                  <a:latin typeface="Myriad Pro"/>
                  <a:cs typeface="Myriad Pro"/>
                </a:rPr>
                <a:t>LOS</a:t>
              </a:r>
              <a:r>
                <a:rPr lang="es-CL" sz="1400" b="1" spc="-3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br>
                <a:rPr lang="es-CL" sz="1400" b="1" spc="-30" dirty="0">
                  <a:solidFill>
                    <a:srgbClr val="FFFFFF"/>
                  </a:solidFill>
                  <a:latin typeface="Myriad Pro"/>
                  <a:cs typeface="Myriad Pro"/>
                </a:rPr>
              </a:br>
              <a:r>
                <a:rPr lang="es-CL" sz="1400" b="1" dirty="0">
                  <a:solidFill>
                    <a:srgbClr val="FFFFFF"/>
                  </a:solidFill>
                  <a:latin typeface="Myriad Pro"/>
                  <a:cs typeface="Myriad Pro"/>
                </a:rPr>
                <a:t>PRINCIPALES PUERTOS DEL</a:t>
              </a:r>
              <a:r>
                <a:rPr lang="es-CL" sz="1400" b="1" spc="-5" dirty="0">
                  <a:solidFill>
                    <a:srgbClr val="FFFFFF"/>
                  </a:solidFill>
                  <a:latin typeface="Myriad Pro"/>
                  <a:cs typeface="Myriad Pro"/>
                </a:rPr>
                <a:t> PAÍS.</a:t>
              </a:r>
              <a:endParaRPr lang="es-CL" sz="1400" dirty="0">
                <a:latin typeface="Myriad Pro"/>
                <a:cs typeface="Myriad Pro"/>
              </a:endParaRPr>
            </a:p>
            <a:p>
              <a:pPr marL="12700" marR="50165">
                <a:lnSpc>
                  <a:spcPts val="1600"/>
                </a:lnSpc>
                <a:spcBef>
                  <a:spcPts val="160"/>
                </a:spcBef>
              </a:pPr>
              <a:r>
                <a:rPr sz="1400" i="1" spc="-10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Disminución</a:t>
              </a:r>
              <a:r>
                <a:rPr sz="1400" i="1" spc="14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en</a:t>
              </a:r>
              <a:r>
                <a:rPr sz="1400" i="1" spc="-3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0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tiem</a:t>
              </a:r>
              <a:r>
                <a:rPr sz="1400" i="1" spc="-204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pos </a:t>
              </a:r>
              <a:r>
                <a:rPr lang="es-ES" sz="1400" i="1" spc="-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/>
              </a:r>
              <a:br>
                <a:rPr lang="es-ES" sz="1400" i="1" spc="-5" dirty="0">
                  <a:solidFill>
                    <a:srgbClr val="FFFFFF"/>
                  </a:solidFill>
                  <a:latin typeface="MyriadPro-CondIt"/>
                  <a:cs typeface="MyriadPro-CondIt"/>
                </a:rPr>
              </a:br>
              <a:r>
                <a:rPr sz="1400" i="1" spc="-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de </a:t>
              </a:r>
              <a:r>
                <a:rPr sz="1400" i="1" spc="-1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operación</a:t>
              </a:r>
              <a:r>
                <a:rPr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0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en</a:t>
              </a:r>
              <a:r>
                <a:rPr sz="1400" i="1" spc="-1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0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puertos</a:t>
              </a:r>
              <a:r>
                <a:rPr sz="1400" i="1" spc="-3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lang="es-ES" sz="1400" i="1" spc="-3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/>
              </a:r>
              <a:br>
                <a:rPr lang="es-ES" sz="1400" i="1" spc="-30" dirty="0">
                  <a:solidFill>
                    <a:srgbClr val="FFFFFF"/>
                  </a:solidFill>
                  <a:latin typeface="MyriadPro-CondIt"/>
                  <a:cs typeface="MyriadPro-CondIt"/>
                </a:rPr>
              </a:br>
              <a:r>
                <a:rPr sz="1400" i="1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y</a:t>
              </a:r>
              <a:r>
                <a:rPr sz="1400" i="1" spc="-2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terminales</a:t>
              </a:r>
              <a:r>
                <a:rPr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.</a:t>
              </a:r>
              <a:endParaRPr sz="1400" dirty="0">
                <a:latin typeface="MyriadPro-CondIt"/>
                <a:cs typeface="MyriadPro-CondIt"/>
              </a:endParaRPr>
            </a:p>
          </p:txBody>
        </p:sp>
      </p:grpSp>
      <p:grpSp>
        <p:nvGrpSpPr>
          <p:cNvPr id="111" name="Grupo 110">
            <a:extLst>
              <a:ext uri="{FF2B5EF4-FFF2-40B4-BE49-F238E27FC236}">
                <a16:creationId xmlns:a16="http://schemas.microsoft.com/office/drawing/2014/main" id="{03C99AF3-0930-EACE-9CBB-0E986A8399A7}"/>
              </a:ext>
            </a:extLst>
          </p:cNvPr>
          <p:cNvGrpSpPr/>
          <p:nvPr/>
        </p:nvGrpSpPr>
        <p:grpSpPr>
          <a:xfrm>
            <a:off x="5807554" y="6248104"/>
            <a:ext cx="4888184" cy="2619522"/>
            <a:chOff x="618759" y="835259"/>
            <a:chExt cx="4888184" cy="2619522"/>
          </a:xfrm>
        </p:grpSpPr>
        <p:grpSp>
          <p:nvGrpSpPr>
            <p:cNvPr id="108" name="Grupo 107">
              <a:extLst>
                <a:ext uri="{FF2B5EF4-FFF2-40B4-BE49-F238E27FC236}">
                  <a16:creationId xmlns:a16="http://schemas.microsoft.com/office/drawing/2014/main" id="{4C9AEF6D-8A8B-CB3E-670C-EB7AF72EB4C1}"/>
                </a:ext>
              </a:extLst>
            </p:cNvPr>
            <p:cNvGrpSpPr/>
            <p:nvPr/>
          </p:nvGrpSpPr>
          <p:grpSpPr>
            <a:xfrm>
              <a:off x="618759" y="835259"/>
              <a:ext cx="4888184" cy="2619522"/>
              <a:chOff x="10042142" y="1694836"/>
              <a:chExt cx="4888184" cy="2619522"/>
            </a:xfrm>
          </p:grpSpPr>
          <p:pic>
            <p:nvPicPr>
              <p:cNvPr id="102" name="Imagen 101">
                <a:extLst>
                  <a:ext uri="{FF2B5EF4-FFF2-40B4-BE49-F238E27FC236}">
                    <a16:creationId xmlns:a16="http://schemas.microsoft.com/office/drawing/2014/main" id="{0365DAB4-1E14-844F-FE24-6F28A3F9E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alphaModFix amt="8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42142" y="1694836"/>
                <a:ext cx="4888184" cy="2619522"/>
              </a:xfrm>
              <a:prstGeom prst="rect">
                <a:avLst/>
              </a:prstGeom>
            </p:spPr>
          </p:pic>
          <p:pic>
            <p:nvPicPr>
              <p:cNvPr id="107" name="Imagen 106">
                <a:extLst>
                  <a:ext uri="{FF2B5EF4-FFF2-40B4-BE49-F238E27FC236}">
                    <a16:creationId xmlns:a16="http://schemas.microsoft.com/office/drawing/2014/main" id="{9BF2545B-5D5D-F54C-0A62-B84426F1B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73663" y="2313261"/>
                <a:ext cx="1641614" cy="1458653"/>
              </a:xfrm>
              <a:prstGeom prst="rect">
                <a:avLst/>
              </a:prstGeom>
            </p:spPr>
          </p:pic>
        </p:grpSp>
        <p:sp>
          <p:nvSpPr>
            <p:cNvPr id="52" name="object 52"/>
            <p:cNvSpPr txBox="1"/>
            <p:nvPr/>
          </p:nvSpPr>
          <p:spPr>
            <a:xfrm>
              <a:off x="3226924" y="1634724"/>
              <a:ext cx="1905938" cy="1007967"/>
            </a:xfrm>
            <a:prstGeom prst="rect">
              <a:avLst/>
            </a:prstGeom>
          </p:spPr>
          <p:txBody>
            <a:bodyPr vert="horz" wrap="square" lIns="0" tIns="45719" rIns="0" bIns="0" rtlCol="0">
              <a:spAutoFit/>
            </a:bodyPr>
            <a:lstStyle/>
            <a:p>
              <a:pPr marL="12700" marR="99060">
                <a:lnSpc>
                  <a:spcPts val="1300"/>
                </a:lnSpc>
                <a:spcBef>
                  <a:spcPts val="359"/>
                </a:spcBef>
              </a:pPr>
              <a:r>
                <a:rPr lang="es-CL" sz="1400" b="1" dirty="0">
                  <a:solidFill>
                    <a:srgbClr val="FFFFFF"/>
                  </a:solidFill>
                  <a:latin typeface="Myriad Pro"/>
                  <a:cs typeface="Myriad Pro"/>
                </a:rPr>
                <a:t>M</a:t>
              </a:r>
              <a:r>
                <a:rPr lang="es-CL" sz="1400" b="1" spc="-20" dirty="0">
                  <a:solidFill>
                    <a:srgbClr val="FFFFFF"/>
                  </a:solidFill>
                  <a:latin typeface="Myriad Pro"/>
                  <a:cs typeface="Myriad Pro"/>
                </a:rPr>
                <a:t>AY</a:t>
              </a:r>
              <a:r>
                <a:rPr lang="es-CL" sz="1400" b="1" dirty="0">
                  <a:solidFill>
                    <a:srgbClr val="FFFFFF"/>
                  </a:solidFill>
                  <a:latin typeface="Myriad Pro"/>
                  <a:cs typeface="Myriad Pro"/>
                </a:rPr>
                <a:t>OR </a:t>
              </a:r>
              <a:r>
                <a:rPr lang="es-CL" sz="1400" b="1" spc="5" dirty="0">
                  <a:solidFill>
                    <a:srgbClr val="FFFFFF"/>
                  </a:solidFill>
                  <a:latin typeface="Myriad Pro"/>
                  <a:cs typeface="Myriad Pro"/>
                </a:rPr>
                <a:t>C</a:t>
              </a:r>
              <a:r>
                <a:rPr lang="es-CL" sz="1400" b="1" dirty="0">
                  <a:solidFill>
                    <a:srgbClr val="FFFFFF"/>
                  </a:solidFill>
                  <a:latin typeface="Myriad Pro"/>
                  <a:cs typeface="Myriad Pro"/>
                </a:rPr>
                <a:t>APACIDAD  DE</a:t>
              </a:r>
              <a:r>
                <a:rPr lang="es-CL" sz="1400" b="1" spc="-5" dirty="0">
                  <a:solidFill>
                    <a:srgbClr val="FFFFFF"/>
                  </a:solidFill>
                  <a:latin typeface="Myriad Pro"/>
                  <a:cs typeface="Myriad Pro"/>
                </a:rPr>
                <a:t> CARGA.</a:t>
              </a:r>
              <a:endParaRPr lang="es-CL" sz="1400" dirty="0">
                <a:latin typeface="Myriad Pro"/>
                <a:cs typeface="Myriad Pro"/>
              </a:endParaRPr>
            </a:p>
            <a:p>
              <a:pPr marL="12700" marR="5080">
                <a:lnSpc>
                  <a:spcPts val="1600"/>
                </a:lnSpc>
                <a:spcBef>
                  <a:spcPts val="60"/>
                </a:spcBef>
              </a:pPr>
              <a:r>
                <a:rPr lang="es-CL" sz="1400" i="1" spc="-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Un </a:t>
              </a:r>
              <a:r>
                <a:rPr lang="es-CL" sz="1400" i="1" spc="-2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tren </a:t>
              </a:r>
              <a:r>
                <a:rPr lang="es-CL" sz="1400" i="1" spc="-1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puede</a:t>
              </a:r>
              <a:r>
                <a:rPr sz="1400" i="1" spc="-1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transpor</a:t>
              </a:r>
              <a:r>
                <a:rPr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- </a:t>
              </a:r>
              <a:r>
                <a:rPr sz="1400" i="1" spc="-21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tar </a:t>
              </a:r>
              <a:r>
                <a:rPr sz="1400" i="1" spc="-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el</a:t>
              </a:r>
              <a:r>
                <a:rPr sz="1400" i="1" spc="-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equivalente</a:t>
              </a:r>
              <a:r>
                <a:rPr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a </a:t>
              </a:r>
              <a:r>
                <a:rPr sz="1400" i="1" spc="-10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80 </a:t>
              </a:r>
              <a:r>
                <a:rPr sz="1400" i="1" spc="-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camiones</a:t>
              </a:r>
              <a:r>
                <a:rPr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,</a:t>
              </a:r>
              <a:r>
                <a:rPr sz="1400" i="1" spc="-3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0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incluso</a:t>
              </a:r>
              <a:r>
                <a:rPr sz="1400" i="1" spc="-3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 </a:t>
              </a:r>
              <a:r>
                <a:rPr sz="1400" i="1" spc="-15" dirty="0" err="1">
                  <a:solidFill>
                    <a:srgbClr val="FFFFFF"/>
                  </a:solidFill>
                  <a:latin typeface="MyriadPro-CondIt"/>
                  <a:cs typeface="MyriadPro-CondIt"/>
                </a:rPr>
                <a:t>más</a:t>
              </a:r>
              <a:r>
                <a:rPr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rPr>
                <a:t>...</a:t>
              </a:r>
              <a:endParaRPr sz="1400" dirty="0">
                <a:latin typeface="MyriadPro-CondIt"/>
                <a:cs typeface="MyriadPro-CondIt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6E1370F9-B8F6-A42A-9A93-E6620604C501}"/>
              </a:ext>
            </a:extLst>
          </p:cNvPr>
          <p:cNvGrpSpPr/>
          <p:nvPr/>
        </p:nvGrpSpPr>
        <p:grpSpPr>
          <a:xfrm>
            <a:off x="5807554" y="3758594"/>
            <a:ext cx="4888184" cy="2619522"/>
            <a:chOff x="10610838" y="3757117"/>
            <a:chExt cx="4888184" cy="2619522"/>
          </a:xfrm>
        </p:grpSpPr>
        <p:pic>
          <p:nvPicPr>
            <p:cNvPr id="103" name="Imagen 102">
              <a:extLst>
                <a:ext uri="{FF2B5EF4-FFF2-40B4-BE49-F238E27FC236}">
                  <a16:creationId xmlns:a16="http://schemas.microsoft.com/office/drawing/2014/main" id="{B2762988-7714-B437-8691-F9A8DE3EC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0838" y="3757117"/>
              <a:ext cx="4888184" cy="2619522"/>
            </a:xfrm>
            <a:prstGeom prst="rect">
              <a:avLst/>
            </a:prstGeom>
          </p:spPr>
        </p:pic>
        <p:sp>
          <p:nvSpPr>
            <p:cNvPr id="92" name="object 82">
              <a:extLst>
                <a:ext uri="{FF2B5EF4-FFF2-40B4-BE49-F238E27FC236}">
                  <a16:creationId xmlns:a16="http://schemas.microsoft.com/office/drawing/2014/main" id="{56EC2009-AAFC-1F5C-CB7B-29A824E7B197}"/>
                </a:ext>
              </a:extLst>
            </p:cNvPr>
            <p:cNvSpPr txBox="1"/>
            <p:nvPr/>
          </p:nvSpPr>
          <p:spPr>
            <a:xfrm>
              <a:off x="13273462" y="4358124"/>
              <a:ext cx="1830028" cy="1464440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430"/>
                </a:lnSpc>
                <a:spcBef>
                  <a:spcPts val="100"/>
                </a:spcBef>
              </a:pPr>
              <a:r>
                <a:rPr lang="es-MX" sz="1400" b="1" spc="-10" dirty="0">
                  <a:solidFill>
                    <a:schemeClr val="bg1"/>
                  </a:solidFill>
                  <a:latin typeface="Myriad Pro"/>
                  <a:cs typeface="Myriad Pro"/>
                </a:rPr>
                <a:t>MAYOR SEGURIDAD EN TRAYECTO.</a:t>
              </a:r>
              <a:endParaRPr lang="es-MX" sz="1400" b="1" spc="-5" dirty="0">
                <a:solidFill>
                  <a:schemeClr val="bg1"/>
                </a:solidFill>
                <a:latin typeface="Myriad Pro"/>
                <a:cs typeface="Myriad Pro"/>
              </a:endParaRPr>
            </a:p>
            <a:p>
              <a:pPr marL="12700">
                <a:lnSpc>
                  <a:spcPts val="1430"/>
                </a:lnSpc>
                <a:spcBef>
                  <a:spcPts val="100"/>
                </a:spcBef>
              </a:pPr>
              <a:r>
                <a:rPr lang="es-CL" sz="1400" i="1" dirty="0">
                  <a:solidFill>
                    <a:schemeClr val="bg1"/>
                  </a:solidFill>
                  <a:latin typeface="MyriadPro-CondIt"/>
                </a:rPr>
                <a:t>Nuestros equipos poseen GPS y cámaras de vigilancia monitoreadas en línea y un sistema traba puertas para los contenedores.</a:t>
              </a:r>
              <a:endParaRPr lang="es-ES" sz="1400" dirty="0">
                <a:solidFill>
                  <a:schemeClr val="bg1"/>
                </a:solidFill>
                <a:latin typeface="MyriadPro-CondIt"/>
                <a:cs typeface="MyriadPro-CondIt"/>
              </a:endParaRPr>
            </a:p>
          </p:txBody>
        </p:sp>
        <p:pic>
          <p:nvPicPr>
            <p:cNvPr id="112" name="Imagen 111">
              <a:extLst>
                <a:ext uri="{FF2B5EF4-FFF2-40B4-BE49-F238E27FC236}">
                  <a16:creationId xmlns:a16="http://schemas.microsoft.com/office/drawing/2014/main" id="{BA63A9EE-E32C-5C29-80C7-05A399701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1730" y="4412319"/>
              <a:ext cx="1429165" cy="1414099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AD3FDD7A-6A2A-32D9-0030-8E00C34D58EE}"/>
              </a:ext>
            </a:extLst>
          </p:cNvPr>
          <p:cNvGrpSpPr/>
          <p:nvPr/>
        </p:nvGrpSpPr>
        <p:grpSpPr>
          <a:xfrm>
            <a:off x="10679376" y="1211989"/>
            <a:ext cx="4888186" cy="7655638"/>
            <a:chOff x="10679376" y="1211989"/>
            <a:chExt cx="4888186" cy="7655638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E14A6155-DBF3-DBAD-7058-2E553877BFDF}"/>
                </a:ext>
              </a:extLst>
            </p:cNvPr>
            <p:cNvGrpSpPr/>
            <p:nvPr/>
          </p:nvGrpSpPr>
          <p:grpSpPr>
            <a:xfrm>
              <a:off x="10679376" y="3726013"/>
              <a:ext cx="4888184" cy="2619522"/>
              <a:chOff x="1351878" y="6205255"/>
              <a:chExt cx="4937707" cy="2646061"/>
            </a:xfrm>
          </p:grpSpPr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C78B8CFD-784A-F6BC-7101-3A6BBB620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1878" y="6205255"/>
                <a:ext cx="4937707" cy="2646061"/>
              </a:xfrm>
              <a:prstGeom prst="rect">
                <a:avLst/>
              </a:prstGeom>
            </p:spPr>
          </p:pic>
          <p:sp>
            <p:nvSpPr>
              <p:cNvPr id="23" name="object 82">
                <a:extLst>
                  <a:ext uri="{FF2B5EF4-FFF2-40B4-BE49-F238E27FC236}">
                    <a16:creationId xmlns:a16="http://schemas.microsoft.com/office/drawing/2014/main" id="{710FD0EB-5E5A-B10A-49DB-92C7CB7413D5}"/>
                  </a:ext>
                </a:extLst>
              </p:cNvPr>
              <p:cNvSpPr txBox="1"/>
              <p:nvPr/>
            </p:nvSpPr>
            <p:spPr>
              <a:xfrm>
                <a:off x="3957802" y="6880981"/>
                <a:ext cx="1942583" cy="118442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ts val="1430"/>
                  </a:lnSpc>
                  <a:spcBef>
                    <a:spcPts val="100"/>
                  </a:spcBef>
                </a:pPr>
                <a:r>
                  <a:rPr lang="es-CL" sz="1400" b="1" spc="-10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PROTEGE</a:t>
                </a:r>
                <a:r>
                  <a:rPr lang="es-CL" sz="1400" b="1" spc="-15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 </a:t>
                </a:r>
                <a:r>
                  <a:rPr lang="es-CL" sz="1400" b="1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EL</a:t>
                </a:r>
                <a:endParaRPr lang="es-CL" sz="1400" dirty="0">
                  <a:latin typeface="Myriad Pro"/>
                  <a:cs typeface="Myriad Pro"/>
                </a:endParaRPr>
              </a:p>
              <a:p>
                <a:pPr marL="12700" marR="5080">
                  <a:lnSpc>
                    <a:spcPct val="89900"/>
                  </a:lnSpc>
                  <a:spcBef>
                    <a:spcPts val="25"/>
                  </a:spcBef>
                </a:pPr>
                <a:r>
                  <a:rPr lang="es-CL" sz="1400" b="1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MEDIO </a:t>
                </a:r>
                <a:r>
                  <a:rPr lang="es-CL" sz="1400" b="1" spc="-10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AMBIENTE. </a:t>
                </a:r>
                <a:r>
                  <a:rPr lang="es-CL" sz="1400" b="1" spc="-5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 </a:t>
                </a:r>
                <a:r>
                  <a:rPr sz="1400" i="1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Reduciendo</a:t>
                </a:r>
                <a:r>
                  <a:rPr sz="1400" i="1" spc="-2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en</a:t>
                </a:r>
                <a:r>
                  <a:rPr sz="1400" i="1" spc="-2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un</a:t>
                </a:r>
                <a:r>
                  <a:rPr sz="1400" i="1" spc="17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75% </a:t>
                </a:r>
                <a:r>
                  <a:rPr sz="1400" i="1" spc="-2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endParaRPr lang="es-ES" sz="1400" i="1" spc="-210" dirty="0">
                  <a:solidFill>
                    <a:srgbClr val="FFFFFF"/>
                  </a:solidFill>
                  <a:latin typeface="MyriadPro-CondIt"/>
                  <a:cs typeface="MyriadPro-CondIt"/>
                </a:endParaRPr>
              </a:p>
              <a:p>
                <a:pPr marL="12700" marR="5080">
                  <a:lnSpc>
                    <a:spcPct val="89900"/>
                  </a:lnSpc>
                  <a:spcBef>
                    <a:spcPts val="25"/>
                  </a:spcBef>
                </a:pPr>
                <a:r>
                  <a:rPr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la</a:t>
                </a:r>
                <a:r>
                  <a:rPr sz="1400" i="1" spc="-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emisión</a:t>
                </a:r>
                <a:r>
                  <a:rPr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de</a:t>
                </a:r>
                <a:r>
                  <a:rPr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spc="-1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CO2</a:t>
                </a:r>
                <a:endParaRPr lang="es-CL" sz="1400" i="1" spc="-15" dirty="0">
                  <a:solidFill>
                    <a:srgbClr val="FFFFFF"/>
                  </a:solidFill>
                  <a:latin typeface="MyriadPro-CondIt"/>
                  <a:cs typeface="MyriadPro-CondIt"/>
                </a:endParaRPr>
              </a:p>
              <a:p>
                <a:pPr marL="12700" marR="178435">
                  <a:lnSpc>
                    <a:spcPts val="1600"/>
                  </a:lnSpc>
                  <a:spcBef>
                    <a:spcPts val="20"/>
                  </a:spcBef>
                </a:pPr>
                <a:r>
                  <a:rPr lang="es-ES"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y el </a:t>
                </a:r>
                <a:r>
                  <a:rPr lang="es-ES"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consumo </a:t>
                </a:r>
                <a:r>
                  <a:rPr lang="es-ES"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de </a:t>
                </a:r>
                <a:r>
                  <a:rPr lang="es-ES" sz="1400" i="1" spc="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lang="es-ES"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combustibles</a:t>
                </a:r>
                <a:r>
                  <a:rPr lang="es-ES" sz="1400" i="1" spc="-5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lang="es-ES"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fósiles.</a:t>
                </a:r>
                <a:endParaRPr lang="es-ES" sz="1400" dirty="0">
                  <a:latin typeface="MyriadPro-CondIt"/>
                  <a:cs typeface="MyriadPro-CondIt"/>
                </a:endParaRPr>
              </a:p>
            </p:txBody>
          </p:sp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049197DF-ADD7-5EB0-2444-265A94234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48716" y="6929553"/>
                <a:ext cx="1474336" cy="1142513"/>
              </a:xfrm>
              <a:prstGeom prst="rect">
                <a:avLst/>
              </a:prstGeom>
            </p:spPr>
          </p:pic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1C7ABD0-6E9F-4AB6-0063-9CA4478894F2}"/>
                </a:ext>
              </a:extLst>
            </p:cNvPr>
            <p:cNvGrpSpPr/>
            <p:nvPr/>
          </p:nvGrpSpPr>
          <p:grpSpPr>
            <a:xfrm>
              <a:off x="10679376" y="6248104"/>
              <a:ext cx="4888186" cy="2619523"/>
              <a:chOff x="11144976" y="3839458"/>
              <a:chExt cx="4937707" cy="2646061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70CD45DE-1A61-7A69-E8EC-2C3BC3799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44976" y="3839458"/>
                <a:ext cx="4937707" cy="2646061"/>
              </a:xfrm>
              <a:prstGeom prst="rect">
                <a:avLst/>
              </a:prstGeom>
            </p:spPr>
          </p:pic>
          <p:sp>
            <p:nvSpPr>
              <p:cNvPr id="20" name="object 24">
                <a:extLst>
                  <a:ext uri="{FF2B5EF4-FFF2-40B4-BE49-F238E27FC236}">
                    <a16:creationId xmlns:a16="http://schemas.microsoft.com/office/drawing/2014/main" id="{E5614903-8396-A036-8F9F-8B1CE27C0E23}"/>
                  </a:ext>
                </a:extLst>
              </p:cNvPr>
              <p:cNvSpPr txBox="1"/>
              <p:nvPr/>
            </p:nvSpPr>
            <p:spPr>
              <a:xfrm>
                <a:off x="13826875" y="4621111"/>
                <a:ext cx="1692025" cy="83356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ts val="1480"/>
                  </a:lnSpc>
                  <a:spcBef>
                    <a:spcPts val="100"/>
                  </a:spcBef>
                </a:pPr>
                <a:r>
                  <a:rPr lang="es-CL" sz="1400" b="1" spc="-5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DESCONGESTIÓN</a:t>
                </a:r>
                <a:r>
                  <a:rPr sz="1400" b="1" spc="-5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.</a:t>
                </a:r>
                <a:endParaRPr lang="es-CL" sz="1400" b="1" spc="-5" dirty="0">
                  <a:solidFill>
                    <a:srgbClr val="FFFFFF"/>
                  </a:solidFill>
                  <a:latin typeface="Myriad Pro"/>
                  <a:cs typeface="Myriad Pro"/>
                </a:endParaRPr>
              </a:p>
              <a:p>
                <a:pPr marL="12700" marR="5080">
                  <a:lnSpc>
                    <a:spcPts val="1600"/>
                  </a:lnSpc>
                  <a:spcBef>
                    <a:spcPts val="140"/>
                  </a:spcBef>
                </a:pPr>
                <a:r>
                  <a:rPr lang="es-ES"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El</a:t>
                </a:r>
                <a:r>
                  <a:rPr lang="es-ES" sz="1400" i="1" spc="-2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lang="es-ES" sz="1400" i="1" spc="-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tren</a:t>
                </a:r>
                <a:r>
                  <a:rPr lang="es-ES" sz="1400" i="1" spc="-1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lang="es-ES"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tiene</a:t>
                </a:r>
                <a:r>
                  <a:rPr lang="es-ES" sz="1400" i="1" spc="-2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lang="es-ES"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un</a:t>
                </a:r>
                <a:r>
                  <a:rPr lang="es-ES" sz="1400" i="1" spc="-1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lang="es-ES" sz="1400" i="1" spc="-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acceso</a:t>
                </a:r>
                <a:r>
                  <a:rPr lang="es-ES" sz="1400" i="1" spc="-1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lang="es-ES"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y </a:t>
                </a:r>
                <a:r>
                  <a:rPr lang="es-ES" sz="1400" i="1" spc="-2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lang="es-ES"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salida </a:t>
                </a:r>
                <a:r>
                  <a:rPr lang="es-ES" sz="1400" i="1" spc="-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encapsulado, </a:t>
                </a:r>
                <a:r>
                  <a:rPr lang="es-ES"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sin </a:t>
                </a:r>
                <a:r>
                  <a:rPr lang="es-ES" sz="1400" i="1" spc="-2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lang="es-ES"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congestión.</a:t>
                </a:r>
                <a:endParaRPr lang="es-ES" sz="1400" dirty="0">
                  <a:latin typeface="MyriadPro-CondIt"/>
                  <a:cs typeface="MyriadPro-CondIt"/>
                </a:endParaRPr>
              </a:p>
            </p:txBody>
          </p:sp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E9E2DDF2-AE4C-A505-4144-AEA4C20A8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741814" y="4545951"/>
                <a:ext cx="1692025" cy="1139083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C1F0D053-41E6-5872-D111-B68C8908A261}"/>
                </a:ext>
              </a:extLst>
            </p:cNvPr>
            <p:cNvGrpSpPr/>
            <p:nvPr/>
          </p:nvGrpSpPr>
          <p:grpSpPr>
            <a:xfrm>
              <a:off x="10679376" y="1211989"/>
              <a:ext cx="4888184" cy="2619522"/>
              <a:chOff x="6268777" y="6239540"/>
              <a:chExt cx="4888184" cy="2619522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54575382-49AC-A23F-DF83-F4C793D8C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68777" y="6239540"/>
                <a:ext cx="4888184" cy="2619522"/>
              </a:xfrm>
              <a:prstGeom prst="rect">
                <a:avLst/>
              </a:prstGeom>
            </p:spPr>
          </p:pic>
          <p:sp>
            <p:nvSpPr>
              <p:cNvPr id="15" name="object 53">
                <a:extLst>
                  <a:ext uri="{FF2B5EF4-FFF2-40B4-BE49-F238E27FC236}">
                    <a16:creationId xmlns:a16="http://schemas.microsoft.com/office/drawing/2014/main" id="{9F83E910-74BF-1724-4BF8-97EA551D25EC}"/>
                  </a:ext>
                </a:extLst>
              </p:cNvPr>
              <p:cNvSpPr txBox="1"/>
              <p:nvPr/>
            </p:nvSpPr>
            <p:spPr>
              <a:xfrm>
                <a:off x="8891931" y="6926053"/>
                <a:ext cx="1866607" cy="1246495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12700" marR="5080">
                  <a:lnSpc>
                    <a:spcPts val="1600"/>
                  </a:lnSpc>
                  <a:spcBef>
                    <a:spcPts val="120"/>
                  </a:spcBef>
                </a:pPr>
                <a:r>
                  <a:rPr lang="es-CL" sz="1400" b="1" spc="-5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INTERMODALIDAD. </a:t>
                </a:r>
                <a:r>
                  <a:rPr lang="es-CL" sz="1400" b="1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 </a:t>
                </a:r>
                <a:r>
                  <a:rPr sz="1400" i="1" spc="-5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Posibilidad</a:t>
                </a:r>
                <a:r>
                  <a:rPr sz="1400" i="1" spc="-3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de</a:t>
                </a:r>
                <a:r>
                  <a:rPr sz="1400" i="1" spc="-3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spc="-5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combinar</a:t>
                </a:r>
                <a:r>
                  <a:rPr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spc="-2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spc="16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lang="es-ES" sz="1400" i="1" spc="165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efi</a:t>
                </a:r>
                <a:r>
                  <a:rPr sz="1400" i="1" spc="10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cazmente</a:t>
                </a:r>
                <a:r>
                  <a:rPr sz="1400" i="1" spc="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spc="-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con </a:t>
                </a:r>
                <a:r>
                  <a:rPr sz="1400" i="1" spc="-10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otros</a:t>
                </a:r>
                <a:r>
                  <a:rPr sz="1400" i="1" spc="-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medios</a:t>
                </a:r>
                <a:r>
                  <a:rPr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de </a:t>
                </a:r>
                <a:r>
                  <a:rPr sz="1400" i="1" spc="-5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transporte</a:t>
                </a:r>
                <a:r>
                  <a:rPr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spc="-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para </a:t>
                </a:r>
                <a:r>
                  <a:rPr sz="1400" i="1" spc="-5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llevar</a:t>
                </a:r>
                <a:r>
                  <a:rPr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su</a:t>
                </a:r>
                <a:r>
                  <a:rPr sz="1400" i="1" spc="-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spc="-1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carga</a:t>
                </a:r>
                <a:r>
                  <a:rPr sz="1400" i="1" spc="-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a </a:t>
                </a:r>
                <a:r>
                  <a:rPr sz="1400" i="1" spc="5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 </a:t>
                </a:r>
                <a:r>
                  <a:rPr sz="1400" i="1" spc="-10" dirty="0" err="1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destino</a:t>
                </a:r>
                <a:r>
                  <a:rPr sz="1400" i="1" spc="-10" dirty="0">
                    <a:solidFill>
                      <a:srgbClr val="FFFFFF"/>
                    </a:solidFill>
                    <a:latin typeface="MyriadPro-CondIt"/>
                    <a:cs typeface="MyriadPro-CondIt"/>
                  </a:rPr>
                  <a:t>.</a:t>
                </a:r>
                <a:endParaRPr sz="1400" dirty="0">
                  <a:latin typeface="MyriadPro-CondIt"/>
                  <a:cs typeface="MyriadPro-CondIt"/>
                </a:endParaRPr>
              </a:p>
            </p:txBody>
          </p:sp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E348B35A-FFA8-2B5B-817B-5FA484BAD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74608" y="7002438"/>
                <a:ext cx="1635791" cy="1156625"/>
              </a:xfrm>
              <a:prstGeom prst="rect">
                <a:avLst/>
              </a:prstGeom>
            </p:spPr>
          </p:pic>
        </p:grpSp>
      </p:grpSp>
      <p:sp>
        <p:nvSpPr>
          <p:cNvPr id="25" name="object 18">
            <a:extLst>
              <a:ext uri="{FF2B5EF4-FFF2-40B4-BE49-F238E27FC236}">
                <a16:creationId xmlns:a16="http://schemas.microsoft.com/office/drawing/2014/main" id="{85DD46EA-C291-6866-6765-C1164E87CCC5}"/>
              </a:ext>
            </a:extLst>
          </p:cNvPr>
          <p:cNvSpPr txBox="1">
            <a:spLocks/>
          </p:cNvSpPr>
          <p:nvPr/>
        </p:nvSpPr>
        <p:spPr>
          <a:xfrm>
            <a:off x="873583" y="1815861"/>
            <a:ext cx="6469435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2700">
              <a:lnSpc>
                <a:spcPct val="100000"/>
              </a:lnSpc>
              <a:spcBef>
                <a:spcPts val="100"/>
              </a:spcBef>
              <a:tabLst>
                <a:tab pos="2237105" algn="l"/>
              </a:tabLst>
              <a:defRPr sz="5500" b="1" i="0">
                <a:solidFill>
                  <a:srgbClr val="E44428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s-CL" dirty="0"/>
              <a:t>Beneficios del Tren</a:t>
            </a:r>
          </a:p>
        </p:txBody>
      </p:sp>
    </p:spTree>
    <p:extLst>
      <p:ext uri="{BB962C8B-B14F-4D97-AF65-F5344CB8AC3E}">
        <p14:creationId xmlns:p14="http://schemas.microsoft.com/office/powerpoint/2010/main" val="379590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1795" y="2743"/>
            <a:ext cx="9847478" cy="91412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86690" cy="9144000"/>
          </a:xfrm>
          <a:custGeom>
            <a:avLst/>
            <a:gdLst/>
            <a:ahLst/>
            <a:cxnLst/>
            <a:rect l="l" t="t" r="r" b="b"/>
            <a:pathLst>
              <a:path w="186690" h="9144000">
                <a:moveTo>
                  <a:pt x="186270" y="0"/>
                </a:moveTo>
                <a:lnTo>
                  <a:pt x="0" y="0"/>
                </a:lnTo>
                <a:lnTo>
                  <a:pt x="0" y="9143987"/>
                </a:lnTo>
                <a:lnTo>
                  <a:pt x="186270" y="9143987"/>
                </a:lnTo>
                <a:lnTo>
                  <a:pt x="186270" y="0"/>
                </a:lnTo>
                <a:close/>
              </a:path>
            </a:pathLst>
          </a:custGeom>
          <a:solidFill>
            <a:srgbClr val="E444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31800" y="381000"/>
            <a:ext cx="3417570" cy="358140"/>
            <a:chOff x="869123" y="720986"/>
            <a:chExt cx="3417570" cy="358140"/>
          </a:xfrm>
        </p:grpSpPr>
        <p:sp>
          <p:nvSpPr>
            <p:cNvPr id="5" name="object 5"/>
            <p:cNvSpPr/>
            <p:nvPr/>
          </p:nvSpPr>
          <p:spPr>
            <a:xfrm>
              <a:off x="1853831" y="728624"/>
              <a:ext cx="2432685" cy="330835"/>
            </a:xfrm>
            <a:custGeom>
              <a:avLst/>
              <a:gdLst/>
              <a:ahLst/>
              <a:cxnLst/>
              <a:rect l="l" t="t" r="r" b="b"/>
              <a:pathLst>
                <a:path w="2432685" h="330834">
                  <a:moveTo>
                    <a:pt x="295897" y="58026"/>
                  </a:moveTo>
                  <a:lnTo>
                    <a:pt x="36918" y="58026"/>
                  </a:lnTo>
                  <a:lnTo>
                    <a:pt x="25819" y="98780"/>
                  </a:lnTo>
                  <a:lnTo>
                    <a:pt x="114642" y="98780"/>
                  </a:lnTo>
                  <a:lnTo>
                    <a:pt x="66865" y="272783"/>
                  </a:lnTo>
                  <a:lnTo>
                    <a:pt x="148018" y="272783"/>
                  </a:lnTo>
                  <a:lnTo>
                    <a:pt x="195795" y="98780"/>
                  </a:lnTo>
                  <a:lnTo>
                    <a:pt x="284543" y="98780"/>
                  </a:lnTo>
                  <a:lnTo>
                    <a:pt x="295897" y="58026"/>
                  </a:lnTo>
                  <a:close/>
                </a:path>
                <a:path w="2432685" h="330834">
                  <a:moveTo>
                    <a:pt x="594931" y="120167"/>
                  </a:moveTo>
                  <a:lnTo>
                    <a:pt x="593966" y="111544"/>
                  </a:lnTo>
                  <a:lnTo>
                    <a:pt x="591083" y="103124"/>
                  </a:lnTo>
                  <a:lnTo>
                    <a:pt x="586701" y="95643"/>
                  </a:lnTo>
                  <a:lnTo>
                    <a:pt x="586282" y="94907"/>
                  </a:lnTo>
                  <a:lnTo>
                    <a:pt x="550125" y="68414"/>
                  </a:lnTo>
                  <a:lnTo>
                    <a:pt x="512813" y="60566"/>
                  </a:lnTo>
                  <a:lnTo>
                    <a:pt x="512813" y="112052"/>
                  </a:lnTo>
                  <a:lnTo>
                    <a:pt x="512813" y="127787"/>
                  </a:lnTo>
                  <a:lnTo>
                    <a:pt x="480136" y="147624"/>
                  </a:lnTo>
                  <a:lnTo>
                    <a:pt x="435584" y="150063"/>
                  </a:lnTo>
                  <a:lnTo>
                    <a:pt x="383438" y="150063"/>
                  </a:lnTo>
                  <a:lnTo>
                    <a:pt x="398462" y="95643"/>
                  </a:lnTo>
                  <a:lnTo>
                    <a:pt x="451891" y="95643"/>
                  </a:lnTo>
                  <a:lnTo>
                    <a:pt x="490537" y="98996"/>
                  </a:lnTo>
                  <a:lnTo>
                    <a:pt x="512813" y="112052"/>
                  </a:lnTo>
                  <a:lnTo>
                    <a:pt x="512813" y="60566"/>
                  </a:lnTo>
                  <a:lnTo>
                    <a:pt x="505091" y="59664"/>
                  </a:lnTo>
                  <a:lnTo>
                    <a:pt x="484670" y="58432"/>
                  </a:lnTo>
                  <a:lnTo>
                    <a:pt x="461416" y="58026"/>
                  </a:lnTo>
                  <a:lnTo>
                    <a:pt x="331025" y="58026"/>
                  </a:lnTo>
                  <a:lnTo>
                    <a:pt x="272161" y="272796"/>
                  </a:lnTo>
                  <a:lnTo>
                    <a:pt x="351218" y="272796"/>
                  </a:lnTo>
                  <a:lnTo>
                    <a:pt x="374789" y="187363"/>
                  </a:lnTo>
                  <a:lnTo>
                    <a:pt x="440245" y="187363"/>
                  </a:lnTo>
                  <a:lnTo>
                    <a:pt x="477227" y="272796"/>
                  </a:lnTo>
                  <a:lnTo>
                    <a:pt x="559549" y="272796"/>
                  </a:lnTo>
                  <a:lnTo>
                    <a:pt x="519341" y="187363"/>
                  </a:lnTo>
                  <a:lnTo>
                    <a:pt x="515708" y="179654"/>
                  </a:lnTo>
                  <a:lnTo>
                    <a:pt x="535368" y="175615"/>
                  </a:lnTo>
                  <a:lnTo>
                    <a:pt x="576478" y="155879"/>
                  </a:lnTo>
                  <a:lnTo>
                    <a:pt x="593775" y="129413"/>
                  </a:lnTo>
                  <a:lnTo>
                    <a:pt x="594931" y="120167"/>
                  </a:lnTo>
                  <a:close/>
                </a:path>
                <a:path w="2432685" h="330834">
                  <a:moveTo>
                    <a:pt x="911491" y="272783"/>
                  </a:moveTo>
                  <a:lnTo>
                    <a:pt x="898410" y="225590"/>
                  </a:lnTo>
                  <a:lnTo>
                    <a:pt x="888022" y="188125"/>
                  </a:lnTo>
                  <a:lnTo>
                    <a:pt x="864222" y="102235"/>
                  </a:lnTo>
                  <a:lnTo>
                    <a:pt x="851979" y="58026"/>
                  </a:lnTo>
                  <a:lnTo>
                    <a:pt x="807275" y="58026"/>
                  </a:lnTo>
                  <a:lnTo>
                    <a:pt x="807275" y="188125"/>
                  </a:lnTo>
                  <a:lnTo>
                    <a:pt x="724890" y="188125"/>
                  </a:lnTo>
                  <a:lnTo>
                    <a:pt x="786638" y="102235"/>
                  </a:lnTo>
                  <a:lnTo>
                    <a:pt x="807275" y="188125"/>
                  </a:lnTo>
                  <a:lnTo>
                    <a:pt x="807275" y="58026"/>
                  </a:lnTo>
                  <a:lnTo>
                    <a:pt x="755637" y="58026"/>
                  </a:lnTo>
                  <a:lnTo>
                    <a:pt x="587692" y="272783"/>
                  </a:lnTo>
                  <a:lnTo>
                    <a:pt x="664044" y="272783"/>
                  </a:lnTo>
                  <a:lnTo>
                    <a:pt x="697953" y="225590"/>
                  </a:lnTo>
                  <a:lnTo>
                    <a:pt x="816267" y="225590"/>
                  </a:lnTo>
                  <a:lnTo>
                    <a:pt x="827608" y="272783"/>
                  </a:lnTo>
                  <a:lnTo>
                    <a:pt x="911491" y="272783"/>
                  </a:lnTo>
                  <a:close/>
                </a:path>
                <a:path w="2432685" h="330834">
                  <a:moveTo>
                    <a:pt x="1278293" y="58026"/>
                  </a:moveTo>
                  <a:lnTo>
                    <a:pt x="1212037" y="58026"/>
                  </a:lnTo>
                  <a:lnTo>
                    <a:pt x="1193431" y="125971"/>
                  </a:lnTo>
                  <a:lnTo>
                    <a:pt x="1186916" y="151130"/>
                  </a:lnTo>
                  <a:lnTo>
                    <a:pt x="1179169" y="182651"/>
                  </a:lnTo>
                  <a:lnTo>
                    <a:pt x="1177912" y="189001"/>
                  </a:lnTo>
                  <a:lnTo>
                    <a:pt x="1093025" y="58026"/>
                  </a:lnTo>
                  <a:lnTo>
                    <a:pt x="1003668" y="58026"/>
                  </a:lnTo>
                  <a:lnTo>
                    <a:pt x="944791" y="272783"/>
                  </a:lnTo>
                  <a:lnTo>
                    <a:pt x="1011047" y="272783"/>
                  </a:lnTo>
                  <a:lnTo>
                    <a:pt x="1033500" y="190703"/>
                  </a:lnTo>
                  <a:lnTo>
                    <a:pt x="1040447" y="164388"/>
                  </a:lnTo>
                  <a:lnTo>
                    <a:pt x="1045565" y="143344"/>
                  </a:lnTo>
                  <a:lnTo>
                    <a:pt x="1048842" y="127609"/>
                  </a:lnTo>
                  <a:lnTo>
                    <a:pt x="1050290" y="117157"/>
                  </a:lnTo>
                  <a:lnTo>
                    <a:pt x="1153083" y="272783"/>
                  </a:lnTo>
                  <a:lnTo>
                    <a:pt x="1219034" y="272783"/>
                  </a:lnTo>
                  <a:lnTo>
                    <a:pt x="1278293" y="58026"/>
                  </a:lnTo>
                  <a:close/>
                </a:path>
                <a:path w="2432685" h="330834">
                  <a:moveTo>
                    <a:pt x="1569669" y="110731"/>
                  </a:moveTo>
                  <a:lnTo>
                    <a:pt x="1550174" y="86169"/>
                  </a:lnTo>
                  <a:lnTo>
                    <a:pt x="1521637" y="68630"/>
                  </a:lnTo>
                  <a:lnTo>
                    <a:pt x="1484071" y="58102"/>
                  </a:lnTo>
                  <a:lnTo>
                    <a:pt x="1437462" y="54584"/>
                  </a:lnTo>
                  <a:lnTo>
                    <a:pt x="1409357" y="55880"/>
                  </a:lnTo>
                  <a:lnTo>
                    <a:pt x="1362748" y="66243"/>
                  </a:lnTo>
                  <a:lnTo>
                    <a:pt x="1329448" y="86093"/>
                  </a:lnTo>
                  <a:lnTo>
                    <a:pt x="1310411" y="123253"/>
                  </a:lnTo>
                  <a:lnTo>
                    <a:pt x="1311211" y="131356"/>
                  </a:lnTo>
                  <a:lnTo>
                    <a:pt x="1338173" y="164401"/>
                  </a:lnTo>
                  <a:lnTo>
                    <a:pt x="1382814" y="179717"/>
                  </a:lnTo>
                  <a:lnTo>
                    <a:pt x="1433677" y="189077"/>
                  </a:lnTo>
                  <a:lnTo>
                    <a:pt x="1448244" y="192024"/>
                  </a:lnTo>
                  <a:lnTo>
                    <a:pt x="1459179" y="194703"/>
                  </a:lnTo>
                  <a:lnTo>
                    <a:pt x="1466481" y="197129"/>
                  </a:lnTo>
                  <a:lnTo>
                    <a:pt x="1473822" y="200202"/>
                  </a:lnTo>
                  <a:lnTo>
                    <a:pt x="1477467" y="205206"/>
                  </a:lnTo>
                  <a:lnTo>
                    <a:pt x="1477467" y="219329"/>
                  </a:lnTo>
                  <a:lnTo>
                    <a:pt x="1434211" y="236626"/>
                  </a:lnTo>
                  <a:lnTo>
                    <a:pt x="1421447" y="237058"/>
                  </a:lnTo>
                  <a:lnTo>
                    <a:pt x="1394510" y="235064"/>
                  </a:lnTo>
                  <a:lnTo>
                    <a:pt x="1373619" y="229082"/>
                  </a:lnTo>
                  <a:lnTo>
                    <a:pt x="1358747" y="219100"/>
                  </a:lnTo>
                  <a:lnTo>
                    <a:pt x="1349908" y="205117"/>
                  </a:lnTo>
                  <a:lnTo>
                    <a:pt x="1274546" y="211416"/>
                  </a:lnTo>
                  <a:lnTo>
                    <a:pt x="1304810" y="251244"/>
                  </a:lnTo>
                  <a:lnTo>
                    <a:pt x="1342555" y="267538"/>
                  </a:lnTo>
                  <a:lnTo>
                    <a:pt x="1390650" y="275678"/>
                  </a:lnTo>
                  <a:lnTo>
                    <a:pt x="1418348" y="276694"/>
                  </a:lnTo>
                  <a:lnTo>
                    <a:pt x="1450238" y="275424"/>
                  </a:lnTo>
                  <a:lnTo>
                    <a:pt x="1502397" y="265264"/>
                  </a:lnTo>
                  <a:lnTo>
                    <a:pt x="1538706" y="245554"/>
                  </a:lnTo>
                  <a:lnTo>
                    <a:pt x="1559331" y="205638"/>
                  </a:lnTo>
                  <a:lnTo>
                    <a:pt x="1558493" y="196570"/>
                  </a:lnTo>
                  <a:lnTo>
                    <a:pt x="1529867" y="161988"/>
                  </a:lnTo>
                  <a:lnTo>
                    <a:pt x="1478584" y="146100"/>
                  </a:lnTo>
                  <a:lnTo>
                    <a:pt x="1426273" y="137020"/>
                  </a:lnTo>
                  <a:lnTo>
                    <a:pt x="1414932" y="134708"/>
                  </a:lnTo>
                  <a:lnTo>
                    <a:pt x="1406004" y="132384"/>
                  </a:lnTo>
                  <a:lnTo>
                    <a:pt x="1399514" y="130035"/>
                  </a:lnTo>
                  <a:lnTo>
                    <a:pt x="1392440" y="126873"/>
                  </a:lnTo>
                  <a:lnTo>
                    <a:pt x="1388922" y="122262"/>
                  </a:lnTo>
                  <a:lnTo>
                    <a:pt x="1388922" y="110134"/>
                  </a:lnTo>
                  <a:lnTo>
                    <a:pt x="1426667" y="94615"/>
                  </a:lnTo>
                  <a:lnTo>
                    <a:pt x="1437195" y="94208"/>
                  </a:lnTo>
                  <a:lnTo>
                    <a:pt x="1458874" y="95885"/>
                  </a:lnTo>
                  <a:lnTo>
                    <a:pt x="1476121" y="100901"/>
                  </a:lnTo>
                  <a:lnTo>
                    <a:pt x="1488960" y="109258"/>
                  </a:lnTo>
                  <a:lnTo>
                    <a:pt x="1497368" y="120954"/>
                  </a:lnTo>
                  <a:lnTo>
                    <a:pt x="1569669" y="110731"/>
                  </a:lnTo>
                  <a:close/>
                </a:path>
                <a:path w="2432685" h="330834">
                  <a:moveTo>
                    <a:pt x="1883384" y="272783"/>
                  </a:moveTo>
                  <a:lnTo>
                    <a:pt x="1870316" y="225590"/>
                  </a:lnTo>
                  <a:lnTo>
                    <a:pt x="1859940" y="188125"/>
                  </a:lnTo>
                  <a:lnTo>
                    <a:pt x="1836140" y="102235"/>
                  </a:lnTo>
                  <a:lnTo>
                    <a:pt x="1823897" y="58026"/>
                  </a:lnTo>
                  <a:lnTo>
                    <a:pt x="1779181" y="58026"/>
                  </a:lnTo>
                  <a:lnTo>
                    <a:pt x="1779181" y="188125"/>
                  </a:lnTo>
                  <a:lnTo>
                    <a:pt x="1696796" y="188125"/>
                  </a:lnTo>
                  <a:lnTo>
                    <a:pt x="1758543" y="102235"/>
                  </a:lnTo>
                  <a:lnTo>
                    <a:pt x="1779181" y="188125"/>
                  </a:lnTo>
                  <a:lnTo>
                    <a:pt x="1779181" y="58026"/>
                  </a:lnTo>
                  <a:lnTo>
                    <a:pt x="1727530" y="58026"/>
                  </a:lnTo>
                  <a:lnTo>
                    <a:pt x="1559598" y="272783"/>
                  </a:lnTo>
                  <a:lnTo>
                    <a:pt x="1635937" y="272783"/>
                  </a:lnTo>
                  <a:lnTo>
                    <a:pt x="1669872" y="225590"/>
                  </a:lnTo>
                  <a:lnTo>
                    <a:pt x="1788160" y="225590"/>
                  </a:lnTo>
                  <a:lnTo>
                    <a:pt x="1799501" y="272783"/>
                  </a:lnTo>
                  <a:lnTo>
                    <a:pt x="1883384" y="272783"/>
                  </a:lnTo>
                  <a:close/>
                </a:path>
                <a:path w="2432685" h="330834">
                  <a:moveTo>
                    <a:pt x="2229662" y="119837"/>
                  </a:moveTo>
                  <a:lnTo>
                    <a:pt x="2228519" y="109270"/>
                  </a:lnTo>
                  <a:lnTo>
                    <a:pt x="2225116" y="99542"/>
                  </a:lnTo>
                  <a:lnTo>
                    <a:pt x="2222995" y="96253"/>
                  </a:lnTo>
                  <a:lnTo>
                    <a:pt x="2219414" y="90678"/>
                  </a:lnTo>
                  <a:lnTo>
                    <a:pt x="2180298" y="65760"/>
                  </a:lnTo>
                  <a:lnTo>
                    <a:pt x="2151164" y="60375"/>
                  </a:lnTo>
                  <a:lnTo>
                    <a:pt x="2151164" y="116624"/>
                  </a:lnTo>
                  <a:lnTo>
                    <a:pt x="2151164" y="123304"/>
                  </a:lnTo>
                  <a:lnTo>
                    <a:pt x="2118029" y="152374"/>
                  </a:lnTo>
                  <a:lnTo>
                    <a:pt x="2090966" y="154635"/>
                  </a:lnTo>
                  <a:lnTo>
                    <a:pt x="2030247" y="154635"/>
                  </a:lnTo>
                  <a:lnTo>
                    <a:pt x="2046236" y="96253"/>
                  </a:lnTo>
                  <a:lnTo>
                    <a:pt x="2088375" y="96253"/>
                  </a:lnTo>
                  <a:lnTo>
                    <a:pt x="2131974" y="101041"/>
                  </a:lnTo>
                  <a:lnTo>
                    <a:pt x="2151164" y="116624"/>
                  </a:lnTo>
                  <a:lnTo>
                    <a:pt x="2151164" y="60375"/>
                  </a:lnTo>
                  <a:lnTo>
                    <a:pt x="2139023" y="59220"/>
                  </a:lnTo>
                  <a:lnTo>
                    <a:pt x="2121331" y="58331"/>
                  </a:lnTo>
                  <a:lnTo>
                    <a:pt x="2101583" y="58026"/>
                  </a:lnTo>
                  <a:lnTo>
                    <a:pt x="1975573" y="58026"/>
                  </a:lnTo>
                  <a:lnTo>
                    <a:pt x="1916709" y="272783"/>
                  </a:lnTo>
                  <a:lnTo>
                    <a:pt x="1997862" y="272783"/>
                  </a:lnTo>
                  <a:lnTo>
                    <a:pt x="2019935" y="192214"/>
                  </a:lnTo>
                  <a:lnTo>
                    <a:pt x="2094826" y="192214"/>
                  </a:lnTo>
                  <a:lnTo>
                    <a:pt x="2138121" y="190677"/>
                  </a:lnTo>
                  <a:lnTo>
                    <a:pt x="2176208" y="181762"/>
                  </a:lnTo>
                  <a:lnTo>
                    <a:pt x="2212213" y="159981"/>
                  </a:lnTo>
                  <a:lnTo>
                    <a:pt x="2228964" y="128028"/>
                  </a:lnTo>
                  <a:lnTo>
                    <a:pt x="2229662" y="119837"/>
                  </a:lnTo>
                  <a:close/>
                </a:path>
                <a:path w="2432685" h="330834">
                  <a:moveTo>
                    <a:pt x="2291410" y="233718"/>
                  </a:moveTo>
                  <a:lnTo>
                    <a:pt x="2286711" y="227787"/>
                  </a:lnTo>
                  <a:lnTo>
                    <a:pt x="2279840" y="223558"/>
                  </a:lnTo>
                  <a:lnTo>
                    <a:pt x="2270772" y="221018"/>
                  </a:lnTo>
                  <a:lnTo>
                    <a:pt x="2259533" y="220179"/>
                  </a:lnTo>
                  <a:lnTo>
                    <a:pt x="2249995" y="220179"/>
                  </a:lnTo>
                  <a:lnTo>
                    <a:pt x="2242489" y="221830"/>
                  </a:lnTo>
                  <a:lnTo>
                    <a:pt x="2231618" y="228511"/>
                  </a:lnTo>
                  <a:lnTo>
                    <a:pt x="2228900" y="232359"/>
                  </a:lnTo>
                  <a:lnTo>
                    <a:pt x="2228900" y="239407"/>
                  </a:lnTo>
                  <a:lnTo>
                    <a:pt x="2260663" y="252895"/>
                  </a:lnTo>
                  <a:lnTo>
                    <a:pt x="2264765" y="253796"/>
                  </a:lnTo>
                  <a:lnTo>
                    <a:pt x="2268321" y="255270"/>
                  </a:lnTo>
                  <a:lnTo>
                    <a:pt x="2269185" y="256489"/>
                  </a:lnTo>
                  <a:lnTo>
                    <a:pt x="2269185" y="259892"/>
                  </a:lnTo>
                  <a:lnTo>
                    <a:pt x="2268016" y="261327"/>
                  </a:lnTo>
                  <a:lnTo>
                    <a:pt x="2263368" y="263613"/>
                  </a:lnTo>
                  <a:lnTo>
                    <a:pt x="2260041" y="264172"/>
                  </a:lnTo>
                  <a:lnTo>
                    <a:pt x="2246058" y="264172"/>
                  </a:lnTo>
                  <a:lnTo>
                    <a:pt x="2240305" y="261607"/>
                  </a:lnTo>
                  <a:lnTo>
                    <a:pt x="2238438" y="256463"/>
                  </a:lnTo>
                  <a:lnTo>
                    <a:pt x="2220252" y="257987"/>
                  </a:lnTo>
                  <a:lnTo>
                    <a:pt x="2221750" y="263232"/>
                  </a:lnTo>
                  <a:lnTo>
                    <a:pt x="2225573" y="267182"/>
                  </a:lnTo>
                  <a:lnTo>
                    <a:pt x="2237905" y="272415"/>
                  </a:lnTo>
                  <a:lnTo>
                    <a:pt x="2245639" y="273723"/>
                  </a:lnTo>
                  <a:lnTo>
                    <a:pt x="2254923" y="273723"/>
                  </a:lnTo>
                  <a:lnTo>
                    <a:pt x="2288921" y="261454"/>
                  </a:lnTo>
                  <a:lnTo>
                    <a:pt x="2288921" y="253568"/>
                  </a:lnTo>
                  <a:lnTo>
                    <a:pt x="2255342" y="239839"/>
                  </a:lnTo>
                  <a:lnTo>
                    <a:pt x="2252078" y="239128"/>
                  </a:lnTo>
                  <a:lnTo>
                    <a:pt x="2248674" y="237591"/>
                  </a:lnTo>
                  <a:lnTo>
                    <a:pt x="2247823" y="236474"/>
                  </a:lnTo>
                  <a:lnTo>
                    <a:pt x="2247823" y="233565"/>
                  </a:lnTo>
                  <a:lnTo>
                    <a:pt x="2248865" y="232308"/>
                  </a:lnTo>
                  <a:lnTo>
                    <a:pt x="2253056" y="230251"/>
                  </a:lnTo>
                  <a:lnTo>
                    <a:pt x="2255901" y="229730"/>
                  </a:lnTo>
                  <a:lnTo>
                    <a:pt x="2267153" y="229730"/>
                  </a:lnTo>
                  <a:lnTo>
                    <a:pt x="2271979" y="231863"/>
                  </a:lnTo>
                  <a:lnTo>
                    <a:pt x="2273973" y="236181"/>
                  </a:lnTo>
                  <a:lnTo>
                    <a:pt x="2291410" y="233718"/>
                  </a:lnTo>
                  <a:close/>
                </a:path>
                <a:path w="2432685" h="330834">
                  <a:moveTo>
                    <a:pt x="2317762" y="260985"/>
                  </a:moveTo>
                  <a:lnTo>
                    <a:pt x="2298382" y="260985"/>
                  </a:lnTo>
                  <a:lnTo>
                    <a:pt x="2295220" y="272783"/>
                  </a:lnTo>
                  <a:lnTo>
                    <a:pt x="2314575" y="272783"/>
                  </a:lnTo>
                  <a:lnTo>
                    <a:pt x="2317762" y="260985"/>
                  </a:lnTo>
                  <a:close/>
                </a:path>
                <a:path w="2432685" h="330834">
                  <a:moveTo>
                    <a:pt x="2400236" y="272783"/>
                  </a:moveTo>
                  <a:lnTo>
                    <a:pt x="2397087" y="261391"/>
                  </a:lnTo>
                  <a:lnTo>
                    <a:pt x="2394585" y="252374"/>
                  </a:lnTo>
                  <a:lnTo>
                    <a:pt x="2388844" y="231660"/>
                  </a:lnTo>
                  <a:lnTo>
                    <a:pt x="2385885" y="221018"/>
                  </a:lnTo>
                  <a:lnTo>
                    <a:pt x="2375103" y="221018"/>
                  </a:lnTo>
                  <a:lnTo>
                    <a:pt x="2375103" y="252374"/>
                  </a:lnTo>
                  <a:lnTo>
                    <a:pt x="2355240" y="252374"/>
                  </a:lnTo>
                  <a:lnTo>
                    <a:pt x="2370124" y="231660"/>
                  </a:lnTo>
                  <a:lnTo>
                    <a:pt x="2375103" y="252374"/>
                  </a:lnTo>
                  <a:lnTo>
                    <a:pt x="2375103" y="221018"/>
                  </a:lnTo>
                  <a:lnTo>
                    <a:pt x="2362657" y="221018"/>
                  </a:lnTo>
                  <a:lnTo>
                    <a:pt x="2322182" y="272783"/>
                  </a:lnTo>
                  <a:lnTo>
                    <a:pt x="2340584" y="272783"/>
                  </a:lnTo>
                  <a:lnTo>
                    <a:pt x="2348763" y="261391"/>
                  </a:lnTo>
                  <a:lnTo>
                    <a:pt x="2377262" y="261391"/>
                  </a:lnTo>
                  <a:lnTo>
                    <a:pt x="2380005" y="272783"/>
                  </a:lnTo>
                  <a:lnTo>
                    <a:pt x="2400236" y="272783"/>
                  </a:lnTo>
                  <a:close/>
                </a:path>
                <a:path w="2432685" h="330834">
                  <a:moveTo>
                    <a:pt x="2431123" y="301459"/>
                  </a:moveTo>
                  <a:lnTo>
                    <a:pt x="0" y="301459"/>
                  </a:lnTo>
                  <a:lnTo>
                    <a:pt x="0" y="330581"/>
                  </a:lnTo>
                  <a:lnTo>
                    <a:pt x="2431123" y="330581"/>
                  </a:lnTo>
                  <a:lnTo>
                    <a:pt x="2431123" y="301459"/>
                  </a:lnTo>
                  <a:close/>
                </a:path>
                <a:path w="2432685" h="330834">
                  <a:moveTo>
                    <a:pt x="2431123" y="0"/>
                  </a:moveTo>
                  <a:lnTo>
                    <a:pt x="0" y="0"/>
                  </a:lnTo>
                  <a:lnTo>
                    <a:pt x="0" y="29121"/>
                  </a:lnTo>
                  <a:lnTo>
                    <a:pt x="2431123" y="29121"/>
                  </a:lnTo>
                  <a:lnTo>
                    <a:pt x="2431123" y="0"/>
                  </a:lnTo>
                  <a:close/>
                </a:path>
                <a:path w="2432685" h="330834">
                  <a:moveTo>
                    <a:pt x="2432558" y="260985"/>
                  </a:moveTo>
                  <a:lnTo>
                    <a:pt x="2413190" y="260985"/>
                  </a:lnTo>
                  <a:lnTo>
                    <a:pt x="2410028" y="272783"/>
                  </a:lnTo>
                  <a:lnTo>
                    <a:pt x="2429370" y="272783"/>
                  </a:lnTo>
                  <a:lnTo>
                    <a:pt x="2432558" y="260985"/>
                  </a:lnTo>
                  <a:close/>
                </a:path>
              </a:pathLst>
            </a:custGeom>
            <a:solidFill>
              <a:srgbClr val="000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9111" y="720991"/>
              <a:ext cx="946150" cy="358140"/>
            </a:xfrm>
            <a:custGeom>
              <a:avLst/>
              <a:gdLst/>
              <a:ahLst/>
              <a:cxnLst/>
              <a:rect l="l" t="t" r="r" b="b"/>
              <a:pathLst>
                <a:path w="946150" h="358140">
                  <a:moveTo>
                    <a:pt x="317588" y="147866"/>
                  </a:moveTo>
                  <a:lnTo>
                    <a:pt x="317436" y="147866"/>
                  </a:lnTo>
                  <a:lnTo>
                    <a:pt x="317588" y="147866"/>
                  </a:lnTo>
                  <a:close/>
                </a:path>
                <a:path w="946150" h="358140">
                  <a:moveTo>
                    <a:pt x="686130" y="117462"/>
                  </a:moveTo>
                  <a:lnTo>
                    <a:pt x="570420" y="116662"/>
                  </a:lnTo>
                  <a:lnTo>
                    <a:pt x="590689" y="61849"/>
                  </a:lnTo>
                  <a:lnTo>
                    <a:pt x="583882" y="65811"/>
                  </a:lnTo>
                  <a:lnTo>
                    <a:pt x="570814" y="74193"/>
                  </a:lnTo>
                  <a:lnTo>
                    <a:pt x="519277" y="74193"/>
                  </a:lnTo>
                  <a:lnTo>
                    <a:pt x="472516" y="99720"/>
                  </a:lnTo>
                  <a:lnTo>
                    <a:pt x="535774" y="99720"/>
                  </a:lnTo>
                  <a:lnTo>
                    <a:pt x="526630" y="107213"/>
                  </a:lnTo>
                  <a:lnTo>
                    <a:pt x="522338" y="111036"/>
                  </a:lnTo>
                  <a:lnTo>
                    <a:pt x="451789" y="111036"/>
                  </a:lnTo>
                  <a:lnTo>
                    <a:pt x="405015" y="136563"/>
                  </a:lnTo>
                  <a:lnTo>
                    <a:pt x="496277" y="136563"/>
                  </a:lnTo>
                  <a:lnTo>
                    <a:pt x="486397" y="147866"/>
                  </a:lnTo>
                  <a:lnTo>
                    <a:pt x="384263" y="147866"/>
                  </a:lnTo>
                  <a:lnTo>
                    <a:pt x="337502" y="173418"/>
                  </a:lnTo>
                  <a:lnTo>
                    <a:pt x="467487" y="173418"/>
                  </a:lnTo>
                  <a:lnTo>
                    <a:pt x="460552" y="184721"/>
                  </a:lnTo>
                  <a:lnTo>
                    <a:pt x="316776" y="184721"/>
                  </a:lnTo>
                  <a:lnTo>
                    <a:pt x="269989" y="210248"/>
                  </a:lnTo>
                  <a:lnTo>
                    <a:pt x="448271" y="210248"/>
                  </a:lnTo>
                  <a:lnTo>
                    <a:pt x="445566" y="217792"/>
                  </a:lnTo>
                  <a:lnTo>
                    <a:pt x="444449" y="221564"/>
                  </a:lnTo>
                  <a:lnTo>
                    <a:pt x="249301" y="221564"/>
                  </a:lnTo>
                  <a:lnTo>
                    <a:pt x="202526" y="247091"/>
                  </a:lnTo>
                  <a:lnTo>
                    <a:pt x="439648" y="247091"/>
                  </a:lnTo>
                  <a:lnTo>
                    <a:pt x="439331" y="250875"/>
                  </a:lnTo>
                  <a:lnTo>
                    <a:pt x="439343" y="258432"/>
                  </a:lnTo>
                  <a:lnTo>
                    <a:pt x="181787" y="258432"/>
                  </a:lnTo>
                  <a:lnTo>
                    <a:pt x="135013" y="283921"/>
                  </a:lnTo>
                  <a:lnTo>
                    <a:pt x="443865" y="283921"/>
                  </a:lnTo>
                  <a:lnTo>
                    <a:pt x="446239" y="291680"/>
                  </a:lnTo>
                  <a:lnTo>
                    <a:pt x="447967" y="295262"/>
                  </a:lnTo>
                  <a:lnTo>
                    <a:pt x="114274" y="295262"/>
                  </a:lnTo>
                  <a:lnTo>
                    <a:pt x="67500" y="320751"/>
                  </a:lnTo>
                  <a:lnTo>
                    <a:pt x="467372" y="320751"/>
                  </a:lnTo>
                  <a:lnTo>
                    <a:pt x="471766" y="324878"/>
                  </a:lnTo>
                  <a:lnTo>
                    <a:pt x="476567" y="328676"/>
                  </a:lnTo>
                  <a:lnTo>
                    <a:pt x="481838" y="332092"/>
                  </a:lnTo>
                  <a:lnTo>
                    <a:pt x="46761" y="332092"/>
                  </a:lnTo>
                  <a:lnTo>
                    <a:pt x="0" y="357619"/>
                  </a:lnTo>
                  <a:lnTo>
                    <a:pt x="590956" y="357619"/>
                  </a:lnTo>
                  <a:lnTo>
                    <a:pt x="686130" y="117462"/>
                  </a:lnTo>
                  <a:close/>
                </a:path>
                <a:path w="946150" h="358140">
                  <a:moveTo>
                    <a:pt x="946099" y="111518"/>
                  </a:moveTo>
                  <a:lnTo>
                    <a:pt x="929386" y="47790"/>
                  </a:lnTo>
                  <a:lnTo>
                    <a:pt x="866851" y="7772"/>
                  </a:lnTo>
                  <a:lnTo>
                    <a:pt x="822477" y="0"/>
                  </a:lnTo>
                  <a:lnTo>
                    <a:pt x="771664" y="787"/>
                  </a:lnTo>
                  <a:lnTo>
                    <a:pt x="716127" y="10426"/>
                  </a:lnTo>
                  <a:lnTo>
                    <a:pt x="657593" y="29235"/>
                  </a:lnTo>
                  <a:lnTo>
                    <a:pt x="620433" y="45707"/>
                  </a:lnTo>
                  <a:lnTo>
                    <a:pt x="608584" y="51765"/>
                  </a:lnTo>
                  <a:lnTo>
                    <a:pt x="901585" y="51765"/>
                  </a:lnTo>
                  <a:lnTo>
                    <a:pt x="880325" y="116624"/>
                  </a:lnTo>
                  <a:lnTo>
                    <a:pt x="762469" y="116624"/>
                  </a:lnTo>
                  <a:lnTo>
                    <a:pt x="676236" y="344906"/>
                  </a:lnTo>
                  <a:lnTo>
                    <a:pt x="714971" y="332816"/>
                  </a:lnTo>
                  <a:lnTo>
                    <a:pt x="778002" y="304850"/>
                  </a:lnTo>
                  <a:lnTo>
                    <a:pt x="823125" y="277533"/>
                  </a:lnTo>
                  <a:lnTo>
                    <a:pt x="862558" y="246926"/>
                  </a:lnTo>
                  <a:lnTo>
                    <a:pt x="895438" y="214020"/>
                  </a:lnTo>
                  <a:lnTo>
                    <a:pt x="920902" y="179819"/>
                  </a:lnTo>
                  <a:lnTo>
                    <a:pt x="938072" y="145313"/>
                  </a:lnTo>
                  <a:lnTo>
                    <a:pt x="946099" y="111518"/>
                  </a:lnTo>
                  <a:close/>
                </a:path>
              </a:pathLst>
            </a:custGeom>
            <a:solidFill>
              <a:srgbClr val="E44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6388459" y="29791"/>
            <a:ext cx="0" cy="36195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-18002" y="17995"/>
                </a:moveTo>
                <a:lnTo>
                  <a:pt x="18002" y="17995"/>
                </a:lnTo>
              </a:path>
            </a:pathLst>
          </a:custGeom>
          <a:ln w="35991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6370457" y="137270"/>
            <a:ext cx="36195" cy="9006840"/>
            <a:chOff x="6370457" y="137270"/>
            <a:chExt cx="36195" cy="9006840"/>
          </a:xfrm>
        </p:grpSpPr>
        <p:sp>
          <p:nvSpPr>
            <p:cNvPr id="9" name="object 9"/>
            <p:cNvSpPr/>
            <p:nvPr/>
          </p:nvSpPr>
          <p:spPr>
            <a:xfrm>
              <a:off x="6388459" y="137270"/>
              <a:ext cx="0" cy="8970645"/>
            </a:xfrm>
            <a:custGeom>
              <a:avLst/>
              <a:gdLst/>
              <a:ahLst/>
              <a:cxnLst/>
              <a:rect l="l" t="t" r="r" b="b"/>
              <a:pathLst>
                <a:path h="8970645">
                  <a:moveTo>
                    <a:pt x="0" y="0"/>
                  </a:moveTo>
                  <a:lnTo>
                    <a:pt x="0" y="8970187"/>
                  </a:lnTo>
                </a:path>
              </a:pathLst>
            </a:custGeom>
            <a:ln w="36004">
              <a:solidFill>
                <a:srgbClr val="F1F1F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70457" y="9143201"/>
              <a:ext cx="36195" cy="1270"/>
            </a:xfrm>
            <a:custGeom>
              <a:avLst/>
              <a:gdLst/>
              <a:ahLst/>
              <a:cxnLst/>
              <a:rect l="l" t="t" r="r" b="b"/>
              <a:pathLst>
                <a:path w="36195" h="1270">
                  <a:moveTo>
                    <a:pt x="36004" y="0"/>
                  </a:moveTo>
                  <a:lnTo>
                    <a:pt x="0" y="0"/>
                  </a:lnTo>
                  <a:lnTo>
                    <a:pt x="0" y="798"/>
                  </a:lnTo>
                  <a:lnTo>
                    <a:pt x="36004" y="798"/>
                  </a:lnTo>
                  <a:lnTo>
                    <a:pt x="3600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33673" y="3950522"/>
            <a:ext cx="4754880" cy="4286623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715" algn="just">
              <a:lnSpc>
                <a:spcPct val="108700"/>
              </a:lnSpc>
              <a:spcBef>
                <a:spcPts val="95"/>
              </a:spcBef>
            </a:pPr>
            <a:r>
              <a:rPr lang="es-ES" sz="2200" spc="45" dirty="0">
                <a:solidFill>
                  <a:srgbClr val="221F20"/>
                </a:solidFill>
                <a:latin typeface="Myriad Pro"/>
                <a:cs typeface="Myriad Pro"/>
              </a:rPr>
              <a:t>Somos TRANSAP</a:t>
            </a:r>
            <a:r>
              <a:rPr sz="2200" spc="5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5" dirty="0">
                <a:solidFill>
                  <a:srgbClr val="221F20"/>
                </a:solidFill>
                <a:latin typeface="Myriad Pro"/>
                <a:cs typeface="Myriad Pro"/>
              </a:rPr>
              <a:t>S.A</a:t>
            </a:r>
            <a:r>
              <a:rPr lang="es-ES" sz="2200" spc="25" dirty="0">
                <a:solidFill>
                  <a:srgbClr val="221F20"/>
                </a:solidFill>
                <a:latin typeface="Myriad Pro"/>
                <a:cs typeface="Myriad Pro"/>
              </a:rPr>
              <a:t>.,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35" dirty="0" err="1">
                <a:solidFill>
                  <a:srgbClr val="221F20"/>
                </a:solidFill>
                <a:latin typeface="Myriad Pro"/>
                <a:cs typeface="Myriad Pro"/>
              </a:rPr>
              <a:t>empresa</a:t>
            </a:r>
            <a:r>
              <a:rPr sz="2200" spc="4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30" dirty="0" err="1">
                <a:solidFill>
                  <a:srgbClr val="221F20"/>
                </a:solidFill>
                <a:latin typeface="Myriad Pro"/>
                <a:cs typeface="Myriad Pro"/>
              </a:rPr>
              <a:t>dedicada</a:t>
            </a:r>
            <a:r>
              <a:rPr sz="2200" spc="3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0" dirty="0">
                <a:solidFill>
                  <a:srgbClr val="221F20"/>
                </a:solidFill>
                <a:latin typeface="Myriad Pro"/>
                <a:cs typeface="Myriad Pro"/>
              </a:rPr>
              <a:t>al </a:t>
            </a:r>
            <a:r>
              <a:rPr sz="2200" spc="2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b="1" spc="35" dirty="0">
                <a:solidFill>
                  <a:srgbClr val="221F20"/>
                </a:solidFill>
                <a:latin typeface="Myriad Pro"/>
                <a:cs typeface="Myriad Pro"/>
              </a:rPr>
              <a:t>transporte</a:t>
            </a:r>
            <a:r>
              <a:rPr sz="2200" b="1" spc="4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b="1" spc="20" dirty="0">
                <a:solidFill>
                  <a:srgbClr val="221F20"/>
                </a:solidFill>
                <a:latin typeface="Myriad Pro"/>
                <a:cs typeface="Myriad Pro"/>
              </a:rPr>
              <a:t>ferroviario</a:t>
            </a:r>
            <a:r>
              <a:rPr sz="2200" b="1" spc="2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b="1" spc="45" dirty="0">
                <a:solidFill>
                  <a:srgbClr val="221F20"/>
                </a:solidFill>
                <a:latin typeface="Myriad Pro"/>
                <a:cs typeface="Myriad Pro"/>
              </a:rPr>
              <a:t>de</a:t>
            </a:r>
            <a:r>
              <a:rPr sz="2200" b="1" spc="5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b="1" spc="25" dirty="0">
                <a:solidFill>
                  <a:srgbClr val="221F20"/>
                </a:solidFill>
                <a:latin typeface="Myriad Pro"/>
                <a:cs typeface="Myriad Pro"/>
              </a:rPr>
              <a:t>carga, </a:t>
            </a:r>
            <a:r>
              <a:rPr sz="2200" b="1" spc="3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orientada</a:t>
            </a:r>
            <a:r>
              <a:rPr sz="2200" spc="3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5" dirty="0">
                <a:solidFill>
                  <a:srgbClr val="221F20"/>
                </a:solidFill>
                <a:latin typeface="Myriad Pro"/>
                <a:cs typeface="Myriad Pro"/>
              </a:rPr>
              <a:t>al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15" dirty="0">
                <a:solidFill>
                  <a:srgbClr val="221F20"/>
                </a:solidFill>
                <a:latin typeface="Myriad Pro"/>
                <a:cs typeface="Myriad Pro"/>
              </a:rPr>
              <a:t>cliente,</a:t>
            </a:r>
            <a:r>
              <a:rPr sz="2200" spc="2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35" dirty="0">
                <a:solidFill>
                  <a:srgbClr val="221F20"/>
                </a:solidFill>
                <a:latin typeface="Myriad Pro"/>
                <a:cs typeface="Myriad Pro"/>
              </a:rPr>
              <a:t>con</a:t>
            </a:r>
            <a:r>
              <a:rPr sz="2200" spc="4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0" dirty="0">
                <a:solidFill>
                  <a:srgbClr val="221F20"/>
                </a:solidFill>
                <a:latin typeface="Myriad Pro"/>
                <a:cs typeface="Myriad Pro"/>
              </a:rPr>
              <a:t>altos </a:t>
            </a:r>
            <a:r>
              <a:rPr sz="2200" spc="-47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5" dirty="0">
                <a:solidFill>
                  <a:srgbClr val="221F20"/>
                </a:solidFill>
                <a:latin typeface="Myriad Pro"/>
                <a:cs typeface="Myriad Pro"/>
              </a:rPr>
              <a:t>estándares </a:t>
            </a:r>
            <a:r>
              <a:rPr sz="2200" spc="45" dirty="0">
                <a:solidFill>
                  <a:srgbClr val="221F20"/>
                </a:solidFill>
                <a:latin typeface="Myriad Pro"/>
                <a:cs typeface="Myriad Pro"/>
              </a:rPr>
              <a:t>de </a:t>
            </a:r>
            <a:r>
              <a:rPr sz="2200" spc="20" dirty="0">
                <a:solidFill>
                  <a:srgbClr val="221F20"/>
                </a:solidFill>
                <a:latin typeface="Myriad Pro"/>
                <a:cs typeface="Myriad Pro"/>
              </a:rPr>
              <a:t>eficiencia, 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seguridad </a:t>
            </a:r>
            <a:r>
              <a:rPr sz="2200" spc="45" dirty="0">
                <a:solidFill>
                  <a:srgbClr val="221F20"/>
                </a:solidFill>
                <a:latin typeface="Myriad Pro"/>
                <a:cs typeface="Myriad Pro"/>
              </a:rPr>
              <a:t>y </a:t>
            </a:r>
            <a:r>
              <a:rPr sz="2200" spc="5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0" dirty="0">
                <a:solidFill>
                  <a:srgbClr val="221F20"/>
                </a:solidFill>
                <a:latin typeface="Myriad Pro"/>
                <a:cs typeface="Myriad Pro"/>
              </a:rPr>
              <a:t>calidad,</a:t>
            </a:r>
            <a:r>
              <a:rPr sz="2200" spc="2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40" dirty="0">
                <a:solidFill>
                  <a:srgbClr val="221F20"/>
                </a:solidFill>
                <a:latin typeface="Myriad Pro"/>
                <a:cs typeface="Myriad Pro"/>
              </a:rPr>
              <a:t>que</a:t>
            </a:r>
            <a:r>
              <a:rPr sz="2200" spc="4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40" dirty="0">
                <a:solidFill>
                  <a:srgbClr val="221F20"/>
                </a:solidFill>
                <a:latin typeface="Myriad Pro"/>
                <a:cs typeface="Myriad Pro"/>
              </a:rPr>
              <a:t>nos</a:t>
            </a:r>
            <a:r>
              <a:rPr sz="2200" spc="4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distinguen</a:t>
            </a:r>
            <a:r>
              <a:rPr sz="2200" spc="3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45" dirty="0">
                <a:solidFill>
                  <a:srgbClr val="221F20"/>
                </a:solidFill>
                <a:latin typeface="Myriad Pro"/>
                <a:cs typeface="Myriad Pro"/>
              </a:rPr>
              <a:t>en</a:t>
            </a:r>
            <a:r>
              <a:rPr sz="2200" spc="5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0" dirty="0">
                <a:solidFill>
                  <a:srgbClr val="221F20"/>
                </a:solidFill>
                <a:latin typeface="Myriad Pro"/>
                <a:cs typeface="Myriad Pro"/>
              </a:rPr>
              <a:t>el </a:t>
            </a:r>
            <a:r>
              <a:rPr sz="2200" spc="2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35" dirty="0">
                <a:solidFill>
                  <a:srgbClr val="221F20"/>
                </a:solidFill>
                <a:latin typeface="Myriad Pro"/>
                <a:cs typeface="Myriad Pro"/>
              </a:rPr>
              <a:t>mercado</a:t>
            </a:r>
            <a:r>
              <a:rPr sz="2200" spc="-1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15" dirty="0">
                <a:solidFill>
                  <a:srgbClr val="221F20"/>
                </a:solidFill>
                <a:latin typeface="Myriad Pro"/>
                <a:cs typeface="Myriad Pro"/>
              </a:rPr>
              <a:t>ferroviario.</a:t>
            </a:r>
            <a:endParaRPr sz="2200" dirty="0">
              <a:latin typeface="Myriad Pro"/>
              <a:cs typeface="Myriad Pro"/>
            </a:endParaRPr>
          </a:p>
          <a:p>
            <a:pPr marL="12700" marR="5080" algn="just">
              <a:lnSpc>
                <a:spcPct val="108700"/>
              </a:lnSpc>
              <a:spcBef>
                <a:spcPts val="1905"/>
              </a:spcBef>
            </a:pPr>
            <a:r>
              <a:rPr lang="es-ES" sz="2200" spc="35" dirty="0">
                <a:solidFill>
                  <a:srgbClr val="221F20"/>
                </a:solidFill>
                <a:latin typeface="Myriad Pro"/>
                <a:cs typeface="Myriad Pro"/>
              </a:rPr>
              <a:t>Somos amigables</a:t>
            </a:r>
            <a:r>
              <a:rPr sz="2200" spc="4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35" dirty="0">
                <a:solidFill>
                  <a:srgbClr val="221F20"/>
                </a:solidFill>
                <a:latin typeface="Myriad Pro"/>
                <a:cs typeface="Myriad Pro"/>
              </a:rPr>
              <a:t>con</a:t>
            </a:r>
            <a:r>
              <a:rPr sz="2200" spc="4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5" dirty="0" err="1">
                <a:solidFill>
                  <a:srgbClr val="221F20"/>
                </a:solidFill>
                <a:latin typeface="Myriad Pro"/>
                <a:cs typeface="Myriad Pro"/>
              </a:rPr>
              <a:t>el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b="1" spc="40" dirty="0">
                <a:solidFill>
                  <a:srgbClr val="221F20"/>
                </a:solidFill>
                <a:latin typeface="Myriad Pro"/>
                <a:cs typeface="Myriad Pro"/>
              </a:rPr>
              <a:t>medio</a:t>
            </a:r>
            <a:r>
              <a:rPr sz="2200" b="1" spc="4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b="1" spc="30" dirty="0" err="1">
                <a:solidFill>
                  <a:srgbClr val="221F20"/>
                </a:solidFill>
                <a:latin typeface="Myriad Pro"/>
                <a:cs typeface="Myriad Pro"/>
              </a:rPr>
              <a:t>ambiente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, </a:t>
            </a:r>
            <a:r>
              <a:rPr sz="2200" spc="3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lang="es-ES" sz="2200" spc="35" dirty="0">
                <a:solidFill>
                  <a:srgbClr val="221F20"/>
                </a:solidFill>
                <a:latin typeface="Myriad Pro"/>
                <a:cs typeface="Myriad Pro"/>
              </a:rPr>
              <a:t>buscamos</a:t>
            </a:r>
            <a:r>
              <a:rPr sz="2200" spc="4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45" dirty="0">
                <a:solidFill>
                  <a:srgbClr val="221F20"/>
                </a:solidFill>
                <a:latin typeface="Myriad Pro"/>
                <a:cs typeface="Myriad Pro"/>
              </a:rPr>
              <a:t>no</a:t>
            </a:r>
            <a:r>
              <a:rPr sz="2200" spc="5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solo</a:t>
            </a:r>
            <a:r>
              <a:rPr sz="2200" spc="3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5" dirty="0" err="1">
                <a:solidFill>
                  <a:srgbClr val="221F20"/>
                </a:solidFill>
                <a:latin typeface="Myriad Pro"/>
                <a:cs typeface="Myriad Pro"/>
              </a:rPr>
              <a:t>el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5" dirty="0" err="1">
                <a:solidFill>
                  <a:srgbClr val="221F20"/>
                </a:solidFill>
                <a:latin typeface="Myriad Pro"/>
                <a:cs typeface="Myriad Pro"/>
              </a:rPr>
              <a:t>desarrollo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45" dirty="0">
                <a:solidFill>
                  <a:srgbClr val="221F20"/>
                </a:solidFill>
                <a:latin typeface="Myriad Pro"/>
                <a:cs typeface="Myriad Pro"/>
              </a:rPr>
              <a:t>de</a:t>
            </a:r>
            <a:r>
              <a:rPr sz="2200" spc="5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40" dirty="0">
                <a:solidFill>
                  <a:srgbClr val="221F20"/>
                </a:solidFill>
                <a:latin typeface="Myriad Pro"/>
                <a:cs typeface="Myriad Pro"/>
              </a:rPr>
              <a:t>un</a:t>
            </a:r>
            <a:r>
              <a:rPr sz="2200" spc="4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5" dirty="0" err="1">
                <a:solidFill>
                  <a:srgbClr val="221F20"/>
                </a:solidFill>
                <a:latin typeface="Myriad Pro"/>
                <a:cs typeface="Myriad Pro"/>
              </a:rPr>
              <a:t>negocio</a:t>
            </a:r>
            <a:r>
              <a:rPr sz="2200" spc="25" dirty="0">
                <a:solidFill>
                  <a:srgbClr val="221F20"/>
                </a:solidFill>
                <a:latin typeface="Myriad Pro"/>
                <a:cs typeface="Myriad Pro"/>
              </a:rPr>
              <a:t>,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lang="es-ES" sz="2200" spc="30" dirty="0" err="1">
                <a:solidFill>
                  <a:srgbClr val="221F20"/>
                </a:solidFill>
                <a:latin typeface="Myriad Pro"/>
                <a:cs typeface="Myriad Pro"/>
              </a:rPr>
              <a:t>sino</a:t>
            </a:r>
            <a:r>
              <a:rPr sz="2200" spc="3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también</a:t>
            </a:r>
            <a:r>
              <a:rPr sz="2200" spc="3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5" dirty="0" err="1">
                <a:solidFill>
                  <a:srgbClr val="221F20"/>
                </a:solidFill>
                <a:latin typeface="Myriad Pro"/>
                <a:cs typeface="Myriad Pro"/>
              </a:rPr>
              <a:t>el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5" dirty="0" err="1">
                <a:solidFill>
                  <a:srgbClr val="221F20"/>
                </a:solidFill>
                <a:latin typeface="Myriad Pro"/>
                <a:cs typeface="Myriad Pro"/>
              </a:rPr>
              <a:t>desarrollo</a:t>
            </a:r>
            <a:r>
              <a:rPr sz="2200" spc="2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-47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45" dirty="0">
                <a:solidFill>
                  <a:srgbClr val="221F20"/>
                </a:solidFill>
                <a:latin typeface="Myriad Pro"/>
                <a:cs typeface="Myriad Pro"/>
              </a:rPr>
              <a:t>humano</a:t>
            </a:r>
            <a:r>
              <a:rPr sz="2200" spc="-1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45" dirty="0">
                <a:solidFill>
                  <a:srgbClr val="221F20"/>
                </a:solidFill>
                <a:latin typeface="Myriad Pro"/>
                <a:cs typeface="Myriad Pro"/>
              </a:rPr>
              <a:t>y</a:t>
            </a:r>
            <a:r>
              <a:rPr sz="2200" spc="-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45" dirty="0">
                <a:solidFill>
                  <a:srgbClr val="221F20"/>
                </a:solidFill>
                <a:latin typeface="Myriad Pro"/>
                <a:cs typeface="Myriad Pro"/>
              </a:rPr>
              <a:t>de</a:t>
            </a:r>
            <a:r>
              <a:rPr sz="2200" spc="-10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25" dirty="0">
                <a:solidFill>
                  <a:srgbClr val="221F20"/>
                </a:solidFill>
                <a:latin typeface="Myriad Pro"/>
                <a:cs typeface="Myriad Pro"/>
              </a:rPr>
              <a:t>la</a:t>
            </a:r>
            <a:r>
              <a:rPr sz="2200" spc="-5" dirty="0">
                <a:solidFill>
                  <a:srgbClr val="221F20"/>
                </a:solidFill>
                <a:latin typeface="Myriad Pro"/>
                <a:cs typeface="Myriad Pro"/>
              </a:rPr>
              <a:t> </a:t>
            </a:r>
            <a:r>
              <a:rPr sz="2200" spc="30" dirty="0">
                <a:solidFill>
                  <a:srgbClr val="221F20"/>
                </a:solidFill>
                <a:latin typeface="Myriad Pro"/>
                <a:cs typeface="Myriad Pro"/>
              </a:rPr>
              <a:t>comunidad.</a:t>
            </a:r>
            <a:endParaRPr sz="2200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8968" y="2819486"/>
            <a:ext cx="479958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>
                <a:solidFill>
                  <a:srgbClr val="E44428"/>
                </a:solidFill>
              </a:rPr>
              <a:t>S</a:t>
            </a:r>
            <a:r>
              <a:rPr dirty="0">
                <a:solidFill>
                  <a:srgbClr val="E44428"/>
                </a:solidFill>
              </a:rPr>
              <a:t>omos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256000" cy="9146343"/>
            <a:chOff x="0" y="0"/>
            <a:chExt cx="16256000" cy="914634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6256000" cy="91407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066888" y="0"/>
              <a:ext cx="36195" cy="33020"/>
            </a:xfrm>
            <a:custGeom>
              <a:avLst/>
              <a:gdLst/>
              <a:ahLst/>
              <a:cxnLst/>
              <a:rect l="l" t="t" r="r" b="b"/>
              <a:pathLst>
                <a:path w="36195" h="33020">
                  <a:moveTo>
                    <a:pt x="0" y="32730"/>
                  </a:moveTo>
                  <a:lnTo>
                    <a:pt x="36004" y="32730"/>
                  </a:lnTo>
                  <a:lnTo>
                    <a:pt x="36004" y="0"/>
                  </a:lnTo>
                  <a:lnTo>
                    <a:pt x="0" y="0"/>
                  </a:lnTo>
                  <a:lnTo>
                    <a:pt x="0" y="3273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084890" y="104217"/>
              <a:ext cx="0" cy="8970645"/>
            </a:xfrm>
            <a:custGeom>
              <a:avLst/>
              <a:gdLst/>
              <a:ahLst/>
              <a:cxnLst/>
              <a:rect l="l" t="t" r="r" b="b"/>
              <a:pathLst>
                <a:path h="8970645">
                  <a:moveTo>
                    <a:pt x="0" y="0"/>
                  </a:moveTo>
                  <a:lnTo>
                    <a:pt x="0" y="8970187"/>
                  </a:lnTo>
                </a:path>
              </a:pathLst>
            </a:custGeom>
            <a:ln w="36004">
              <a:solidFill>
                <a:srgbClr val="F1F1F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084890" y="9110148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5">
                  <a:moveTo>
                    <a:pt x="-18002" y="17995"/>
                  </a:moveTo>
                  <a:lnTo>
                    <a:pt x="18002" y="17995"/>
                  </a:lnTo>
                </a:path>
              </a:pathLst>
            </a:custGeom>
            <a:ln w="35991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86690" cy="9140825"/>
            </a:xfrm>
            <a:custGeom>
              <a:avLst/>
              <a:gdLst/>
              <a:ahLst/>
              <a:cxnLst/>
              <a:rect l="l" t="t" r="r" b="b"/>
              <a:pathLst>
                <a:path w="186690" h="9140825">
                  <a:moveTo>
                    <a:pt x="186270" y="0"/>
                  </a:moveTo>
                  <a:lnTo>
                    <a:pt x="0" y="0"/>
                  </a:lnTo>
                  <a:lnTo>
                    <a:pt x="0" y="9140736"/>
                  </a:lnTo>
                  <a:lnTo>
                    <a:pt x="186270" y="9140736"/>
                  </a:lnTo>
                  <a:lnTo>
                    <a:pt x="186270" y="0"/>
                  </a:lnTo>
                  <a:close/>
                </a:path>
              </a:pathLst>
            </a:custGeom>
            <a:solidFill>
              <a:srgbClr val="E44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53831" y="725360"/>
              <a:ext cx="2432685" cy="330835"/>
            </a:xfrm>
            <a:custGeom>
              <a:avLst/>
              <a:gdLst/>
              <a:ahLst/>
              <a:cxnLst/>
              <a:rect l="l" t="t" r="r" b="b"/>
              <a:pathLst>
                <a:path w="2432685" h="330834">
                  <a:moveTo>
                    <a:pt x="295910" y="58026"/>
                  </a:moveTo>
                  <a:lnTo>
                    <a:pt x="36931" y="58026"/>
                  </a:lnTo>
                  <a:lnTo>
                    <a:pt x="25831" y="98780"/>
                  </a:lnTo>
                  <a:lnTo>
                    <a:pt x="114655" y="98780"/>
                  </a:lnTo>
                  <a:lnTo>
                    <a:pt x="66878" y="272783"/>
                  </a:lnTo>
                  <a:lnTo>
                    <a:pt x="148031" y="272783"/>
                  </a:lnTo>
                  <a:lnTo>
                    <a:pt x="195808" y="98780"/>
                  </a:lnTo>
                  <a:lnTo>
                    <a:pt x="284556" y="98780"/>
                  </a:lnTo>
                  <a:lnTo>
                    <a:pt x="295910" y="58026"/>
                  </a:lnTo>
                  <a:close/>
                </a:path>
                <a:path w="2432685" h="330834">
                  <a:moveTo>
                    <a:pt x="594931" y="120154"/>
                  </a:moveTo>
                  <a:lnTo>
                    <a:pt x="593966" y="111531"/>
                  </a:lnTo>
                  <a:lnTo>
                    <a:pt x="591083" y="103111"/>
                  </a:lnTo>
                  <a:lnTo>
                    <a:pt x="586701" y="95631"/>
                  </a:lnTo>
                  <a:lnTo>
                    <a:pt x="586282" y="94907"/>
                  </a:lnTo>
                  <a:lnTo>
                    <a:pt x="550125" y="68402"/>
                  </a:lnTo>
                  <a:lnTo>
                    <a:pt x="512813" y="60553"/>
                  </a:lnTo>
                  <a:lnTo>
                    <a:pt x="512813" y="112039"/>
                  </a:lnTo>
                  <a:lnTo>
                    <a:pt x="512813" y="127774"/>
                  </a:lnTo>
                  <a:lnTo>
                    <a:pt x="480136" y="147612"/>
                  </a:lnTo>
                  <a:lnTo>
                    <a:pt x="435584" y="150050"/>
                  </a:lnTo>
                  <a:lnTo>
                    <a:pt x="383438" y="150050"/>
                  </a:lnTo>
                  <a:lnTo>
                    <a:pt x="398462" y="95631"/>
                  </a:lnTo>
                  <a:lnTo>
                    <a:pt x="451891" y="95631"/>
                  </a:lnTo>
                  <a:lnTo>
                    <a:pt x="490537" y="98983"/>
                  </a:lnTo>
                  <a:lnTo>
                    <a:pt x="512813" y="112039"/>
                  </a:lnTo>
                  <a:lnTo>
                    <a:pt x="512813" y="60553"/>
                  </a:lnTo>
                  <a:lnTo>
                    <a:pt x="505091" y="59651"/>
                  </a:lnTo>
                  <a:lnTo>
                    <a:pt x="484670" y="58420"/>
                  </a:lnTo>
                  <a:lnTo>
                    <a:pt x="461416" y="58013"/>
                  </a:lnTo>
                  <a:lnTo>
                    <a:pt x="331025" y="58013"/>
                  </a:lnTo>
                  <a:lnTo>
                    <a:pt x="272161" y="272783"/>
                  </a:lnTo>
                  <a:lnTo>
                    <a:pt x="351218" y="272783"/>
                  </a:lnTo>
                  <a:lnTo>
                    <a:pt x="374789" y="187350"/>
                  </a:lnTo>
                  <a:lnTo>
                    <a:pt x="440245" y="187350"/>
                  </a:lnTo>
                  <a:lnTo>
                    <a:pt x="477227" y="272783"/>
                  </a:lnTo>
                  <a:lnTo>
                    <a:pt x="559549" y="272783"/>
                  </a:lnTo>
                  <a:lnTo>
                    <a:pt x="519341" y="187350"/>
                  </a:lnTo>
                  <a:lnTo>
                    <a:pt x="515708" y="179641"/>
                  </a:lnTo>
                  <a:lnTo>
                    <a:pt x="535368" y="175615"/>
                  </a:lnTo>
                  <a:lnTo>
                    <a:pt x="576478" y="155867"/>
                  </a:lnTo>
                  <a:lnTo>
                    <a:pt x="593775" y="129413"/>
                  </a:lnTo>
                  <a:lnTo>
                    <a:pt x="594931" y="120154"/>
                  </a:lnTo>
                  <a:close/>
                </a:path>
                <a:path w="2432685" h="330834">
                  <a:moveTo>
                    <a:pt x="911491" y="272783"/>
                  </a:moveTo>
                  <a:lnTo>
                    <a:pt x="898410" y="225590"/>
                  </a:lnTo>
                  <a:lnTo>
                    <a:pt x="888022" y="188125"/>
                  </a:lnTo>
                  <a:lnTo>
                    <a:pt x="864222" y="102235"/>
                  </a:lnTo>
                  <a:lnTo>
                    <a:pt x="851979" y="58026"/>
                  </a:lnTo>
                  <a:lnTo>
                    <a:pt x="807275" y="58026"/>
                  </a:lnTo>
                  <a:lnTo>
                    <a:pt x="807275" y="188125"/>
                  </a:lnTo>
                  <a:lnTo>
                    <a:pt x="724890" y="188125"/>
                  </a:lnTo>
                  <a:lnTo>
                    <a:pt x="786638" y="102235"/>
                  </a:lnTo>
                  <a:lnTo>
                    <a:pt x="807275" y="188125"/>
                  </a:lnTo>
                  <a:lnTo>
                    <a:pt x="807275" y="58026"/>
                  </a:lnTo>
                  <a:lnTo>
                    <a:pt x="755637" y="58026"/>
                  </a:lnTo>
                  <a:lnTo>
                    <a:pt x="587692" y="272783"/>
                  </a:lnTo>
                  <a:lnTo>
                    <a:pt x="664044" y="272783"/>
                  </a:lnTo>
                  <a:lnTo>
                    <a:pt x="697953" y="225590"/>
                  </a:lnTo>
                  <a:lnTo>
                    <a:pt x="816267" y="225590"/>
                  </a:lnTo>
                  <a:lnTo>
                    <a:pt x="827608" y="272783"/>
                  </a:lnTo>
                  <a:lnTo>
                    <a:pt x="911491" y="272783"/>
                  </a:lnTo>
                  <a:close/>
                </a:path>
                <a:path w="2432685" h="330834">
                  <a:moveTo>
                    <a:pt x="1278293" y="58026"/>
                  </a:moveTo>
                  <a:lnTo>
                    <a:pt x="1212037" y="58026"/>
                  </a:lnTo>
                  <a:lnTo>
                    <a:pt x="1193431" y="125971"/>
                  </a:lnTo>
                  <a:lnTo>
                    <a:pt x="1186916" y="151130"/>
                  </a:lnTo>
                  <a:lnTo>
                    <a:pt x="1179169" y="182638"/>
                  </a:lnTo>
                  <a:lnTo>
                    <a:pt x="1177912" y="189001"/>
                  </a:lnTo>
                  <a:lnTo>
                    <a:pt x="1093025" y="58026"/>
                  </a:lnTo>
                  <a:lnTo>
                    <a:pt x="1003668" y="58026"/>
                  </a:lnTo>
                  <a:lnTo>
                    <a:pt x="944791" y="272783"/>
                  </a:lnTo>
                  <a:lnTo>
                    <a:pt x="1011047" y="272783"/>
                  </a:lnTo>
                  <a:lnTo>
                    <a:pt x="1033500" y="190703"/>
                  </a:lnTo>
                  <a:lnTo>
                    <a:pt x="1040447" y="164376"/>
                  </a:lnTo>
                  <a:lnTo>
                    <a:pt x="1045565" y="143344"/>
                  </a:lnTo>
                  <a:lnTo>
                    <a:pt x="1048842" y="127596"/>
                  </a:lnTo>
                  <a:lnTo>
                    <a:pt x="1050290" y="117157"/>
                  </a:lnTo>
                  <a:lnTo>
                    <a:pt x="1153083" y="272783"/>
                  </a:lnTo>
                  <a:lnTo>
                    <a:pt x="1219034" y="272783"/>
                  </a:lnTo>
                  <a:lnTo>
                    <a:pt x="1278293" y="58026"/>
                  </a:lnTo>
                  <a:close/>
                </a:path>
                <a:path w="2432685" h="330834">
                  <a:moveTo>
                    <a:pt x="1569669" y="110731"/>
                  </a:moveTo>
                  <a:lnTo>
                    <a:pt x="1550174" y="86169"/>
                  </a:lnTo>
                  <a:lnTo>
                    <a:pt x="1521637" y="68618"/>
                  </a:lnTo>
                  <a:lnTo>
                    <a:pt x="1484071" y="58089"/>
                  </a:lnTo>
                  <a:lnTo>
                    <a:pt x="1437462" y="54584"/>
                  </a:lnTo>
                  <a:lnTo>
                    <a:pt x="1409357" y="55880"/>
                  </a:lnTo>
                  <a:lnTo>
                    <a:pt x="1362748" y="66243"/>
                  </a:lnTo>
                  <a:lnTo>
                    <a:pt x="1329448" y="86093"/>
                  </a:lnTo>
                  <a:lnTo>
                    <a:pt x="1310411" y="123253"/>
                  </a:lnTo>
                  <a:lnTo>
                    <a:pt x="1311211" y="131356"/>
                  </a:lnTo>
                  <a:lnTo>
                    <a:pt x="1338173" y="164401"/>
                  </a:lnTo>
                  <a:lnTo>
                    <a:pt x="1382814" y="179717"/>
                  </a:lnTo>
                  <a:lnTo>
                    <a:pt x="1433677" y="189077"/>
                  </a:lnTo>
                  <a:lnTo>
                    <a:pt x="1448244" y="192011"/>
                  </a:lnTo>
                  <a:lnTo>
                    <a:pt x="1459179" y="194703"/>
                  </a:lnTo>
                  <a:lnTo>
                    <a:pt x="1466481" y="197129"/>
                  </a:lnTo>
                  <a:lnTo>
                    <a:pt x="1473822" y="200202"/>
                  </a:lnTo>
                  <a:lnTo>
                    <a:pt x="1477467" y="205206"/>
                  </a:lnTo>
                  <a:lnTo>
                    <a:pt x="1477467" y="219329"/>
                  </a:lnTo>
                  <a:lnTo>
                    <a:pt x="1434211" y="236613"/>
                  </a:lnTo>
                  <a:lnTo>
                    <a:pt x="1421447" y="237058"/>
                  </a:lnTo>
                  <a:lnTo>
                    <a:pt x="1394510" y="235064"/>
                  </a:lnTo>
                  <a:lnTo>
                    <a:pt x="1373619" y="229082"/>
                  </a:lnTo>
                  <a:lnTo>
                    <a:pt x="1358747" y="219100"/>
                  </a:lnTo>
                  <a:lnTo>
                    <a:pt x="1349908" y="205117"/>
                  </a:lnTo>
                  <a:lnTo>
                    <a:pt x="1274546" y="211416"/>
                  </a:lnTo>
                  <a:lnTo>
                    <a:pt x="1304810" y="251244"/>
                  </a:lnTo>
                  <a:lnTo>
                    <a:pt x="1342555" y="267538"/>
                  </a:lnTo>
                  <a:lnTo>
                    <a:pt x="1390650" y="275678"/>
                  </a:lnTo>
                  <a:lnTo>
                    <a:pt x="1418348" y="276694"/>
                  </a:lnTo>
                  <a:lnTo>
                    <a:pt x="1450238" y="275424"/>
                  </a:lnTo>
                  <a:lnTo>
                    <a:pt x="1502397" y="265264"/>
                  </a:lnTo>
                  <a:lnTo>
                    <a:pt x="1538706" y="245554"/>
                  </a:lnTo>
                  <a:lnTo>
                    <a:pt x="1559331" y="205638"/>
                  </a:lnTo>
                  <a:lnTo>
                    <a:pt x="1558493" y="196570"/>
                  </a:lnTo>
                  <a:lnTo>
                    <a:pt x="1529867" y="161988"/>
                  </a:lnTo>
                  <a:lnTo>
                    <a:pt x="1478584" y="146088"/>
                  </a:lnTo>
                  <a:lnTo>
                    <a:pt x="1426273" y="137020"/>
                  </a:lnTo>
                  <a:lnTo>
                    <a:pt x="1414932" y="134708"/>
                  </a:lnTo>
                  <a:lnTo>
                    <a:pt x="1406004" y="132384"/>
                  </a:lnTo>
                  <a:lnTo>
                    <a:pt x="1399514" y="130035"/>
                  </a:lnTo>
                  <a:lnTo>
                    <a:pt x="1392440" y="126873"/>
                  </a:lnTo>
                  <a:lnTo>
                    <a:pt x="1388922" y="122262"/>
                  </a:lnTo>
                  <a:lnTo>
                    <a:pt x="1388922" y="110134"/>
                  </a:lnTo>
                  <a:lnTo>
                    <a:pt x="1426667" y="94615"/>
                  </a:lnTo>
                  <a:lnTo>
                    <a:pt x="1437195" y="94208"/>
                  </a:lnTo>
                  <a:lnTo>
                    <a:pt x="1458874" y="95872"/>
                  </a:lnTo>
                  <a:lnTo>
                    <a:pt x="1476121" y="100888"/>
                  </a:lnTo>
                  <a:lnTo>
                    <a:pt x="1488960" y="109245"/>
                  </a:lnTo>
                  <a:lnTo>
                    <a:pt x="1497368" y="120954"/>
                  </a:lnTo>
                  <a:lnTo>
                    <a:pt x="1569669" y="110731"/>
                  </a:lnTo>
                  <a:close/>
                </a:path>
                <a:path w="2432685" h="330834">
                  <a:moveTo>
                    <a:pt x="1883384" y="272783"/>
                  </a:moveTo>
                  <a:lnTo>
                    <a:pt x="1870316" y="225590"/>
                  </a:lnTo>
                  <a:lnTo>
                    <a:pt x="1859940" y="188125"/>
                  </a:lnTo>
                  <a:lnTo>
                    <a:pt x="1836140" y="102235"/>
                  </a:lnTo>
                  <a:lnTo>
                    <a:pt x="1823897" y="58026"/>
                  </a:lnTo>
                  <a:lnTo>
                    <a:pt x="1779181" y="58026"/>
                  </a:lnTo>
                  <a:lnTo>
                    <a:pt x="1779181" y="188125"/>
                  </a:lnTo>
                  <a:lnTo>
                    <a:pt x="1696796" y="188125"/>
                  </a:lnTo>
                  <a:lnTo>
                    <a:pt x="1758543" y="102235"/>
                  </a:lnTo>
                  <a:lnTo>
                    <a:pt x="1779181" y="188125"/>
                  </a:lnTo>
                  <a:lnTo>
                    <a:pt x="1779181" y="58026"/>
                  </a:lnTo>
                  <a:lnTo>
                    <a:pt x="1727530" y="58026"/>
                  </a:lnTo>
                  <a:lnTo>
                    <a:pt x="1559598" y="272783"/>
                  </a:lnTo>
                  <a:lnTo>
                    <a:pt x="1635937" y="272783"/>
                  </a:lnTo>
                  <a:lnTo>
                    <a:pt x="1669872" y="225590"/>
                  </a:lnTo>
                  <a:lnTo>
                    <a:pt x="1788160" y="225590"/>
                  </a:lnTo>
                  <a:lnTo>
                    <a:pt x="1799501" y="272783"/>
                  </a:lnTo>
                  <a:lnTo>
                    <a:pt x="1883384" y="272783"/>
                  </a:lnTo>
                  <a:close/>
                </a:path>
                <a:path w="2432685" h="330834">
                  <a:moveTo>
                    <a:pt x="2229662" y="119837"/>
                  </a:moveTo>
                  <a:lnTo>
                    <a:pt x="2228519" y="109258"/>
                  </a:lnTo>
                  <a:lnTo>
                    <a:pt x="2225116" y="99542"/>
                  </a:lnTo>
                  <a:lnTo>
                    <a:pt x="2222995" y="96253"/>
                  </a:lnTo>
                  <a:lnTo>
                    <a:pt x="2219414" y="90665"/>
                  </a:lnTo>
                  <a:lnTo>
                    <a:pt x="2180298" y="65760"/>
                  </a:lnTo>
                  <a:lnTo>
                    <a:pt x="2151164" y="60363"/>
                  </a:lnTo>
                  <a:lnTo>
                    <a:pt x="2151164" y="116624"/>
                  </a:lnTo>
                  <a:lnTo>
                    <a:pt x="2151164" y="123304"/>
                  </a:lnTo>
                  <a:lnTo>
                    <a:pt x="2118029" y="152374"/>
                  </a:lnTo>
                  <a:lnTo>
                    <a:pt x="2090966" y="154635"/>
                  </a:lnTo>
                  <a:lnTo>
                    <a:pt x="2030247" y="154635"/>
                  </a:lnTo>
                  <a:lnTo>
                    <a:pt x="2046236" y="96253"/>
                  </a:lnTo>
                  <a:lnTo>
                    <a:pt x="2088375" y="96253"/>
                  </a:lnTo>
                  <a:lnTo>
                    <a:pt x="2131974" y="101041"/>
                  </a:lnTo>
                  <a:lnTo>
                    <a:pt x="2151164" y="116624"/>
                  </a:lnTo>
                  <a:lnTo>
                    <a:pt x="2151164" y="60363"/>
                  </a:lnTo>
                  <a:lnTo>
                    <a:pt x="2139023" y="59207"/>
                  </a:lnTo>
                  <a:lnTo>
                    <a:pt x="2121331" y="58318"/>
                  </a:lnTo>
                  <a:lnTo>
                    <a:pt x="2101583" y="58026"/>
                  </a:lnTo>
                  <a:lnTo>
                    <a:pt x="1975573" y="58026"/>
                  </a:lnTo>
                  <a:lnTo>
                    <a:pt x="1916709" y="272783"/>
                  </a:lnTo>
                  <a:lnTo>
                    <a:pt x="1997862" y="272783"/>
                  </a:lnTo>
                  <a:lnTo>
                    <a:pt x="2019935" y="192214"/>
                  </a:lnTo>
                  <a:lnTo>
                    <a:pt x="2094826" y="192214"/>
                  </a:lnTo>
                  <a:lnTo>
                    <a:pt x="2138121" y="190677"/>
                  </a:lnTo>
                  <a:lnTo>
                    <a:pt x="2176208" y="181762"/>
                  </a:lnTo>
                  <a:lnTo>
                    <a:pt x="2212213" y="159981"/>
                  </a:lnTo>
                  <a:lnTo>
                    <a:pt x="2228964" y="128028"/>
                  </a:lnTo>
                  <a:lnTo>
                    <a:pt x="2229662" y="119837"/>
                  </a:lnTo>
                  <a:close/>
                </a:path>
                <a:path w="2432685" h="330834">
                  <a:moveTo>
                    <a:pt x="2291410" y="233718"/>
                  </a:moveTo>
                  <a:lnTo>
                    <a:pt x="2286711" y="227774"/>
                  </a:lnTo>
                  <a:lnTo>
                    <a:pt x="2279840" y="223545"/>
                  </a:lnTo>
                  <a:lnTo>
                    <a:pt x="2270772" y="221018"/>
                  </a:lnTo>
                  <a:lnTo>
                    <a:pt x="2259533" y="220179"/>
                  </a:lnTo>
                  <a:lnTo>
                    <a:pt x="2249995" y="220179"/>
                  </a:lnTo>
                  <a:lnTo>
                    <a:pt x="2242489" y="221830"/>
                  </a:lnTo>
                  <a:lnTo>
                    <a:pt x="2231618" y="228511"/>
                  </a:lnTo>
                  <a:lnTo>
                    <a:pt x="2228900" y="232359"/>
                  </a:lnTo>
                  <a:lnTo>
                    <a:pt x="2228900" y="239407"/>
                  </a:lnTo>
                  <a:lnTo>
                    <a:pt x="2260663" y="252895"/>
                  </a:lnTo>
                  <a:lnTo>
                    <a:pt x="2264765" y="253796"/>
                  </a:lnTo>
                  <a:lnTo>
                    <a:pt x="2268321" y="255270"/>
                  </a:lnTo>
                  <a:lnTo>
                    <a:pt x="2269185" y="256489"/>
                  </a:lnTo>
                  <a:lnTo>
                    <a:pt x="2269185" y="259892"/>
                  </a:lnTo>
                  <a:lnTo>
                    <a:pt x="2268016" y="261327"/>
                  </a:lnTo>
                  <a:lnTo>
                    <a:pt x="2263368" y="263613"/>
                  </a:lnTo>
                  <a:lnTo>
                    <a:pt x="2260041" y="264172"/>
                  </a:lnTo>
                  <a:lnTo>
                    <a:pt x="2246058" y="264172"/>
                  </a:lnTo>
                  <a:lnTo>
                    <a:pt x="2240305" y="261607"/>
                  </a:lnTo>
                  <a:lnTo>
                    <a:pt x="2238438" y="256463"/>
                  </a:lnTo>
                  <a:lnTo>
                    <a:pt x="2220252" y="257987"/>
                  </a:lnTo>
                  <a:lnTo>
                    <a:pt x="2221750" y="263232"/>
                  </a:lnTo>
                  <a:lnTo>
                    <a:pt x="2225573" y="267182"/>
                  </a:lnTo>
                  <a:lnTo>
                    <a:pt x="2237905" y="272415"/>
                  </a:lnTo>
                  <a:lnTo>
                    <a:pt x="2245639" y="273723"/>
                  </a:lnTo>
                  <a:lnTo>
                    <a:pt x="2254923" y="273723"/>
                  </a:lnTo>
                  <a:lnTo>
                    <a:pt x="2288921" y="261454"/>
                  </a:lnTo>
                  <a:lnTo>
                    <a:pt x="2288921" y="253568"/>
                  </a:lnTo>
                  <a:lnTo>
                    <a:pt x="2255342" y="239839"/>
                  </a:lnTo>
                  <a:lnTo>
                    <a:pt x="2252078" y="239128"/>
                  </a:lnTo>
                  <a:lnTo>
                    <a:pt x="2248674" y="237591"/>
                  </a:lnTo>
                  <a:lnTo>
                    <a:pt x="2247823" y="236474"/>
                  </a:lnTo>
                  <a:lnTo>
                    <a:pt x="2247823" y="233565"/>
                  </a:lnTo>
                  <a:lnTo>
                    <a:pt x="2248865" y="232308"/>
                  </a:lnTo>
                  <a:lnTo>
                    <a:pt x="2253056" y="230251"/>
                  </a:lnTo>
                  <a:lnTo>
                    <a:pt x="2255901" y="229730"/>
                  </a:lnTo>
                  <a:lnTo>
                    <a:pt x="2267153" y="229730"/>
                  </a:lnTo>
                  <a:lnTo>
                    <a:pt x="2271979" y="231863"/>
                  </a:lnTo>
                  <a:lnTo>
                    <a:pt x="2273973" y="236181"/>
                  </a:lnTo>
                  <a:lnTo>
                    <a:pt x="2291410" y="233718"/>
                  </a:lnTo>
                  <a:close/>
                </a:path>
                <a:path w="2432685" h="330834">
                  <a:moveTo>
                    <a:pt x="2317762" y="260985"/>
                  </a:moveTo>
                  <a:lnTo>
                    <a:pt x="2298382" y="260985"/>
                  </a:lnTo>
                  <a:lnTo>
                    <a:pt x="2295220" y="272783"/>
                  </a:lnTo>
                  <a:lnTo>
                    <a:pt x="2314575" y="272783"/>
                  </a:lnTo>
                  <a:lnTo>
                    <a:pt x="2317762" y="260985"/>
                  </a:lnTo>
                  <a:close/>
                </a:path>
                <a:path w="2432685" h="330834">
                  <a:moveTo>
                    <a:pt x="2400236" y="272783"/>
                  </a:moveTo>
                  <a:lnTo>
                    <a:pt x="2397087" y="261391"/>
                  </a:lnTo>
                  <a:lnTo>
                    <a:pt x="2394585" y="252374"/>
                  </a:lnTo>
                  <a:lnTo>
                    <a:pt x="2388844" y="231660"/>
                  </a:lnTo>
                  <a:lnTo>
                    <a:pt x="2385885" y="221018"/>
                  </a:lnTo>
                  <a:lnTo>
                    <a:pt x="2375103" y="221018"/>
                  </a:lnTo>
                  <a:lnTo>
                    <a:pt x="2375103" y="252374"/>
                  </a:lnTo>
                  <a:lnTo>
                    <a:pt x="2355240" y="252374"/>
                  </a:lnTo>
                  <a:lnTo>
                    <a:pt x="2370124" y="231660"/>
                  </a:lnTo>
                  <a:lnTo>
                    <a:pt x="2375103" y="252374"/>
                  </a:lnTo>
                  <a:lnTo>
                    <a:pt x="2375103" y="221018"/>
                  </a:lnTo>
                  <a:lnTo>
                    <a:pt x="2362657" y="221018"/>
                  </a:lnTo>
                  <a:lnTo>
                    <a:pt x="2322182" y="272783"/>
                  </a:lnTo>
                  <a:lnTo>
                    <a:pt x="2340584" y="272783"/>
                  </a:lnTo>
                  <a:lnTo>
                    <a:pt x="2348763" y="261391"/>
                  </a:lnTo>
                  <a:lnTo>
                    <a:pt x="2377262" y="261391"/>
                  </a:lnTo>
                  <a:lnTo>
                    <a:pt x="2380005" y="272783"/>
                  </a:lnTo>
                  <a:lnTo>
                    <a:pt x="2400236" y="272783"/>
                  </a:lnTo>
                  <a:close/>
                </a:path>
                <a:path w="2432685" h="330834">
                  <a:moveTo>
                    <a:pt x="2431123" y="301459"/>
                  </a:moveTo>
                  <a:lnTo>
                    <a:pt x="0" y="301459"/>
                  </a:lnTo>
                  <a:lnTo>
                    <a:pt x="0" y="330581"/>
                  </a:lnTo>
                  <a:lnTo>
                    <a:pt x="2431123" y="330581"/>
                  </a:lnTo>
                  <a:lnTo>
                    <a:pt x="2431123" y="301459"/>
                  </a:lnTo>
                  <a:close/>
                </a:path>
                <a:path w="2432685" h="330834">
                  <a:moveTo>
                    <a:pt x="2431123" y="0"/>
                  </a:moveTo>
                  <a:lnTo>
                    <a:pt x="0" y="0"/>
                  </a:lnTo>
                  <a:lnTo>
                    <a:pt x="0" y="29121"/>
                  </a:lnTo>
                  <a:lnTo>
                    <a:pt x="2431123" y="29121"/>
                  </a:lnTo>
                  <a:lnTo>
                    <a:pt x="2431123" y="0"/>
                  </a:lnTo>
                  <a:close/>
                </a:path>
                <a:path w="2432685" h="330834">
                  <a:moveTo>
                    <a:pt x="2432558" y="260985"/>
                  </a:moveTo>
                  <a:lnTo>
                    <a:pt x="2413190" y="260985"/>
                  </a:lnTo>
                  <a:lnTo>
                    <a:pt x="2410028" y="272783"/>
                  </a:lnTo>
                  <a:lnTo>
                    <a:pt x="2429370" y="272783"/>
                  </a:lnTo>
                  <a:lnTo>
                    <a:pt x="2432558" y="260985"/>
                  </a:lnTo>
                  <a:close/>
                </a:path>
              </a:pathLst>
            </a:custGeom>
            <a:solidFill>
              <a:srgbClr val="000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69111" y="717727"/>
              <a:ext cx="946150" cy="358140"/>
            </a:xfrm>
            <a:custGeom>
              <a:avLst/>
              <a:gdLst/>
              <a:ahLst/>
              <a:cxnLst/>
              <a:rect l="l" t="t" r="r" b="b"/>
              <a:pathLst>
                <a:path w="946150" h="358140">
                  <a:moveTo>
                    <a:pt x="317588" y="147866"/>
                  </a:moveTo>
                  <a:lnTo>
                    <a:pt x="317436" y="147866"/>
                  </a:lnTo>
                  <a:lnTo>
                    <a:pt x="317588" y="147866"/>
                  </a:lnTo>
                  <a:close/>
                </a:path>
                <a:path w="946150" h="358140">
                  <a:moveTo>
                    <a:pt x="686130" y="117449"/>
                  </a:moveTo>
                  <a:lnTo>
                    <a:pt x="570420" y="116649"/>
                  </a:lnTo>
                  <a:lnTo>
                    <a:pt x="590689" y="61836"/>
                  </a:lnTo>
                  <a:lnTo>
                    <a:pt x="583882" y="65798"/>
                  </a:lnTo>
                  <a:lnTo>
                    <a:pt x="570814" y="74180"/>
                  </a:lnTo>
                  <a:lnTo>
                    <a:pt x="519277" y="74180"/>
                  </a:lnTo>
                  <a:lnTo>
                    <a:pt x="472516" y="99707"/>
                  </a:lnTo>
                  <a:lnTo>
                    <a:pt x="535774" y="99707"/>
                  </a:lnTo>
                  <a:lnTo>
                    <a:pt x="526630" y="107200"/>
                  </a:lnTo>
                  <a:lnTo>
                    <a:pt x="522338" y="111023"/>
                  </a:lnTo>
                  <a:lnTo>
                    <a:pt x="451789" y="111023"/>
                  </a:lnTo>
                  <a:lnTo>
                    <a:pt x="405015" y="136550"/>
                  </a:lnTo>
                  <a:lnTo>
                    <a:pt x="496277" y="136550"/>
                  </a:lnTo>
                  <a:lnTo>
                    <a:pt x="486397" y="147853"/>
                  </a:lnTo>
                  <a:lnTo>
                    <a:pt x="384263" y="147853"/>
                  </a:lnTo>
                  <a:lnTo>
                    <a:pt x="337502" y="173405"/>
                  </a:lnTo>
                  <a:lnTo>
                    <a:pt x="467487" y="173405"/>
                  </a:lnTo>
                  <a:lnTo>
                    <a:pt x="460552" y="184708"/>
                  </a:lnTo>
                  <a:lnTo>
                    <a:pt x="316776" y="184708"/>
                  </a:lnTo>
                  <a:lnTo>
                    <a:pt x="269989" y="210235"/>
                  </a:lnTo>
                  <a:lnTo>
                    <a:pt x="448271" y="210235"/>
                  </a:lnTo>
                  <a:lnTo>
                    <a:pt x="445566" y="217779"/>
                  </a:lnTo>
                  <a:lnTo>
                    <a:pt x="444449" y="221551"/>
                  </a:lnTo>
                  <a:lnTo>
                    <a:pt x="249301" y="221551"/>
                  </a:lnTo>
                  <a:lnTo>
                    <a:pt x="202526" y="247078"/>
                  </a:lnTo>
                  <a:lnTo>
                    <a:pt x="439648" y="247078"/>
                  </a:lnTo>
                  <a:lnTo>
                    <a:pt x="439331" y="250863"/>
                  </a:lnTo>
                  <a:lnTo>
                    <a:pt x="439343" y="258419"/>
                  </a:lnTo>
                  <a:lnTo>
                    <a:pt x="181787" y="258419"/>
                  </a:lnTo>
                  <a:lnTo>
                    <a:pt x="135013" y="283908"/>
                  </a:lnTo>
                  <a:lnTo>
                    <a:pt x="443865" y="283908"/>
                  </a:lnTo>
                  <a:lnTo>
                    <a:pt x="446239" y="291668"/>
                  </a:lnTo>
                  <a:lnTo>
                    <a:pt x="447967" y="295249"/>
                  </a:lnTo>
                  <a:lnTo>
                    <a:pt x="114274" y="295249"/>
                  </a:lnTo>
                  <a:lnTo>
                    <a:pt x="67500" y="320738"/>
                  </a:lnTo>
                  <a:lnTo>
                    <a:pt x="467372" y="320738"/>
                  </a:lnTo>
                  <a:lnTo>
                    <a:pt x="471766" y="324866"/>
                  </a:lnTo>
                  <a:lnTo>
                    <a:pt x="476567" y="328663"/>
                  </a:lnTo>
                  <a:lnTo>
                    <a:pt x="481838" y="332079"/>
                  </a:lnTo>
                  <a:lnTo>
                    <a:pt x="46761" y="332079"/>
                  </a:lnTo>
                  <a:lnTo>
                    <a:pt x="0" y="357606"/>
                  </a:lnTo>
                  <a:lnTo>
                    <a:pt x="590956" y="357606"/>
                  </a:lnTo>
                  <a:lnTo>
                    <a:pt x="686130" y="117449"/>
                  </a:lnTo>
                  <a:close/>
                </a:path>
                <a:path w="946150" h="358140">
                  <a:moveTo>
                    <a:pt x="946099" y="111518"/>
                  </a:moveTo>
                  <a:lnTo>
                    <a:pt x="929386" y="47790"/>
                  </a:lnTo>
                  <a:lnTo>
                    <a:pt x="866851" y="7772"/>
                  </a:lnTo>
                  <a:lnTo>
                    <a:pt x="822477" y="0"/>
                  </a:lnTo>
                  <a:lnTo>
                    <a:pt x="771664" y="774"/>
                  </a:lnTo>
                  <a:lnTo>
                    <a:pt x="716127" y="10426"/>
                  </a:lnTo>
                  <a:lnTo>
                    <a:pt x="657593" y="29235"/>
                  </a:lnTo>
                  <a:lnTo>
                    <a:pt x="620433" y="45694"/>
                  </a:lnTo>
                  <a:lnTo>
                    <a:pt x="608584" y="51765"/>
                  </a:lnTo>
                  <a:lnTo>
                    <a:pt x="901585" y="51765"/>
                  </a:lnTo>
                  <a:lnTo>
                    <a:pt x="880325" y="116624"/>
                  </a:lnTo>
                  <a:lnTo>
                    <a:pt x="762469" y="116624"/>
                  </a:lnTo>
                  <a:lnTo>
                    <a:pt x="676236" y="344906"/>
                  </a:lnTo>
                  <a:lnTo>
                    <a:pt x="714971" y="332816"/>
                  </a:lnTo>
                  <a:lnTo>
                    <a:pt x="778002" y="304838"/>
                  </a:lnTo>
                  <a:lnTo>
                    <a:pt x="823125" y="277533"/>
                  </a:lnTo>
                  <a:lnTo>
                    <a:pt x="862558" y="246913"/>
                  </a:lnTo>
                  <a:lnTo>
                    <a:pt x="895438" y="214007"/>
                  </a:lnTo>
                  <a:lnTo>
                    <a:pt x="920902" y="179806"/>
                  </a:lnTo>
                  <a:lnTo>
                    <a:pt x="938072" y="145313"/>
                  </a:lnTo>
                  <a:lnTo>
                    <a:pt x="946099" y="111518"/>
                  </a:lnTo>
                  <a:close/>
                </a:path>
              </a:pathLst>
            </a:custGeom>
            <a:solidFill>
              <a:srgbClr val="E44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18319" y="2832732"/>
            <a:ext cx="7416727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37105" algn="l"/>
              </a:tabLst>
            </a:pPr>
            <a:r>
              <a:rPr dirty="0">
                <a:solidFill>
                  <a:srgbClr val="E44428"/>
                </a:solidFill>
              </a:rPr>
              <a:t>D</a:t>
            </a:r>
            <a:r>
              <a:rPr lang="es-CL" dirty="0" err="1">
                <a:solidFill>
                  <a:srgbClr val="E44428"/>
                </a:solidFill>
              </a:rPr>
              <a:t>ó</a:t>
            </a:r>
            <a:r>
              <a:rPr dirty="0" err="1">
                <a:solidFill>
                  <a:srgbClr val="E44428"/>
                </a:solidFill>
              </a:rPr>
              <a:t>nde</a:t>
            </a:r>
            <a:r>
              <a:rPr dirty="0">
                <a:solidFill>
                  <a:srgbClr val="E44428"/>
                </a:solidFill>
              </a:rPr>
              <a:t>	</a:t>
            </a:r>
            <a:r>
              <a:rPr lang="es-ES" dirty="0">
                <a:solidFill>
                  <a:srgbClr val="E44428"/>
                </a:solidFill>
              </a:rPr>
              <a:t> </a:t>
            </a:r>
            <a:r>
              <a:rPr spc="-10" dirty="0" err="1">
                <a:solidFill>
                  <a:srgbClr val="E44428"/>
                </a:solidFill>
              </a:rPr>
              <a:t>operamos</a:t>
            </a:r>
            <a:endParaRPr spc="-10" dirty="0">
              <a:solidFill>
                <a:srgbClr val="E44428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01568" y="7366451"/>
            <a:ext cx="3089232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Myriad Pro"/>
                <a:cs typeface="Myriad Pro"/>
              </a:rPr>
              <a:t>V</a:t>
            </a:r>
            <a:r>
              <a:rPr sz="3600" b="1" spc="-3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3600" b="1" dirty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sz="3600" b="1" spc="-3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3600" b="1" dirty="0">
                <a:solidFill>
                  <a:srgbClr val="FFFFFF"/>
                </a:solidFill>
                <a:latin typeface="Myriad Pro"/>
                <a:cs typeface="Myriad Pro"/>
              </a:rPr>
              <a:t>X</a:t>
            </a:r>
            <a:r>
              <a:rPr sz="3600" b="1" spc="-3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3600" b="1" dirty="0">
                <a:solidFill>
                  <a:srgbClr val="FFFFFF"/>
                </a:solidFill>
                <a:latin typeface="Myriad Pro"/>
                <a:cs typeface="Myriad Pro"/>
              </a:rPr>
              <a:t>Región</a:t>
            </a:r>
            <a:endParaRPr sz="3600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7015" y="4161159"/>
            <a:ext cx="7379334" cy="25498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algn="just">
              <a:lnSpc>
                <a:spcPts val="2520"/>
              </a:lnSpc>
              <a:spcBef>
                <a:spcPts val="100"/>
              </a:spcBef>
            </a:pPr>
            <a:r>
              <a:rPr sz="2000" b="1" spc="60" dirty="0">
                <a:solidFill>
                  <a:srgbClr val="1D1D1B"/>
                </a:solidFill>
                <a:cs typeface="Myriad Pro"/>
              </a:rPr>
              <a:t>TRANSAP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opera </a:t>
            </a:r>
            <a:r>
              <a:rPr sz="2000" spc="50" dirty="0">
                <a:solidFill>
                  <a:srgbClr val="1D1D1B"/>
                </a:solidFill>
                <a:cs typeface="Myriad Pro"/>
              </a:rPr>
              <a:t>en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la red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EFE y</a:t>
            </a:r>
            <a:r>
              <a:rPr lang="es-ES" sz="2000" spc="45" dirty="0">
                <a:solidFill>
                  <a:srgbClr val="1D1D1B"/>
                </a:solidFill>
                <a:cs typeface="Myriad Pro"/>
              </a:rPr>
              <a:t>,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junto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a </a:t>
            </a:r>
            <a:r>
              <a:rPr sz="2000" spc="30" dirty="0">
                <a:solidFill>
                  <a:srgbClr val="1D1D1B"/>
                </a:solidFill>
                <a:cs typeface="Myriad Pro"/>
              </a:rPr>
              <a:t>ellos,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trabajamos </a:t>
            </a:r>
            <a:r>
              <a:rPr sz="2000" spc="40" dirty="0">
                <a:solidFill>
                  <a:srgbClr val="1D1D1B"/>
                </a:solidFill>
                <a:cs typeface="Myriad Pro"/>
              </a:rPr>
              <a:t>para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40" dirty="0">
                <a:solidFill>
                  <a:srgbClr val="1D1D1B"/>
                </a:solidFill>
                <a:cs typeface="Myriad Pro"/>
              </a:rPr>
              <a:t>elevar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los </a:t>
            </a:r>
            <a:r>
              <a:rPr sz="2000" spc="40" dirty="0">
                <a:solidFill>
                  <a:srgbClr val="1D1D1B"/>
                </a:solidFill>
                <a:cs typeface="Myriad Pro"/>
              </a:rPr>
              <a:t>estándares del </a:t>
            </a:r>
            <a:r>
              <a:rPr lang="es-ES" sz="2000" spc="45" dirty="0">
                <a:solidFill>
                  <a:srgbClr val="1D1D1B"/>
                </a:solidFill>
                <a:cs typeface="Myriad Pro"/>
              </a:rPr>
              <a:t>transporte</a:t>
            </a:r>
            <a:r>
              <a:rPr sz="2000" spc="30" dirty="0">
                <a:solidFill>
                  <a:srgbClr val="1D1D1B"/>
                </a:solidFill>
                <a:cs typeface="Myriad Pro"/>
              </a:rPr>
              <a:t>,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y a su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vez contribuir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con </a:t>
            </a:r>
            <a:r>
              <a:rPr sz="2000" spc="5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el desarrollo </a:t>
            </a:r>
            <a:r>
              <a:rPr sz="2000" spc="30" dirty="0" err="1">
                <a:solidFill>
                  <a:srgbClr val="1D1D1B"/>
                </a:solidFill>
                <a:cs typeface="Myriad Pro"/>
              </a:rPr>
              <a:t>ferroviario</a:t>
            </a:r>
            <a:r>
              <a:rPr sz="2000" spc="30" dirty="0">
                <a:solidFill>
                  <a:srgbClr val="1D1D1B"/>
                </a:solidFill>
                <a:cs typeface="Myriad Pro"/>
              </a:rPr>
              <a:t> </a:t>
            </a:r>
            <a:r>
              <a:rPr lang="es-ES" sz="2000" spc="40" dirty="0">
                <a:solidFill>
                  <a:srgbClr val="1D1D1B"/>
                </a:solidFill>
                <a:cs typeface="Myriad Pro"/>
              </a:rPr>
              <a:t>en Chile</a:t>
            </a:r>
            <a:r>
              <a:rPr sz="2000" spc="30" dirty="0">
                <a:solidFill>
                  <a:srgbClr val="1D1D1B"/>
                </a:solidFill>
                <a:cs typeface="Myriad Pro"/>
              </a:rPr>
              <a:t>, </a:t>
            </a:r>
            <a:r>
              <a:rPr sz="2000" spc="50" dirty="0">
                <a:solidFill>
                  <a:srgbClr val="1D1D1B"/>
                </a:solidFill>
                <a:cs typeface="Myriad Pro"/>
              </a:rPr>
              <a:t>aportando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a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reducir el </a:t>
            </a:r>
            <a:r>
              <a:rPr sz="2000" spc="50" dirty="0">
                <a:solidFill>
                  <a:srgbClr val="1D1D1B"/>
                </a:solidFill>
                <a:cs typeface="Myriad Pro"/>
              </a:rPr>
              <a:t>impacto </a:t>
            </a:r>
            <a:r>
              <a:rPr sz="2000" spc="55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30" dirty="0">
                <a:solidFill>
                  <a:srgbClr val="1D1D1B"/>
                </a:solidFill>
                <a:cs typeface="Myriad Pro"/>
              </a:rPr>
              <a:t>social,</a:t>
            </a:r>
            <a:r>
              <a:rPr sz="2000" spc="15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ambiental</a:t>
            </a:r>
            <a:r>
              <a:rPr sz="2000" spc="2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y</a:t>
            </a:r>
            <a:r>
              <a:rPr sz="2000" spc="2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40" dirty="0">
                <a:solidFill>
                  <a:srgbClr val="1D1D1B"/>
                </a:solidFill>
                <a:cs typeface="Myriad Pro"/>
              </a:rPr>
              <a:t>mejorar</a:t>
            </a:r>
            <a:r>
              <a:rPr sz="2000" spc="2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la</a:t>
            </a:r>
            <a:r>
              <a:rPr sz="2000" spc="2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productividad</a:t>
            </a:r>
            <a:r>
              <a:rPr sz="2000" spc="2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40" dirty="0">
                <a:solidFill>
                  <a:srgbClr val="1D1D1B"/>
                </a:solidFill>
                <a:cs typeface="Myriad Pro"/>
              </a:rPr>
              <a:t>del</a:t>
            </a:r>
            <a:r>
              <a:rPr sz="2000" spc="2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30" dirty="0">
                <a:solidFill>
                  <a:srgbClr val="1D1D1B"/>
                </a:solidFill>
                <a:cs typeface="Myriad Pro"/>
              </a:rPr>
              <a:t>país.</a:t>
            </a:r>
            <a:endParaRPr sz="2000" dirty="0">
              <a:cs typeface="Myriad Pro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cs typeface="Myriad Pro"/>
            </a:endParaRPr>
          </a:p>
          <a:p>
            <a:pPr marL="12700" marR="5080" algn="just">
              <a:lnSpc>
                <a:spcPct val="105000"/>
              </a:lnSpc>
            </a:pPr>
            <a:r>
              <a:rPr sz="2000" spc="45" dirty="0">
                <a:solidFill>
                  <a:srgbClr val="1D1D1B"/>
                </a:solidFill>
                <a:cs typeface="Myriad Pro"/>
              </a:rPr>
              <a:t>La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red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EFE </a:t>
            </a:r>
            <a:r>
              <a:rPr sz="2000" spc="40" dirty="0">
                <a:solidFill>
                  <a:srgbClr val="1D1D1B"/>
                </a:solidFill>
                <a:cs typeface="Myriad Pro"/>
              </a:rPr>
              <a:t>se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extiende </a:t>
            </a:r>
            <a:r>
              <a:rPr sz="2000" spc="50" dirty="0">
                <a:solidFill>
                  <a:srgbClr val="1D1D1B"/>
                </a:solidFill>
                <a:cs typeface="Myriad Pro"/>
              </a:rPr>
              <a:t>desde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la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ciudad </a:t>
            </a:r>
            <a:r>
              <a:rPr sz="2000" spc="50" dirty="0">
                <a:solidFill>
                  <a:srgbClr val="1D1D1B"/>
                </a:solidFill>
                <a:cs typeface="Myriad Pro"/>
              </a:rPr>
              <a:t>de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Ventanas </a:t>
            </a:r>
            <a:r>
              <a:rPr sz="2000" spc="40" dirty="0">
                <a:solidFill>
                  <a:srgbClr val="1D1D1B"/>
                </a:solidFill>
                <a:cs typeface="Myriad Pro"/>
              </a:rPr>
              <a:t>hasta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Puerto </a:t>
            </a:r>
            <a:r>
              <a:rPr sz="2000" spc="5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40" dirty="0">
                <a:solidFill>
                  <a:srgbClr val="1D1D1B"/>
                </a:solidFill>
                <a:cs typeface="Myriad Pro"/>
              </a:rPr>
              <a:t>Montt.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 Comprende</a:t>
            </a:r>
            <a:r>
              <a:rPr sz="2000" spc="5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b="1" spc="-35" dirty="0">
                <a:solidFill>
                  <a:srgbClr val="1D1D1B"/>
                </a:solidFill>
                <a:cs typeface="Myriad Pro"/>
              </a:rPr>
              <a:t>2.140 </a:t>
            </a:r>
            <a:r>
              <a:rPr sz="2000" b="1" spc="25" dirty="0">
                <a:solidFill>
                  <a:srgbClr val="1D1D1B"/>
                </a:solidFill>
                <a:cs typeface="Myriad Pro"/>
              </a:rPr>
              <a:t>km</a:t>
            </a:r>
            <a:r>
              <a:rPr sz="2000" b="1" spc="3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50" dirty="0">
                <a:solidFill>
                  <a:srgbClr val="1D1D1B"/>
                </a:solidFill>
                <a:cs typeface="Myriad Pro"/>
              </a:rPr>
              <a:t>de</a:t>
            </a:r>
            <a:r>
              <a:rPr sz="2000" spc="55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vía</a:t>
            </a:r>
            <a:r>
              <a:rPr sz="2000" spc="4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30" dirty="0">
                <a:solidFill>
                  <a:srgbClr val="1D1D1B"/>
                </a:solidFill>
                <a:cs typeface="Myriad Pro"/>
              </a:rPr>
              <a:t>férrea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con</a:t>
            </a:r>
            <a:r>
              <a:rPr sz="2000" spc="50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las</a:t>
            </a:r>
            <a:r>
              <a:rPr sz="2000" spc="40" dirty="0">
                <a:solidFill>
                  <a:srgbClr val="1D1D1B"/>
                </a:solidFill>
                <a:cs typeface="Myriad Pro"/>
              </a:rPr>
              <a:t> siguientes </a:t>
            </a:r>
            <a:r>
              <a:rPr sz="2000" spc="45" dirty="0">
                <a:solidFill>
                  <a:srgbClr val="1D1D1B"/>
                </a:solidFill>
                <a:cs typeface="Myriad Pro"/>
              </a:rPr>
              <a:t> </a:t>
            </a:r>
            <a:r>
              <a:rPr sz="2000" spc="35" dirty="0">
                <a:solidFill>
                  <a:srgbClr val="1D1D1B"/>
                </a:solidFill>
                <a:cs typeface="Myriad Pro"/>
              </a:rPr>
              <a:t>características:</a:t>
            </a:r>
            <a:endParaRPr sz="2000" dirty="0">
              <a:cs typeface="Myriad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711" y="7449360"/>
            <a:ext cx="6726807" cy="64312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" sz="2000" b="1" spc="35" dirty="0">
                <a:solidFill>
                  <a:srgbClr val="E44428"/>
                </a:solidFill>
                <a:latin typeface="MyriadPro-Semibold"/>
                <a:cs typeface="MyriadPro-Semibold"/>
              </a:rPr>
              <a:t>Capacidad de la  vía (carros) </a:t>
            </a:r>
            <a:r>
              <a:rPr sz="2000" b="1" spc="50" dirty="0">
                <a:solidFill>
                  <a:srgbClr val="E44428"/>
                </a:solidFill>
                <a:latin typeface="MyriadPro-Semibold"/>
                <a:cs typeface="MyriadPro-Semibold"/>
              </a:rPr>
              <a:t>:</a:t>
            </a:r>
            <a:r>
              <a:rPr sz="2000" b="1" spc="10" dirty="0">
                <a:solidFill>
                  <a:srgbClr val="E44428"/>
                </a:solidFill>
                <a:latin typeface="MyriadPro-Semibold"/>
                <a:cs typeface="MyriadPro-Semibold"/>
              </a:rPr>
              <a:t> </a:t>
            </a:r>
            <a:r>
              <a:rPr lang="es-ES" sz="2000" spc="40" dirty="0">
                <a:solidFill>
                  <a:srgbClr val="E44428"/>
                </a:solidFill>
                <a:latin typeface="Myriad Pro"/>
              </a:rPr>
              <a:t>18 - </a:t>
            </a:r>
            <a:r>
              <a:rPr sz="2000" spc="40" dirty="0">
                <a:solidFill>
                  <a:srgbClr val="E44428"/>
                </a:solidFill>
                <a:latin typeface="Myriad Pro"/>
              </a:rPr>
              <a:t>25 ton/eje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b="1" spc="25" dirty="0">
                <a:solidFill>
                  <a:srgbClr val="E44428"/>
                </a:solidFill>
                <a:latin typeface="MyriadPro-Semibold"/>
                <a:cs typeface="MyriadPro-Semibold"/>
              </a:rPr>
              <a:t>Trocha:</a:t>
            </a:r>
            <a:r>
              <a:rPr sz="2000" b="1" spc="15" dirty="0">
                <a:solidFill>
                  <a:srgbClr val="E44428"/>
                </a:solidFill>
                <a:latin typeface="MyriadPro-Semibold"/>
                <a:cs typeface="MyriadPro-Semibold"/>
              </a:rPr>
              <a:t> </a:t>
            </a:r>
            <a:r>
              <a:rPr sz="2000" spc="45" dirty="0">
                <a:solidFill>
                  <a:srgbClr val="E44428"/>
                </a:solidFill>
                <a:latin typeface="Myriad Pro"/>
                <a:cs typeface="Myriad Pro"/>
              </a:rPr>
              <a:t>1.676</a:t>
            </a:r>
            <a:r>
              <a:rPr sz="2000" spc="10" dirty="0">
                <a:solidFill>
                  <a:srgbClr val="E44428"/>
                </a:solidFill>
                <a:latin typeface="Myriad Pro"/>
                <a:cs typeface="Myriad Pro"/>
              </a:rPr>
              <a:t> </a:t>
            </a:r>
            <a:r>
              <a:rPr sz="2000" spc="80" dirty="0">
                <a:solidFill>
                  <a:srgbClr val="E44428"/>
                </a:solidFill>
                <a:latin typeface="Myriad Pro"/>
                <a:cs typeface="Myriad Pro"/>
              </a:rPr>
              <a:t>mm</a:t>
            </a:r>
            <a:endParaRPr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0AE13D-417B-59BF-2905-426480163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2" y="1022504"/>
            <a:ext cx="3533647" cy="35219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23DA3C-3F06-4936-B42F-111A9C32C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67" y="1177400"/>
            <a:ext cx="3533647" cy="35336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4492458-2612-A39B-E567-A7800BD2A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90" y="4641112"/>
            <a:ext cx="3533647" cy="35219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9750779-0BAC-DE1A-A5F9-D4E38033B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89" y="4641112"/>
            <a:ext cx="3533647" cy="352194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C0917A6-0D5E-3E10-49B4-EF0509697EB5}"/>
              </a:ext>
            </a:extLst>
          </p:cNvPr>
          <p:cNvSpPr txBox="1"/>
          <p:nvPr/>
        </p:nvSpPr>
        <p:spPr>
          <a:xfrm>
            <a:off x="1056563" y="122541"/>
            <a:ext cx="1439767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ES"/>
            </a:defPPr>
            <a:lvl1pPr marL="12700">
              <a:lnSpc>
                <a:spcPct val="100000"/>
              </a:lnSpc>
              <a:spcBef>
                <a:spcPts val="100"/>
              </a:spcBef>
              <a:tabLst>
                <a:tab pos="2956560" algn="l"/>
              </a:tabLst>
              <a:defRPr sz="3600" b="1" i="0" spc="35">
                <a:solidFill>
                  <a:srgbClr val="E44428"/>
                </a:solidFill>
                <a:latin typeface="Myriad Pro"/>
                <a:ea typeface="+mj-ea"/>
                <a:cs typeface="Myriad Pro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s-ES" dirty="0"/>
              <a:t>Nuestros servicios ferroviarios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3CB642F-72A6-4FA2-2E6C-CC9894C8FA2C}"/>
              </a:ext>
            </a:extLst>
          </p:cNvPr>
          <p:cNvSpPr/>
          <p:nvPr/>
        </p:nvSpPr>
        <p:spPr bwMode="auto">
          <a:xfrm>
            <a:off x="704682" y="8163056"/>
            <a:ext cx="8594961" cy="60778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800" dirty="0">
                <a:solidFill>
                  <a:schemeClr val="tx1"/>
                </a:solidFill>
                <a:latin typeface="Myriad Pro"/>
              </a:rPr>
              <a:t>Σ</a:t>
            </a:r>
            <a:r>
              <a:rPr lang="es-CL" sz="2400" dirty="0">
                <a:solidFill>
                  <a:schemeClr val="tx1"/>
                </a:solidFill>
                <a:latin typeface="Myriad Pro"/>
              </a:rPr>
              <a:t>: </a:t>
            </a:r>
            <a:r>
              <a:rPr lang="es-CL" sz="2400" dirty="0">
                <a:solidFill>
                  <a:schemeClr val="tx1"/>
                </a:solidFill>
                <a:latin typeface="Myriad Pro"/>
                <a:ea typeface="Cambria Math" panose="02040503050406030204" pitchFamily="18" charset="0"/>
              </a:rPr>
              <a:t>~</a:t>
            </a:r>
            <a:r>
              <a:rPr kumimoji="0" lang="es-CL" sz="2667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yriad Pro"/>
              </a:rPr>
              <a:t>4,0 MM Ton/año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DB67994-2971-717A-F803-03439F747A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 l="11655" t="-210" r="7914" b="88"/>
          <a:stretch/>
        </p:blipFill>
        <p:spPr>
          <a:xfrm>
            <a:off x="9835587" y="0"/>
            <a:ext cx="6420413" cy="9144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1E7EE66-142E-E4CA-5C01-340DA18E1495}"/>
              </a:ext>
            </a:extLst>
          </p:cNvPr>
          <p:cNvSpPr txBox="1"/>
          <p:nvPr/>
        </p:nvSpPr>
        <p:spPr>
          <a:xfrm>
            <a:off x="3514892" y="853425"/>
            <a:ext cx="144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Myriad Pro"/>
              </a:rPr>
              <a:t>Acido Sulfúrico.</a:t>
            </a:r>
            <a:endParaRPr lang="es-CL" dirty="0">
              <a:latin typeface="Myriad Pro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F20622-681C-F7AA-729B-60FC8E24FC86}"/>
              </a:ext>
            </a:extLst>
          </p:cNvPr>
          <p:cNvSpPr txBox="1"/>
          <p:nvPr/>
        </p:nvSpPr>
        <p:spPr>
          <a:xfrm>
            <a:off x="7448897" y="758475"/>
            <a:ext cx="2646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Myriad Pro"/>
              </a:rPr>
              <a:t>Productos e insumos forestales.</a:t>
            </a:r>
            <a:endParaRPr lang="es-CL" dirty="0">
              <a:latin typeface="Myriad Pro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1F1959-AABF-15D8-2D04-3EDEFEF9707A}"/>
              </a:ext>
            </a:extLst>
          </p:cNvPr>
          <p:cNvSpPr txBox="1"/>
          <p:nvPr/>
        </p:nvSpPr>
        <p:spPr>
          <a:xfrm>
            <a:off x="7820156" y="4572000"/>
            <a:ext cx="190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Myriad Pro"/>
              </a:rPr>
              <a:t>Contenedores.</a:t>
            </a:r>
            <a:endParaRPr lang="es-CL" dirty="0">
              <a:latin typeface="Myriad Pr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537F3E-8CD6-33DD-5F6A-49DD667804EF}"/>
              </a:ext>
            </a:extLst>
          </p:cNvPr>
          <p:cNvSpPr txBox="1"/>
          <p:nvPr/>
        </p:nvSpPr>
        <p:spPr>
          <a:xfrm>
            <a:off x="3311014" y="4489904"/>
            <a:ext cx="158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Myriad Pro"/>
              </a:rPr>
              <a:t>Clinker.</a:t>
            </a:r>
            <a:endParaRPr lang="es-CL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366839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" y="-1"/>
            <a:ext cx="16254980" cy="9143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66" y="12"/>
            <a:ext cx="186690" cy="9144000"/>
          </a:xfrm>
          <a:custGeom>
            <a:avLst/>
            <a:gdLst/>
            <a:ahLst/>
            <a:cxnLst/>
            <a:rect l="l" t="t" r="r" b="b"/>
            <a:pathLst>
              <a:path w="186690" h="9144000">
                <a:moveTo>
                  <a:pt x="186258" y="0"/>
                </a:moveTo>
                <a:lnTo>
                  <a:pt x="0" y="0"/>
                </a:lnTo>
                <a:lnTo>
                  <a:pt x="0" y="9143987"/>
                </a:lnTo>
                <a:lnTo>
                  <a:pt x="186258" y="9143987"/>
                </a:lnTo>
                <a:lnTo>
                  <a:pt x="186258" y="0"/>
                </a:lnTo>
                <a:close/>
              </a:path>
            </a:pathLst>
          </a:custGeom>
          <a:solidFill>
            <a:srgbClr val="E444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69092" y="720979"/>
            <a:ext cx="3417570" cy="358140"/>
            <a:chOff x="869092" y="720979"/>
            <a:chExt cx="3417570" cy="358140"/>
          </a:xfrm>
        </p:grpSpPr>
        <p:sp>
          <p:nvSpPr>
            <p:cNvPr id="5" name="object 5"/>
            <p:cNvSpPr/>
            <p:nvPr/>
          </p:nvSpPr>
          <p:spPr>
            <a:xfrm>
              <a:off x="1853793" y="728624"/>
              <a:ext cx="2432685" cy="330835"/>
            </a:xfrm>
            <a:custGeom>
              <a:avLst/>
              <a:gdLst/>
              <a:ahLst/>
              <a:cxnLst/>
              <a:rect l="l" t="t" r="r" b="b"/>
              <a:pathLst>
                <a:path w="2432685" h="330834">
                  <a:moveTo>
                    <a:pt x="295910" y="58013"/>
                  </a:moveTo>
                  <a:lnTo>
                    <a:pt x="36931" y="58013"/>
                  </a:lnTo>
                  <a:lnTo>
                    <a:pt x="25831" y="98793"/>
                  </a:lnTo>
                  <a:lnTo>
                    <a:pt x="114655" y="98793"/>
                  </a:lnTo>
                  <a:lnTo>
                    <a:pt x="66878" y="272770"/>
                  </a:lnTo>
                  <a:lnTo>
                    <a:pt x="148031" y="272770"/>
                  </a:lnTo>
                  <a:lnTo>
                    <a:pt x="195808" y="98793"/>
                  </a:lnTo>
                  <a:lnTo>
                    <a:pt x="284556" y="98793"/>
                  </a:lnTo>
                  <a:lnTo>
                    <a:pt x="295910" y="58013"/>
                  </a:lnTo>
                  <a:close/>
                </a:path>
                <a:path w="2432685" h="330834">
                  <a:moveTo>
                    <a:pt x="594931" y="120167"/>
                  </a:moveTo>
                  <a:lnTo>
                    <a:pt x="571169" y="79578"/>
                  </a:lnTo>
                  <a:lnTo>
                    <a:pt x="522706" y="61696"/>
                  </a:lnTo>
                  <a:lnTo>
                    <a:pt x="512813" y="60553"/>
                  </a:lnTo>
                  <a:lnTo>
                    <a:pt x="512813" y="112039"/>
                  </a:lnTo>
                  <a:lnTo>
                    <a:pt x="512813" y="127774"/>
                  </a:lnTo>
                  <a:lnTo>
                    <a:pt x="480136" y="147612"/>
                  </a:lnTo>
                  <a:lnTo>
                    <a:pt x="435584" y="150063"/>
                  </a:lnTo>
                  <a:lnTo>
                    <a:pt x="383438" y="150063"/>
                  </a:lnTo>
                  <a:lnTo>
                    <a:pt x="398462" y="95631"/>
                  </a:lnTo>
                  <a:lnTo>
                    <a:pt x="451891" y="95631"/>
                  </a:lnTo>
                  <a:lnTo>
                    <a:pt x="490537" y="98983"/>
                  </a:lnTo>
                  <a:lnTo>
                    <a:pt x="512813" y="112039"/>
                  </a:lnTo>
                  <a:lnTo>
                    <a:pt x="512813" y="60553"/>
                  </a:lnTo>
                  <a:lnTo>
                    <a:pt x="505104" y="59651"/>
                  </a:lnTo>
                  <a:lnTo>
                    <a:pt x="484670" y="58420"/>
                  </a:lnTo>
                  <a:lnTo>
                    <a:pt x="461416" y="58013"/>
                  </a:lnTo>
                  <a:lnTo>
                    <a:pt x="331025" y="58013"/>
                  </a:lnTo>
                  <a:lnTo>
                    <a:pt x="272161" y="272783"/>
                  </a:lnTo>
                  <a:lnTo>
                    <a:pt x="351218" y="272783"/>
                  </a:lnTo>
                  <a:lnTo>
                    <a:pt x="374789" y="187350"/>
                  </a:lnTo>
                  <a:lnTo>
                    <a:pt x="440245" y="187350"/>
                  </a:lnTo>
                  <a:lnTo>
                    <a:pt x="477227" y="272783"/>
                  </a:lnTo>
                  <a:lnTo>
                    <a:pt x="559549" y="272783"/>
                  </a:lnTo>
                  <a:lnTo>
                    <a:pt x="519341" y="187350"/>
                  </a:lnTo>
                  <a:lnTo>
                    <a:pt x="515708" y="179654"/>
                  </a:lnTo>
                  <a:lnTo>
                    <a:pt x="535368" y="175615"/>
                  </a:lnTo>
                  <a:lnTo>
                    <a:pt x="552056" y="170307"/>
                  </a:lnTo>
                  <a:lnTo>
                    <a:pt x="565759" y="163728"/>
                  </a:lnTo>
                  <a:lnTo>
                    <a:pt x="576478" y="155867"/>
                  </a:lnTo>
                  <a:lnTo>
                    <a:pt x="581926" y="150063"/>
                  </a:lnTo>
                  <a:lnTo>
                    <a:pt x="584555" y="147269"/>
                  </a:lnTo>
                  <a:lnTo>
                    <a:pt x="590321" y="138442"/>
                  </a:lnTo>
                  <a:lnTo>
                    <a:pt x="593775" y="129413"/>
                  </a:lnTo>
                  <a:lnTo>
                    <a:pt x="594931" y="120167"/>
                  </a:lnTo>
                  <a:close/>
                </a:path>
                <a:path w="2432685" h="330834">
                  <a:moveTo>
                    <a:pt x="911491" y="272783"/>
                  </a:moveTo>
                  <a:lnTo>
                    <a:pt x="898410" y="225590"/>
                  </a:lnTo>
                  <a:lnTo>
                    <a:pt x="888034" y="188137"/>
                  </a:lnTo>
                  <a:lnTo>
                    <a:pt x="864235" y="102235"/>
                  </a:lnTo>
                  <a:lnTo>
                    <a:pt x="851979" y="58026"/>
                  </a:lnTo>
                  <a:lnTo>
                    <a:pt x="807275" y="58026"/>
                  </a:lnTo>
                  <a:lnTo>
                    <a:pt x="807275" y="188137"/>
                  </a:lnTo>
                  <a:lnTo>
                    <a:pt x="724890" y="188137"/>
                  </a:lnTo>
                  <a:lnTo>
                    <a:pt x="786638" y="102235"/>
                  </a:lnTo>
                  <a:lnTo>
                    <a:pt x="807275" y="188137"/>
                  </a:lnTo>
                  <a:lnTo>
                    <a:pt x="807275" y="58026"/>
                  </a:lnTo>
                  <a:lnTo>
                    <a:pt x="755637" y="58026"/>
                  </a:lnTo>
                  <a:lnTo>
                    <a:pt x="587692" y="272783"/>
                  </a:lnTo>
                  <a:lnTo>
                    <a:pt x="664044" y="272783"/>
                  </a:lnTo>
                  <a:lnTo>
                    <a:pt x="697953" y="225590"/>
                  </a:lnTo>
                  <a:lnTo>
                    <a:pt x="816267" y="225590"/>
                  </a:lnTo>
                  <a:lnTo>
                    <a:pt x="827608" y="272783"/>
                  </a:lnTo>
                  <a:lnTo>
                    <a:pt x="911491" y="272783"/>
                  </a:lnTo>
                  <a:close/>
                </a:path>
                <a:path w="2432685" h="330834">
                  <a:moveTo>
                    <a:pt x="1278293" y="58013"/>
                  </a:moveTo>
                  <a:lnTo>
                    <a:pt x="1212037" y="58013"/>
                  </a:lnTo>
                  <a:lnTo>
                    <a:pt x="1193431" y="125958"/>
                  </a:lnTo>
                  <a:lnTo>
                    <a:pt x="1186929" y="151117"/>
                  </a:lnTo>
                  <a:lnTo>
                    <a:pt x="1179169" y="182638"/>
                  </a:lnTo>
                  <a:lnTo>
                    <a:pt x="1177912" y="188988"/>
                  </a:lnTo>
                  <a:lnTo>
                    <a:pt x="1093025" y="58013"/>
                  </a:lnTo>
                  <a:lnTo>
                    <a:pt x="1003668" y="58013"/>
                  </a:lnTo>
                  <a:lnTo>
                    <a:pt x="944791" y="272770"/>
                  </a:lnTo>
                  <a:lnTo>
                    <a:pt x="1011047" y="272770"/>
                  </a:lnTo>
                  <a:lnTo>
                    <a:pt x="1033500" y="190703"/>
                  </a:lnTo>
                  <a:lnTo>
                    <a:pt x="1040460" y="164376"/>
                  </a:lnTo>
                  <a:lnTo>
                    <a:pt x="1045578" y="143344"/>
                  </a:lnTo>
                  <a:lnTo>
                    <a:pt x="1048854" y="127596"/>
                  </a:lnTo>
                  <a:lnTo>
                    <a:pt x="1050290" y="117144"/>
                  </a:lnTo>
                  <a:lnTo>
                    <a:pt x="1153083" y="272770"/>
                  </a:lnTo>
                  <a:lnTo>
                    <a:pt x="1219034" y="272770"/>
                  </a:lnTo>
                  <a:lnTo>
                    <a:pt x="1278293" y="58013"/>
                  </a:lnTo>
                  <a:close/>
                </a:path>
                <a:path w="2432685" h="330834">
                  <a:moveTo>
                    <a:pt x="1569669" y="110731"/>
                  </a:moveTo>
                  <a:lnTo>
                    <a:pt x="1550174" y="86169"/>
                  </a:lnTo>
                  <a:lnTo>
                    <a:pt x="1521650" y="68618"/>
                  </a:lnTo>
                  <a:lnTo>
                    <a:pt x="1484071" y="58089"/>
                  </a:lnTo>
                  <a:lnTo>
                    <a:pt x="1437462" y="54584"/>
                  </a:lnTo>
                  <a:lnTo>
                    <a:pt x="1409369" y="55880"/>
                  </a:lnTo>
                  <a:lnTo>
                    <a:pt x="1362760" y="66243"/>
                  </a:lnTo>
                  <a:lnTo>
                    <a:pt x="1329448" y="86106"/>
                  </a:lnTo>
                  <a:lnTo>
                    <a:pt x="1310411" y="123253"/>
                  </a:lnTo>
                  <a:lnTo>
                    <a:pt x="1311211" y="131356"/>
                  </a:lnTo>
                  <a:lnTo>
                    <a:pt x="1338186" y="164401"/>
                  </a:lnTo>
                  <a:lnTo>
                    <a:pt x="1382814" y="179717"/>
                  </a:lnTo>
                  <a:lnTo>
                    <a:pt x="1433690" y="189077"/>
                  </a:lnTo>
                  <a:lnTo>
                    <a:pt x="1448244" y="192024"/>
                  </a:lnTo>
                  <a:lnTo>
                    <a:pt x="1459179" y="194703"/>
                  </a:lnTo>
                  <a:lnTo>
                    <a:pt x="1466481" y="197129"/>
                  </a:lnTo>
                  <a:lnTo>
                    <a:pt x="1473822" y="200202"/>
                  </a:lnTo>
                  <a:lnTo>
                    <a:pt x="1477467" y="205206"/>
                  </a:lnTo>
                  <a:lnTo>
                    <a:pt x="1477467" y="219341"/>
                  </a:lnTo>
                  <a:lnTo>
                    <a:pt x="1434223" y="236613"/>
                  </a:lnTo>
                  <a:lnTo>
                    <a:pt x="1421447" y="237058"/>
                  </a:lnTo>
                  <a:lnTo>
                    <a:pt x="1394523" y="235064"/>
                  </a:lnTo>
                  <a:lnTo>
                    <a:pt x="1373619" y="229082"/>
                  </a:lnTo>
                  <a:lnTo>
                    <a:pt x="1358747" y="219100"/>
                  </a:lnTo>
                  <a:lnTo>
                    <a:pt x="1349908" y="205130"/>
                  </a:lnTo>
                  <a:lnTo>
                    <a:pt x="1274546" y="211429"/>
                  </a:lnTo>
                  <a:lnTo>
                    <a:pt x="1304823" y="251244"/>
                  </a:lnTo>
                  <a:lnTo>
                    <a:pt x="1342567" y="267525"/>
                  </a:lnTo>
                  <a:lnTo>
                    <a:pt x="1390650" y="275678"/>
                  </a:lnTo>
                  <a:lnTo>
                    <a:pt x="1418348" y="276694"/>
                  </a:lnTo>
                  <a:lnTo>
                    <a:pt x="1450251" y="275424"/>
                  </a:lnTo>
                  <a:lnTo>
                    <a:pt x="1502410" y="265264"/>
                  </a:lnTo>
                  <a:lnTo>
                    <a:pt x="1538719" y="245541"/>
                  </a:lnTo>
                  <a:lnTo>
                    <a:pt x="1559331" y="205638"/>
                  </a:lnTo>
                  <a:lnTo>
                    <a:pt x="1558505" y="196557"/>
                  </a:lnTo>
                  <a:lnTo>
                    <a:pt x="1529880" y="161988"/>
                  </a:lnTo>
                  <a:lnTo>
                    <a:pt x="1478584" y="146088"/>
                  </a:lnTo>
                  <a:lnTo>
                    <a:pt x="1426273" y="137020"/>
                  </a:lnTo>
                  <a:lnTo>
                    <a:pt x="1414932" y="134708"/>
                  </a:lnTo>
                  <a:lnTo>
                    <a:pt x="1406017" y="132384"/>
                  </a:lnTo>
                  <a:lnTo>
                    <a:pt x="1399514" y="130035"/>
                  </a:lnTo>
                  <a:lnTo>
                    <a:pt x="1392440" y="126873"/>
                  </a:lnTo>
                  <a:lnTo>
                    <a:pt x="1388922" y="122262"/>
                  </a:lnTo>
                  <a:lnTo>
                    <a:pt x="1388922" y="110134"/>
                  </a:lnTo>
                  <a:lnTo>
                    <a:pt x="1426667" y="94615"/>
                  </a:lnTo>
                  <a:lnTo>
                    <a:pt x="1437195" y="94208"/>
                  </a:lnTo>
                  <a:lnTo>
                    <a:pt x="1458874" y="95872"/>
                  </a:lnTo>
                  <a:lnTo>
                    <a:pt x="1476133" y="100888"/>
                  </a:lnTo>
                  <a:lnTo>
                    <a:pt x="1488960" y="109245"/>
                  </a:lnTo>
                  <a:lnTo>
                    <a:pt x="1497368" y="120954"/>
                  </a:lnTo>
                  <a:lnTo>
                    <a:pt x="1569669" y="110731"/>
                  </a:lnTo>
                  <a:close/>
                </a:path>
                <a:path w="2432685" h="330834">
                  <a:moveTo>
                    <a:pt x="1883397" y="272783"/>
                  </a:moveTo>
                  <a:lnTo>
                    <a:pt x="1870316" y="225590"/>
                  </a:lnTo>
                  <a:lnTo>
                    <a:pt x="1859940" y="188137"/>
                  </a:lnTo>
                  <a:lnTo>
                    <a:pt x="1836153" y="102235"/>
                  </a:lnTo>
                  <a:lnTo>
                    <a:pt x="1823910" y="58026"/>
                  </a:lnTo>
                  <a:lnTo>
                    <a:pt x="1779193" y="58026"/>
                  </a:lnTo>
                  <a:lnTo>
                    <a:pt x="1779193" y="188137"/>
                  </a:lnTo>
                  <a:lnTo>
                    <a:pt x="1696808" y="188137"/>
                  </a:lnTo>
                  <a:lnTo>
                    <a:pt x="1758556" y="102235"/>
                  </a:lnTo>
                  <a:lnTo>
                    <a:pt x="1779193" y="188137"/>
                  </a:lnTo>
                  <a:lnTo>
                    <a:pt x="1779193" y="58026"/>
                  </a:lnTo>
                  <a:lnTo>
                    <a:pt x="1727542" y="58026"/>
                  </a:lnTo>
                  <a:lnTo>
                    <a:pt x="1559610" y="272783"/>
                  </a:lnTo>
                  <a:lnTo>
                    <a:pt x="1635950" y="272783"/>
                  </a:lnTo>
                  <a:lnTo>
                    <a:pt x="1669884" y="225590"/>
                  </a:lnTo>
                  <a:lnTo>
                    <a:pt x="1788172" y="225590"/>
                  </a:lnTo>
                  <a:lnTo>
                    <a:pt x="1799513" y="272783"/>
                  </a:lnTo>
                  <a:lnTo>
                    <a:pt x="1883397" y="272783"/>
                  </a:lnTo>
                  <a:close/>
                </a:path>
                <a:path w="2432685" h="330834">
                  <a:moveTo>
                    <a:pt x="2229675" y="119837"/>
                  </a:moveTo>
                  <a:lnTo>
                    <a:pt x="2228532" y="109258"/>
                  </a:lnTo>
                  <a:lnTo>
                    <a:pt x="2225116" y="99542"/>
                  </a:lnTo>
                  <a:lnTo>
                    <a:pt x="2223008" y="96253"/>
                  </a:lnTo>
                  <a:lnTo>
                    <a:pt x="2219426" y="90665"/>
                  </a:lnTo>
                  <a:lnTo>
                    <a:pt x="2180310" y="65747"/>
                  </a:lnTo>
                  <a:lnTo>
                    <a:pt x="2151176" y="60363"/>
                  </a:lnTo>
                  <a:lnTo>
                    <a:pt x="2151176" y="116624"/>
                  </a:lnTo>
                  <a:lnTo>
                    <a:pt x="2151176" y="123304"/>
                  </a:lnTo>
                  <a:lnTo>
                    <a:pt x="2118042" y="152374"/>
                  </a:lnTo>
                  <a:lnTo>
                    <a:pt x="2090978" y="154635"/>
                  </a:lnTo>
                  <a:lnTo>
                    <a:pt x="2030260" y="154635"/>
                  </a:lnTo>
                  <a:lnTo>
                    <a:pt x="2046249" y="96253"/>
                  </a:lnTo>
                  <a:lnTo>
                    <a:pt x="2088388" y="96253"/>
                  </a:lnTo>
                  <a:lnTo>
                    <a:pt x="2131987" y="101041"/>
                  </a:lnTo>
                  <a:lnTo>
                    <a:pt x="2151176" y="116624"/>
                  </a:lnTo>
                  <a:lnTo>
                    <a:pt x="2151176" y="60363"/>
                  </a:lnTo>
                  <a:lnTo>
                    <a:pt x="2139023" y="59207"/>
                  </a:lnTo>
                  <a:lnTo>
                    <a:pt x="2121344" y="58318"/>
                  </a:lnTo>
                  <a:lnTo>
                    <a:pt x="2101596" y="58026"/>
                  </a:lnTo>
                  <a:lnTo>
                    <a:pt x="1975586" y="58026"/>
                  </a:lnTo>
                  <a:lnTo>
                    <a:pt x="1916722" y="272783"/>
                  </a:lnTo>
                  <a:lnTo>
                    <a:pt x="1997875" y="272783"/>
                  </a:lnTo>
                  <a:lnTo>
                    <a:pt x="2019947" y="192214"/>
                  </a:lnTo>
                  <a:lnTo>
                    <a:pt x="2094839" y="192214"/>
                  </a:lnTo>
                  <a:lnTo>
                    <a:pt x="2138134" y="190677"/>
                  </a:lnTo>
                  <a:lnTo>
                    <a:pt x="2176208" y="181762"/>
                  </a:lnTo>
                  <a:lnTo>
                    <a:pt x="2212213" y="159981"/>
                  </a:lnTo>
                  <a:lnTo>
                    <a:pt x="2216581" y="154635"/>
                  </a:lnTo>
                  <a:lnTo>
                    <a:pt x="2218448" y="152361"/>
                  </a:lnTo>
                  <a:lnTo>
                    <a:pt x="2223351" y="144272"/>
                  </a:lnTo>
                  <a:lnTo>
                    <a:pt x="2226856" y="136169"/>
                  </a:lnTo>
                  <a:lnTo>
                    <a:pt x="2228964" y="128016"/>
                  </a:lnTo>
                  <a:lnTo>
                    <a:pt x="2229675" y="119837"/>
                  </a:lnTo>
                  <a:close/>
                </a:path>
                <a:path w="2432685" h="330834">
                  <a:moveTo>
                    <a:pt x="2291423" y="233705"/>
                  </a:moveTo>
                  <a:lnTo>
                    <a:pt x="2286724" y="227774"/>
                  </a:lnTo>
                  <a:lnTo>
                    <a:pt x="2279840" y="223545"/>
                  </a:lnTo>
                  <a:lnTo>
                    <a:pt x="2270772" y="221018"/>
                  </a:lnTo>
                  <a:lnTo>
                    <a:pt x="2259546" y="220167"/>
                  </a:lnTo>
                  <a:lnTo>
                    <a:pt x="2250008" y="220167"/>
                  </a:lnTo>
                  <a:lnTo>
                    <a:pt x="2242502" y="221818"/>
                  </a:lnTo>
                  <a:lnTo>
                    <a:pt x="2231631" y="228498"/>
                  </a:lnTo>
                  <a:lnTo>
                    <a:pt x="2228913" y="232359"/>
                  </a:lnTo>
                  <a:lnTo>
                    <a:pt x="2228913" y="239395"/>
                  </a:lnTo>
                  <a:lnTo>
                    <a:pt x="2260676" y="252895"/>
                  </a:lnTo>
                  <a:lnTo>
                    <a:pt x="2264778" y="253784"/>
                  </a:lnTo>
                  <a:lnTo>
                    <a:pt x="2268334" y="255257"/>
                  </a:lnTo>
                  <a:lnTo>
                    <a:pt x="2269198" y="256489"/>
                  </a:lnTo>
                  <a:lnTo>
                    <a:pt x="2269198" y="259892"/>
                  </a:lnTo>
                  <a:lnTo>
                    <a:pt x="2268029" y="261315"/>
                  </a:lnTo>
                  <a:lnTo>
                    <a:pt x="2263381" y="263601"/>
                  </a:lnTo>
                  <a:lnTo>
                    <a:pt x="2260054" y="264160"/>
                  </a:lnTo>
                  <a:lnTo>
                    <a:pt x="2246071" y="264160"/>
                  </a:lnTo>
                  <a:lnTo>
                    <a:pt x="2240318" y="261594"/>
                  </a:lnTo>
                  <a:lnTo>
                    <a:pt x="2238451" y="256451"/>
                  </a:lnTo>
                  <a:lnTo>
                    <a:pt x="2220264" y="257975"/>
                  </a:lnTo>
                  <a:lnTo>
                    <a:pt x="2221763" y="263220"/>
                  </a:lnTo>
                  <a:lnTo>
                    <a:pt x="2225586" y="267169"/>
                  </a:lnTo>
                  <a:lnTo>
                    <a:pt x="2237917" y="272415"/>
                  </a:lnTo>
                  <a:lnTo>
                    <a:pt x="2245652" y="273710"/>
                  </a:lnTo>
                  <a:lnTo>
                    <a:pt x="2254935" y="273710"/>
                  </a:lnTo>
                  <a:lnTo>
                    <a:pt x="2288933" y="261442"/>
                  </a:lnTo>
                  <a:lnTo>
                    <a:pt x="2288933" y="253568"/>
                  </a:lnTo>
                  <a:lnTo>
                    <a:pt x="2255355" y="239826"/>
                  </a:lnTo>
                  <a:lnTo>
                    <a:pt x="2252091" y="239128"/>
                  </a:lnTo>
                  <a:lnTo>
                    <a:pt x="2248687" y="237591"/>
                  </a:lnTo>
                  <a:lnTo>
                    <a:pt x="2247836" y="236461"/>
                  </a:lnTo>
                  <a:lnTo>
                    <a:pt x="2247836" y="233565"/>
                  </a:lnTo>
                  <a:lnTo>
                    <a:pt x="2248878" y="232295"/>
                  </a:lnTo>
                  <a:lnTo>
                    <a:pt x="2253069" y="230251"/>
                  </a:lnTo>
                  <a:lnTo>
                    <a:pt x="2255913" y="229717"/>
                  </a:lnTo>
                  <a:lnTo>
                    <a:pt x="2267166" y="229717"/>
                  </a:lnTo>
                  <a:lnTo>
                    <a:pt x="2271992" y="231851"/>
                  </a:lnTo>
                  <a:lnTo>
                    <a:pt x="2273985" y="236169"/>
                  </a:lnTo>
                  <a:lnTo>
                    <a:pt x="2291423" y="233705"/>
                  </a:lnTo>
                  <a:close/>
                </a:path>
                <a:path w="2432685" h="330834">
                  <a:moveTo>
                    <a:pt x="2317762" y="260985"/>
                  </a:moveTo>
                  <a:lnTo>
                    <a:pt x="2298382" y="260985"/>
                  </a:lnTo>
                  <a:lnTo>
                    <a:pt x="2295220" y="272783"/>
                  </a:lnTo>
                  <a:lnTo>
                    <a:pt x="2314575" y="272783"/>
                  </a:lnTo>
                  <a:lnTo>
                    <a:pt x="2317762" y="260985"/>
                  </a:lnTo>
                  <a:close/>
                </a:path>
                <a:path w="2432685" h="330834">
                  <a:moveTo>
                    <a:pt x="2400249" y="272783"/>
                  </a:moveTo>
                  <a:lnTo>
                    <a:pt x="2397087" y="261404"/>
                  </a:lnTo>
                  <a:lnTo>
                    <a:pt x="2394585" y="252374"/>
                  </a:lnTo>
                  <a:lnTo>
                    <a:pt x="2388844" y="231660"/>
                  </a:lnTo>
                  <a:lnTo>
                    <a:pt x="2385898" y="221018"/>
                  </a:lnTo>
                  <a:lnTo>
                    <a:pt x="2375116" y="221018"/>
                  </a:lnTo>
                  <a:lnTo>
                    <a:pt x="2375116" y="252374"/>
                  </a:lnTo>
                  <a:lnTo>
                    <a:pt x="2355253" y="252374"/>
                  </a:lnTo>
                  <a:lnTo>
                    <a:pt x="2370137" y="231660"/>
                  </a:lnTo>
                  <a:lnTo>
                    <a:pt x="2375116" y="252374"/>
                  </a:lnTo>
                  <a:lnTo>
                    <a:pt x="2375116" y="221018"/>
                  </a:lnTo>
                  <a:lnTo>
                    <a:pt x="2362670" y="221018"/>
                  </a:lnTo>
                  <a:lnTo>
                    <a:pt x="2322195" y="272783"/>
                  </a:lnTo>
                  <a:lnTo>
                    <a:pt x="2340597" y="272783"/>
                  </a:lnTo>
                  <a:lnTo>
                    <a:pt x="2348776" y="261404"/>
                  </a:lnTo>
                  <a:lnTo>
                    <a:pt x="2377275" y="261404"/>
                  </a:lnTo>
                  <a:lnTo>
                    <a:pt x="2380018" y="272783"/>
                  </a:lnTo>
                  <a:lnTo>
                    <a:pt x="2400249" y="272783"/>
                  </a:lnTo>
                  <a:close/>
                </a:path>
                <a:path w="2432685" h="330834">
                  <a:moveTo>
                    <a:pt x="2431123" y="301459"/>
                  </a:moveTo>
                  <a:lnTo>
                    <a:pt x="0" y="301459"/>
                  </a:lnTo>
                  <a:lnTo>
                    <a:pt x="0" y="330581"/>
                  </a:lnTo>
                  <a:lnTo>
                    <a:pt x="2431123" y="330581"/>
                  </a:lnTo>
                  <a:lnTo>
                    <a:pt x="2431123" y="301459"/>
                  </a:lnTo>
                  <a:close/>
                </a:path>
                <a:path w="2432685" h="330834">
                  <a:moveTo>
                    <a:pt x="2431123" y="0"/>
                  </a:moveTo>
                  <a:lnTo>
                    <a:pt x="0" y="0"/>
                  </a:lnTo>
                  <a:lnTo>
                    <a:pt x="0" y="29121"/>
                  </a:lnTo>
                  <a:lnTo>
                    <a:pt x="2431123" y="29121"/>
                  </a:lnTo>
                  <a:lnTo>
                    <a:pt x="2431123" y="0"/>
                  </a:lnTo>
                  <a:close/>
                </a:path>
                <a:path w="2432685" h="330834">
                  <a:moveTo>
                    <a:pt x="2432570" y="260985"/>
                  </a:moveTo>
                  <a:lnTo>
                    <a:pt x="2413190" y="260985"/>
                  </a:lnTo>
                  <a:lnTo>
                    <a:pt x="2410041" y="272783"/>
                  </a:lnTo>
                  <a:lnTo>
                    <a:pt x="2429370" y="272783"/>
                  </a:lnTo>
                  <a:lnTo>
                    <a:pt x="2432570" y="260985"/>
                  </a:lnTo>
                  <a:close/>
                </a:path>
              </a:pathLst>
            </a:custGeom>
            <a:solidFill>
              <a:srgbClr val="000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9086" y="720978"/>
              <a:ext cx="946150" cy="358140"/>
            </a:xfrm>
            <a:custGeom>
              <a:avLst/>
              <a:gdLst/>
              <a:ahLst/>
              <a:cxnLst/>
              <a:rect l="l" t="t" r="r" b="b"/>
              <a:pathLst>
                <a:path w="946150" h="358140">
                  <a:moveTo>
                    <a:pt x="317576" y="147866"/>
                  </a:moveTo>
                  <a:lnTo>
                    <a:pt x="317423" y="147866"/>
                  </a:lnTo>
                  <a:lnTo>
                    <a:pt x="317576" y="147866"/>
                  </a:lnTo>
                  <a:close/>
                </a:path>
                <a:path w="946150" h="358140">
                  <a:moveTo>
                    <a:pt x="686130" y="117462"/>
                  </a:moveTo>
                  <a:lnTo>
                    <a:pt x="570420" y="116662"/>
                  </a:lnTo>
                  <a:lnTo>
                    <a:pt x="590689" y="61836"/>
                  </a:lnTo>
                  <a:lnTo>
                    <a:pt x="583882" y="65811"/>
                  </a:lnTo>
                  <a:lnTo>
                    <a:pt x="570814" y="74193"/>
                  </a:lnTo>
                  <a:lnTo>
                    <a:pt x="519277" y="74193"/>
                  </a:lnTo>
                  <a:lnTo>
                    <a:pt x="472516" y="99720"/>
                  </a:lnTo>
                  <a:lnTo>
                    <a:pt x="535774" y="99720"/>
                  </a:lnTo>
                  <a:lnTo>
                    <a:pt x="526630" y="107200"/>
                  </a:lnTo>
                  <a:lnTo>
                    <a:pt x="522338" y="111036"/>
                  </a:lnTo>
                  <a:lnTo>
                    <a:pt x="451789" y="111036"/>
                  </a:lnTo>
                  <a:lnTo>
                    <a:pt x="405015" y="136563"/>
                  </a:lnTo>
                  <a:lnTo>
                    <a:pt x="496277" y="136563"/>
                  </a:lnTo>
                  <a:lnTo>
                    <a:pt x="486397" y="147866"/>
                  </a:lnTo>
                  <a:lnTo>
                    <a:pt x="384263" y="147866"/>
                  </a:lnTo>
                  <a:lnTo>
                    <a:pt x="337502" y="173405"/>
                  </a:lnTo>
                  <a:lnTo>
                    <a:pt x="467487" y="173405"/>
                  </a:lnTo>
                  <a:lnTo>
                    <a:pt x="460552" y="184721"/>
                  </a:lnTo>
                  <a:lnTo>
                    <a:pt x="316776" y="184721"/>
                  </a:lnTo>
                  <a:lnTo>
                    <a:pt x="269989" y="210261"/>
                  </a:lnTo>
                  <a:lnTo>
                    <a:pt x="448271" y="210261"/>
                  </a:lnTo>
                  <a:lnTo>
                    <a:pt x="445566" y="217779"/>
                  </a:lnTo>
                  <a:lnTo>
                    <a:pt x="444449" y="221576"/>
                  </a:lnTo>
                  <a:lnTo>
                    <a:pt x="249301" y="221576"/>
                  </a:lnTo>
                  <a:lnTo>
                    <a:pt x="202526" y="247078"/>
                  </a:lnTo>
                  <a:lnTo>
                    <a:pt x="439648" y="247078"/>
                  </a:lnTo>
                  <a:lnTo>
                    <a:pt x="439267" y="254673"/>
                  </a:lnTo>
                  <a:lnTo>
                    <a:pt x="439343" y="258432"/>
                  </a:lnTo>
                  <a:lnTo>
                    <a:pt x="181787" y="258432"/>
                  </a:lnTo>
                  <a:lnTo>
                    <a:pt x="135013" y="283908"/>
                  </a:lnTo>
                  <a:lnTo>
                    <a:pt x="443865" y="283908"/>
                  </a:lnTo>
                  <a:lnTo>
                    <a:pt x="446239" y="291680"/>
                  </a:lnTo>
                  <a:lnTo>
                    <a:pt x="447967" y="295262"/>
                  </a:lnTo>
                  <a:lnTo>
                    <a:pt x="114274" y="295262"/>
                  </a:lnTo>
                  <a:lnTo>
                    <a:pt x="67500" y="320751"/>
                  </a:lnTo>
                  <a:lnTo>
                    <a:pt x="467372" y="320751"/>
                  </a:lnTo>
                  <a:lnTo>
                    <a:pt x="471766" y="324866"/>
                  </a:lnTo>
                  <a:lnTo>
                    <a:pt x="476567" y="328688"/>
                  </a:lnTo>
                  <a:lnTo>
                    <a:pt x="481838" y="332079"/>
                  </a:lnTo>
                  <a:lnTo>
                    <a:pt x="46761" y="332079"/>
                  </a:lnTo>
                  <a:lnTo>
                    <a:pt x="0" y="357606"/>
                  </a:lnTo>
                  <a:lnTo>
                    <a:pt x="590956" y="357606"/>
                  </a:lnTo>
                  <a:lnTo>
                    <a:pt x="686130" y="117462"/>
                  </a:lnTo>
                  <a:close/>
                </a:path>
                <a:path w="946150" h="358140">
                  <a:moveTo>
                    <a:pt x="946099" y="111518"/>
                  </a:moveTo>
                  <a:lnTo>
                    <a:pt x="929373" y="47802"/>
                  </a:lnTo>
                  <a:lnTo>
                    <a:pt x="866851" y="7785"/>
                  </a:lnTo>
                  <a:lnTo>
                    <a:pt x="822477" y="0"/>
                  </a:lnTo>
                  <a:lnTo>
                    <a:pt x="771664" y="787"/>
                  </a:lnTo>
                  <a:lnTo>
                    <a:pt x="716127" y="10426"/>
                  </a:lnTo>
                  <a:lnTo>
                    <a:pt x="657593" y="29235"/>
                  </a:lnTo>
                  <a:lnTo>
                    <a:pt x="620433" y="45707"/>
                  </a:lnTo>
                  <a:lnTo>
                    <a:pt x="608584" y="51765"/>
                  </a:lnTo>
                  <a:lnTo>
                    <a:pt x="901585" y="51765"/>
                  </a:lnTo>
                  <a:lnTo>
                    <a:pt x="880325" y="116649"/>
                  </a:lnTo>
                  <a:lnTo>
                    <a:pt x="762469" y="116649"/>
                  </a:lnTo>
                  <a:lnTo>
                    <a:pt x="676236" y="344906"/>
                  </a:lnTo>
                  <a:lnTo>
                    <a:pt x="714971" y="332828"/>
                  </a:lnTo>
                  <a:lnTo>
                    <a:pt x="778002" y="304850"/>
                  </a:lnTo>
                  <a:lnTo>
                    <a:pt x="823112" y="277533"/>
                  </a:lnTo>
                  <a:lnTo>
                    <a:pt x="862545" y="246926"/>
                  </a:lnTo>
                  <a:lnTo>
                    <a:pt x="895426" y="214020"/>
                  </a:lnTo>
                  <a:lnTo>
                    <a:pt x="920889" y="179819"/>
                  </a:lnTo>
                  <a:lnTo>
                    <a:pt x="938072" y="145326"/>
                  </a:lnTo>
                  <a:lnTo>
                    <a:pt x="946099" y="111518"/>
                  </a:lnTo>
                  <a:close/>
                </a:path>
              </a:pathLst>
            </a:custGeom>
            <a:solidFill>
              <a:srgbClr val="E44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6455573" y="0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-18002" y="18002"/>
                </a:moveTo>
                <a:lnTo>
                  <a:pt x="18002" y="18002"/>
                </a:lnTo>
              </a:path>
            </a:pathLst>
          </a:custGeom>
          <a:ln w="3600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6437571" y="107472"/>
            <a:ext cx="36195" cy="9036685"/>
            <a:chOff x="6437571" y="107472"/>
            <a:chExt cx="36195" cy="9036685"/>
          </a:xfrm>
        </p:grpSpPr>
        <p:sp>
          <p:nvSpPr>
            <p:cNvPr id="9" name="object 9"/>
            <p:cNvSpPr/>
            <p:nvPr/>
          </p:nvSpPr>
          <p:spPr>
            <a:xfrm>
              <a:off x="6455573" y="107472"/>
              <a:ext cx="0" cy="8970645"/>
            </a:xfrm>
            <a:custGeom>
              <a:avLst/>
              <a:gdLst/>
              <a:ahLst/>
              <a:cxnLst/>
              <a:rect l="l" t="t" r="r" b="b"/>
              <a:pathLst>
                <a:path h="8970645">
                  <a:moveTo>
                    <a:pt x="0" y="0"/>
                  </a:moveTo>
                  <a:lnTo>
                    <a:pt x="0" y="8970187"/>
                  </a:lnTo>
                </a:path>
              </a:pathLst>
            </a:custGeom>
            <a:ln w="36004">
              <a:solidFill>
                <a:srgbClr val="F1F1F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37571" y="9113409"/>
              <a:ext cx="36195" cy="31115"/>
            </a:xfrm>
            <a:custGeom>
              <a:avLst/>
              <a:gdLst/>
              <a:ahLst/>
              <a:cxnLst/>
              <a:rect l="l" t="t" r="r" b="b"/>
              <a:pathLst>
                <a:path w="36195" h="31115">
                  <a:moveTo>
                    <a:pt x="36004" y="0"/>
                  </a:moveTo>
                  <a:lnTo>
                    <a:pt x="0" y="0"/>
                  </a:lnTo>
                  <a:lnTo>
                    <a:pt x="0" y="30590"/>
                  </a:lnTo>
                  <a:lnTo>
                    <a:pt x="36004" y="30590"/>
                  </a:lnTo>
                  <a:lnTo>
                    <a:pt x="3600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18597" y="2798910"/>
            <a:ext cx="5618974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6560" algn="l"/>
              </a:tabLst>
            </a:pPr>
            <a:r>
              <a:rPr spc="35" dirty="0" err="1">
                <a:solidFill>
                  <a:srgbClr val="E44428"/>
                </a:solidFill>
              </a:rPr>
              <a:t>S</a:t>
            </a:r>
            <a:r>
              <a:rPr dirty="0" err="1">
                <a:solidFill>
                  <a:srgbClr val="E44428"/>
                </a:solidFill>
              </a:rPr>
              <a:t>e</a:t>
            </a:r>
            <a:r>
              <a:rPr spc="95" dirty="0" err="1">
                <a:solidFill>
                  <a:srgbClr val="E44428"/>
                </a:solidFill>
              </a:rPr>
              <a:t>r</a:t>
            </a:r>
            <a:r>
              <a:rPr dirty="0" err="1">
                <a:solidFill>
                  <a:srgbClr val="E44428"/>
                </a:solidFill>
              </a:rPr>
              <a:t>vicios</a:t>
            </a:r>
            <a:r>
              <a:rPr lang="es-ES" dirty="0">
                <a:solidFill>
                  <a:srgbClr val="E44428"/>
                </a:solidFill>
              </a:rPr>
              <a:t> Spot</a:t>
            </a:r>
            <a:endParaRPr dirty="0">
              <a:solidFill>
                <a:srgbClr val="E44428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827642" y="487577"/>
            <a:ext cx="17175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Myriad Pro"/>
                <a:cs typeface="Myriad Pro"/>
              </a:rPr>
              <a:t>Transporte</a:t>
            </a:r>
            <a:r>
              <a:rPr sz="1400" spc="-3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400" dirty="0">
                <a:solidFill>
                  <a:srgbClr val="FFFFFF"/>
                </a:solidFill>
                <a:latin typeface="Myriad Pro"/>
                <a:cs typeface="Myriad Pro"/>
              </a:rPr>
              <a:t>de</a:t>
            </a:r>
            <a:r>
              <a:rPr sz="1400" spc="-3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400" dirty="0">
                <a:solidFill>
                  <a:srgbClr val="FFFFFF"/>
                </a:solidFill>
                <a:latin typeface="Myriad Pro"/>
                <a:cs typeface="Myriad Pro"/>
              </a:rPr>
              <a:t>rieles</a:t>
            </a:r>
            <a:endParaRPr sz="1400" dirty="0">
              <a:latin typeface="Myriad Pro"/>
              <a:cs typeface="Myriad Pro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4C8B1AC7-8631-1F20-B8A8-0AE8877B08EE}"/>
              </a:ext>
            </a:extLst>
          </p:cNvPr>
          <p:cNvGrpSpPr/>
          <p:nvPr/>
        </p:nvGrpSpPr>
        <p:grpSpPr>
          <a:xfrm>
            <a:off x="6842470" y="390178"/>
            <a:ext cx="1782199" cy="572944"/>
            <a:chOff x="6733038" y="676923"/>
            <a:chExt cx="1782199" cy="572944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07CBB99A-67CB-7367-E67D-26C9EAD46DB0}"/>
                </a:ext>
              </a:extLst>
            </p:cNvPr>
            <p:cNvGrpSpPr/>
            <p:nvPr/>
          </p:nvGrpSpPr>
          <p:grpSpPr>
            <a:xfrm>
              <a:off x="6733038" y="676923"/>
              <a:ext cx="1782199" cy="445134"/>
              <a:chOff x="6733038" y="676923"/>
              <a:chExt cx="1782199" cy="445134"/>
            </a:xfrm>
          </p:grpSpPr>
          <p:grpSp>
            <p:nvGrpSpPr>
              <p:cNvPr id="19" name="object 19"/>
              <p:cNvGrpSpPr/>
              <p:nvPr/>
            </p:nvGrpSpPr>
            <p:grpSpPr>
              <a:xfrm>
                <a:off x="7162687" y="790532"/>
                <a:ext cx="1352550" cy="217804"/>
                <a:chOff x="14094883" y="1219574"/>
                <a:chExt cx="1352550" cy="217804"/>
              </a:xfrm>
            </p:grpSpPr>
            <p:pic>
              <p:nvPicPr>
                <p:cNvPr id="20" name="object 20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4094883" y="1219574"/>
                  <a:ext cx="198780" cy="217373"/>
                </a:xfrm>
                <a:prstGeom prst="rect">
                  <a:avLst/>
                </a:prstGeom>
              </p:spPr>
            </p:pic>
            <p:pic>
              <p:nvPicPr>
                <p:cNvPr id="21" name="object 21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4316077" y="1224403"/>
                  <a:ext cx="285967" cy="207704"/>
                </a:xfrm>
                <a:prstGeom prst="rect">
                  <a:avLst/>
                </a:prstGeom>
              </p:spPr>
            </p:pic>
            <p:pic>
              <p:nvPicPr>
                <p:cNvPr id="22" name="object 22"/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4629227" y="1219727"/>
                  <a:ext cx="337334" cy="217068"/>
                </a:xfrm>
                <a:prstGeom prst="rect">
                  <a:avLst/>
                </a:prstGeom>
              </p:spPr>
            </p:pic>
            <p:sp>
              <p:nvSpPr>
                <p:cNvPr id="23" name="object 23"/>
                <p:cNvSpPr/>
                <p:nvPr/>
              </p:nvSpPr>
              <p:spPr>
                <a:xfrm>
                  <a:off x="15000580" y="1224622"/>
                  <a:ext cx="447040" cy="20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040" h="207009">
                      <a:moveTo>
                        <a:pt x="129895" y="0"/>
                      </a:moveTo>
                      <a:lnTo>
                        <a:pt x="0" y="0"/>
                      </a:lnTo>
                      <a:lnTo>
                        <a:pt x="0" y="41910"/>
                      </a:lnTo>
                      <a:lnTo>
                        <a:pt x="0" y="83820"/>
                      </a:lnTo>
                      <a:lnTo>
                        <a:pt x="0" y="119380"/>
                      </a:lnTo>
                      <a:lnTo>
                        <a:pt x="0" y="165100"/>
                      </a:lnTo>
                      <a:lnTo>
                        <a:pt x="0" y="207010"/>
                      </a:lnTo>
                      <a:lnTo>
                        <a:pt x="129895" y="207010"/>
                      </a:lnTo>
                      <a:lnTo>
                        <a:pt x="129895" y="165100"/>
                      </a:lnTo>
                      <a:lnTo>
                        <a:pt x="45593" y="165100"/>
                      </a:lnTo>
                      <a:lnTo>
                        <a:pt x="45593" y="119380"/>
                      </a:lnTo>
                      <a:lnTo>
                        <a:pt x="126911" y="119380"/>
                      </a:lnTo>
                      <a:lnTo>
                        <a:pt x="126911" y="83820"/>
                      </a:lnTo>
                      <a:lnTo>
                        <a:pt x="45593" y="83820"/>
                      </a:lnTo>
                      <a:lnTo>
                        <a:pt x="45593" y="41910"/>
                      </a:lnTo>
                      <a:lnTo>
                        <a:pt x="129895" y="41910"/>
                      </a:lnTo>
                      <a:lnTo>
                        <a:pt x="129895" y="0"/>
                      </a:lnTo>
                      <a:close/>
                    </a:path>
                    <a:path w="447040" h="207009">
                      <a:moveTo>
                        <a:pt x="285623" y="0"/>
                      </a:moveTo>
                      <a:lnTo>
                        <a:pt x="161036" y="0"/>
                      </a:lnTo>
                      <a:lnTo>
                        <a:pt x="161036" y="41910"/>
                      </a:lnTo>
                      <a:lnTo>
                        <a:pt x="161036" y="83820"/>
                      </a:lnTo>
                      <a:lnTo>
                        <a:pt x="161036" y="119380"/>
                      </a:lnTo>
                      <a:lnTo>
                        <a:pt x="161036" y="207010"/>
                      </a:lnTo>
                      <a:lnTo>
                        <a:pt x="206629" y="207010"/>
                      </a:lnTo>
                      <a:lnTo>
                        <a:pt x="206629" y="119380"/>
                      </a:lnTo>
                      <a:lnTo>
                        <a:pt x="280936" y="119380"/>
                      </a:lnTo>
                      <a:lnTo>
                        <a:pt x="280936" y="83820"/>
                      </a:lnTo>
                      <a:lnTo>
                        <a:pt x="206629" y="83820"/>
                      </a:lnTo>
                      <a:lnTo>
                        <a:pt x="206629" y="41910"/>
                      </a:lnTo>
                      <a:lnTo>
                        <a:pt x="285623" y="41910"/>
                      </a:lnTo>
                      <a:lnTo>
                        <a:pt x="285623" y="0"/>
                      </a:lnTo>
                      <a:close/>
                    </a:path>
                    <a:path w="447040" h="207009">
                      <a:moveTo>
                        <a:pt x="446646" y="0"/>
                      </a:moveTo>
                      <a:lnTo>
                        <a:pt x="316788" y="0"/>
                      </a:lnTo>
                      <a:lnTo>
                        <a:pt x="316788" y="41910"/>
                      </a:lnTo>
                      <a:lnTo>
                        <a:pt x="316788" y="83820"/>
                      </a:lnTo>
                      <a:lnTo>
                        <a:pt x="316788" y="119380"/>
                      </a:lnTo>
                      <a:lnTo>
                        <a:pt x="316788" y="165100"/>
                      </a:lnTo>
                      <a:lnTo>
                        <a:pt x="316788" y="207010"/>
                      </a:lnTo>
                      <a:lnTo>
                        <a:pt x="446646" y="207010"/>
                      </a:lnTo>
                      <a:lnTo>
                        <a:pt x="446646" y="165100"/>
                      </a:lnTo>
                      <a:lnTo>
                        <a:pt x="362331" y="165100"/>
                      </a:lnTo>
                      <a:lnTo>
                        <a:pt x="362331" y="119380"/>
                      </a:lnTo>
                      <a:lnTo>
                        <a:pt x="443649" y="119380"/>
                      </a:lnTo>
                      <a:lnTo>
                        <a:pt x="443649" y="83820"/>
                      </a:lnTo>
                      <a:lnTo>
                        <a:pt x="362331" y="83820"/>
                      </a:lnTo>
                      <a:lnTo>
                        <a:pt x="362331" y="41910"/>
                      </a:lnTo>
                      <a:lnTo>
                        <a:pt x="446646" y="41910"/>
                      </a:lnTo>
                      <a:lnTo>
                        <a:pt x="4466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4" name="object 24"/>
              <p:cNvGrpSpPr/>
              <p:nvPr/>
            </p:nvGrpSpPr>
            <p:grpSpPr>
              <a:xfrm>
                <a:off x="6733038" y="676923"/>
                <a:ext cx="378460" cy="445134"/>
                <a:chOff x="13665234" y="1105965"/>
                <a:chExt cx="378460" cy="445134"/>
              </a:xfrm>
            </p:grpSpPr>
            <p:sp>
              <p:nvSpPr>
                <p:cNvPr id="25" name="object 25"/>
                <p:cNvSpPr/>
                <p:nvPr/>
              </p:nvSpPr>
              <p:spPr>
                <a:xfrm>
                  <a:off x="13752358" y="1303655"/>
                  <a:ext cx="288290" cy="109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90" h="109855">
                      <a:moveTo>
                        <a:pt x="218414" y="0"/>
                      </a:moveTo>
                      <a:lnTo>
                        <a:pt x="99961" y="0"/>
                      </a:lnTo>
                      <a:lnTo>
                        <a:pt x="146100" y="72466"/>
                      </a:lnTo>
                      <a:lnTo>
                        <a:pt x="128371" y="72466"/>
                      </a:lnTo>
                      <a:lnTo>
                        <a:pt x="0" y="72466"/>
                      </a:lnTo>
                      <a:lnTo>
                        <a:pt x="23621" y="109562"/>
                      </a:lnTo>
                      <a:lnTo>
                        <a:pt x="288137" y="109562"/>
                      </a:lnTo>
                      <a:lnTo>
                        <a:pt x="2184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" name="object 26"/>
                <p:cNvSpPr/>
                <p:nvPr/>
              </p:nvSpPr>
              <p:spPr>
                <a:xfrm>
                  <a:off x="13752358" y="1303655"/>
                  <a:ext cx="288290" cy="109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90" h="109855">
                      <a:moveTo>
                        <a:pt x="128371" y="72466"/>
                      </a:moveTo>
                      <a:lnTo>
                        <a:pt x="0" y="72466"/>
                      </a:lnTo>
                      <a:lnTo>
                        <a:pt x="23621" y="109562"/>
                      </a:lnTo>
                      <a:lnTo>
                        <a:pt x="288137" y="109562"/>
                      </a:lnTo>
                      <a:lnTo>
                        <a:pt x="218414" y="0"/>
                      </a:lnTo>
                      <a:lnTo>
                        <a:pt x="99961" y="0"/>
                      </a:lnTo>
                      <a:lnTo>
                        <a:pt x="136575" y="57505"/>
                      </a:lnTo>
                      <a:lnTo>
                        <a:pt x="146100" y="72466"/>
                      </a:lnTo>
                      <a:lnTo>
                        <a:pt x="128371" y="72466"/>
                      </a:lnTo>
                      <a:close/>
                    </a:path>
                  </a:pathLst>
                </a:custGeom>
                <a:ln w="5232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7" name="object 27"/>
                <p:cNvSpPr/>
                <p:nvPr/>
              </p:nvSpPr>
              <p:spPr>
                <a:xfrm>
                  <a:off x="13667854" y="1243291"/>
                  <a:ext cx="288290" cy="109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90" h="109855">
                      <a:moveTo>
                        <a:pt x="264502" y="0"/>
                      </a:moveTo>
                      <a:lnTo>
                        <a:pt x="0" y="0"/>
                      </a:lnTo>
                      <a:lnTo>
                        <a:pt x="69723" y="109537"/>
                      </a:lnTo>
                      <a:lnTo>
                        <a:pt x="188163" y="109537"/>
                      </a:lnTo>
                      <a:lnTo>
                        <a:pt x="142062" y="37109"/>
                      </a:lnTo>
                      <a:lnTo>
                        <a:pt x="288124" y="37109"/>
                      </a:lnTo>
                      <a:lnTo>
                        <a:pt x="26450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8" name="object 28"/>
                <p:cNvSpPr/>
                <p:nvPr/>
              </p:nvSpPr>
              <p:spPr>
                <a:xfrm>
                  <a:off x="13667854" y="1243291"/>
                  <a:ext cx="288290" cy="109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90" h="109855">
                      <a:moveTo>
                        <a:pt x="0" y="0"/>
                      </a:moveTo>
                      <a:lnTo>
                        <a:pt x="69723" y="109537"/>
                      </a:lnTo>
                      <a:lnTo>
                        <a:pt x="188163" y="109537"/>
                      </a:lnTo>
                      <a:lnTo>
                        <a:pt x="151574" y="52069"/>
                      </a:lnTo>
                      <a:lnTo>
                        <a:pt x="142062" y="37109"/>
                      </a:lnTo>
                      <a:lnTo>
                        <a:pt x="159791" y="37109"/>
                      </a:lnTo>
                      <a:lnTo>
                        <a:pt x="288124" y="37109"/>
                      </a:lnTo>
                      <a:lnTo>
                        <a:pt x="26450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5232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9" name="object 29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3667850" y="1108581"/>
                  <a:ext cx="249707" cy="111442"/>
                </a:xfrm>
                <a:prstGeom prst="rect">
                  <a:avLst/>
                </a:prstGeom>
              </p:spPr>
            </p:pic>
            <p:sp>
              <p:nvSpPr>
                <p:cNvPr id="30" name="object 30"/>
                <p:cNvSpPr/>
                <p:nvPr/>
              </p:nvSpPr>
              <p:spPr>
                <a:xfrm>
                  <a:off x="13667850" y="1108581"/>
                  <a:ext cx="250190" cy="111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111759">
                      <a:moveTo>
                        <a:pt x="0" y="111442"/>
                      </a:moveTo>
                      <a:lnTo>
                        <a:pt x="249707" y="111442"/>
                      </a:lnTo>
                      <a:lnTo>
                        <a:pt x="224891" y="72440"/>
                      </a:lnTo>
                      <a:lnTo>
                        <a:pt x="163779" y="72440"/>
                      </a:lnTo>
                      <a:lnTo>
                        <a:pt x="145935" y="72440"/>
                      </a:lnTo>
                      <a:lnTo>
                        <a:pt x="155613" y="57429"/>
                      </a:lnTo>
                      <a:lnTo>
                        <a:pt x="192620" y="0"/>
                      </a:lnTo>
                      <a:lnTo>
                        <a:pt x="70916" y="0"/>
                      </a:lnTo>
                      <a:lnTo>
                        <a:pt x="0" y="111442"/>
                      </a:lnTo>
                      <a:close/>
                    </a:path>
                  </a:pathLst>
                </a:custGeom>
                <a:ln w="5232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1" name="object 31"/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3790810" y="1436495"/>
                  <a:ext cx="249682" cy="111442"/>
                </a:xfrm>
                <a:prstGeom prst="rect">
                  <a:avLst/>
                </a:prstGeom>
              </p:spPr>
            </p:pic>
            <p:sp>
              <p:nvSpPr>
                <p:cNvPr id="32" name="object 32"/>
                <p:cNvSpPr/>
                <p:nvPr/>
              </p:nvSpPr>
              <p:spPr>
                <a:xfrm>
                  <a:off x="13790810" y="1436495"/>
                  <a:ext cx="250190" cy="111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111759">
                      <a:moveTo>
                        <a:pt x="0" y="0"/>
                      </a:moveTo>
                      <a:lnTo>
                        <a:pt x="24828" y="38989"/>
                      </a:lnTo>
                      <a:lnTo>
                        <a:pt x="85928" y="38989"/>
                      </a:lnTo>
                      <a:lnTo>
                        <a:pt x="103771" y="38989"/>
                      </a:lnTo>
                      <a:lnTo>
                        <a:pt x="94107" y="53987"/>
                      </a:lnTo>
                      <a:lnTo>
                        <a:pt x="57048" y="111442"/>
                      </a:lnTo>
                      <a:lnTo>
                        <a:pt x="178765" y="111442"/>
                      </a:lnTo>
                      <a:lnTo>
                        <a:pt x="24968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5232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51302" y="1201760"/>
              <a:ext cx="1454884" cy="48107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56054" y="8007249"/>
            <a:ext cx="3595696" cy="649174"/>
          </a:xfrm>
          <a:prstGeom prst="rect">
            <a:avLst/>
          </a:prstGeom>
        </p:spPr>
      </p:pic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ABE76745-8B3E-1A0F-D3FE-D7E88714031D}"/>
              </a:ext>
            </a:extLst>
          </p:cNvPr>
          <p:cNvCxnSpPr/>
          <p:nvPr/>
        </p:nvCxnSpPr>
        <p:spPr>
          <a:xfrm flipV="1">
            <a:off x="6366502" y="5115602"/>
            <a:ext cx="9974800" cy="5334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3DE18C2C-A8C9-DA9B-5F5A-0C77AFEA4C00}"/>
              </a:ext>
            </a:extLst>
          </p:cNvPr>
          <p:cNvCxnSpPr/>
          <p:nvPr/>
        </p:nvCxnSpPr>
        <p:spPr>
          <a:xfrm flipV="1">
            <a:off x="6366502" y="2931202"/>
            <a:ext cx="9974800" cy="5334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bject 17">
            <a:extLst>
              <a:ext uri="{FF2B5EF4-FFF2-40B4-BE49-F238E27FC236}">
                <a16:creationId xmlns:a16="http://schemas.microsoft.com/office/drawing/2014/main" id="{ECEDC93B-B83E-911E-5A48-21A9BA7BD029}"/>
              </a:ext>
            </a:extLst>
          </p:cNvPr>
          <p:cNvSpPr txBox="1"/>
          <p:nvPr/>
        </p:nvSpPr>
        <p:spPr>
          <a:xfrm>
            <a:off x="6845086" y="5115075"/>
            <a:ext cx="218439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400" spc="-10" dirty="0">
                <a:solidFill>
                  <a:srgbClr val="FFFFFF"/>
                </a:solidFill>
                <a:latin typeface="Myriad Pro"/>
                <a:cs typeface="Myriad Pro"/>
              </a:rPr>
              <a:t>Tracción </a:t>
            </a:r>
            <a:r>
              <a:rPr lang="es-ES" sz="1400" dirty="0">
                <a:solidFill>
                  <a:srgbClr val="FFFFFF"/>
                </a:solidFill>
                <a:latin typeface="Myriad Pro"/>
                <a:cs typeface="Myriad Pro"/>
              </a:rPr>
              <a:t>de vagones</a:t>
            </a:r>
            <a:endParaRPr sz="14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FB4A3-6795-053A-9401-577EA8DD9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0C428347-7443-A539-AA67-F0DF40D14191}"/>
              </a:ext>
            </a:extLst>
          </p:cNvPr>
          <p:cNvSpPr txBox="1"/>
          <p:nvPr/>
        </p:nvSpPr>
        <p:spPr>
          <a:xfrm>
            <a:off x="736600" y="1057593"/>
            <a:ext cx="8217746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Myriad Pro"/>
              </a:rPr>
              <a:t>El sector forestal representa el ~ 50% de las toneladas kilómetros brutas completas (TKBC) de la red de EFE.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Myriad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Myriad Pro"/>
              </a:rPr>
              <a:t>Del volumen forestal movilizado por tren  ~ 80% corresponde a producto terminado (celulosa).</a:t>
            </a:r>
          </a:p>
          <a:p>
            <a:endParaRPr lang="es-ES" sz="2000" dirty="0">
              <a:latin typeface="Myriad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Myriad Pro"/>
              </a:rPr>
              <a:t>En 2023, el </a:t>
            </a:r>
            <a:r>
              <a:rPr lang="es-ES" sz="2000" dirty="0">
                <a:solidFill>
                  <a:srgbClr val="000000"/>
                </a:solidFill>
                <a:latin typeface="Myriad Pro"/>
              </a:rPr>
              <a:t>~</a:t>
            </a:r>
            <a:r>
              <a:rPr lang="es-ES" sz="2000" b="1" dirty="0">
                <a:solidFill>
                  <a:schemeClr val="accent3">
                    <a:lumMod val="76000"/>
                  </a:schemeClr>
                </a:solidFill>
                <a:latin typeface="Myriad Pro"/>
              </a:rPr>
              <a:t>70%</a:t>
            </a:r>
            <a:r>
              <a:rPr lang="es-ES" sz="2000" dirty="0">
                <a:latin typeface="Myriad Pro"/>
              </a:rPr>
              <a:t> de la celulosa producida fue transportada por ferrocarril.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Myriad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Myriad Pro"/>
              </a:rPr>
              <a:t>En 2023, solo el ~ </a:t>
            </a:r>
            <a:r>
              <a:rPr lang="es-ES" sz="2000" b="1" dirty="0">
                <a:solidFill>
                  <a:schemeClr val="accent2">
                    <a:lumMod val="76000"/>
                  </a:schemeClr>
                </a:solidFill>
                <a:latin typeface="Myriad Pro"/>
              </a:rPr>
              <a:t>5%</a:t>
            </a:r>
            <a:r>
              <a:rPr lang="es-ES" sz="2000" dirty="0">
                <a:latin typeface="Myriad Pro"/>
              </a:rPr>
              <a:t> de la madera </a:t>
            </a:r>
            <a:r>
              <a:rPr lang="es-ES" sz="2000" dirty="0" err="1">
                <a:latin typeface="Myriad Pro"/>
              </a:rPr>
              <a:t>pulpable</a:t>
            </a:r>
            <a:r>
              <a:rPr lang="es-ES" sz="2000" dirty="0">
                <a:latin typeface="Myriad Pro"/>
              </a:rPr>
              <a:t> fue transportada por ferrocarril.</a:t>
            </a:r>
          </a:p>
          <a:p>
            <a:endParaRPr lang="es-ES" sz="2000" dirty="0">
              <a:latin typeface="Myriad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>
              <a:latin typeface="Myriad Pro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10ACBE4-1E44-6F2E-11D9-BE068B09D2A3}"/>
              </a:ext>
            </a:extLst>
          </p:cNvPr>
          <p:cNvSpPr/>
          <p:nvPr/>
        </p:nvSpPr>
        <p:spPr>
          <a:xfrm>
            <a:off x="6455573" y="0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-18002" y="18002"/>
                </a:moveTo>
                <a:lnTo>
                  <a:pt x="18002" y="18002"/>
                </a:lnTo>
              </a:path>
            </a:pathLst>
          </a:custGeom>
          <a:ln w="3600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>
              <a:latin typeface="Myriad Pro"/>
            </a:endParaRPr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9AA4D1C0-7AD2-325A-3877-031CFD1411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65200" y="263525"/>
            <a:ext cx="14976475" cy="566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6560" algn="l"/>
              </a:tabLst>
            </a:pPr>
            <a:r>
              <a:rPr lang="es-CL" sz="3600" spc="35" dirty="0">
                <a:solidFill>
                  <a:srgbClr val="E44428"/>
                </a:solidFill>
              </a:rPr>
              <a:t>Participación del tren en la logística forestal (industria de celulosa)</a:t>
            </a:r>
            <a:endParaRPr sz="3600" dirty="0">
              <a:solidFill>
                <a:srgbClr val="E44428"/>
              </a:solidFill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6DC420F3-2C6A-FD24-C2A0-1CFF086B757C}"/>
              </a:ext>
            </a:extLst>
          </p:cNvPr>
          <p:cNvGrpSpPr/>
          <p:nvPr/>
        </p:nvGrpSpPr>
        <p:grpSpPr>
          <a:xfrm>
            <a:off x="9194800" y="1007886"/>
            <a:ext cx="6858000" cy="7636911"/>
            <a:chOff x="1005286" y="1071829"/>
            <a:chExt cx="6858000" cy="763691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E2DA628-2A68-C39B-4047-BFDBBB932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5286" y="1071829"/>
              <a:ext cx="6858000" cy="7636911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5AEDFC8-7396-7595-32AB-8CBDB1DBB474}"/>
                </a:ext>
              </a:extLst>
            </p:cNvPr>
            <p:cNvSpPr/>
            <p:nvPr/>
          </p:nvSpPr>
          <p:spPr>
            <a:xfrm>
              <a:off x="2336800" y="6248400"/>
              <a:ext cx="5105400" cy="533400"/>
            </a:xfrm>
            <a:prstGeom prst="rect">
              <a:avLst/>
            </a:prstGeom>
            <a:solidFill>
              <a:srgbClr val="DDFA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latin typeface="Myriad Pro"/>
              </a:endParaRP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52D639A0-AAB7-2A59-75FB-44E79EAE492E}"/>
                </a:ext>
              </a:extLst>
            </p:cNvPr>
            <p:cNvSpPr/>
            <p:nvPr/>
          </p:nvSpPr>
          <p:spPr>
            <a:xfrm>
              <a:off x="2336800" y="6946319"/>
              <a:ext cx="5029200" cy="509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latin typeface="Myriad Pro"/>
              </a:endParaRP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58430526-E633-5A32-2021-F1D25CDC1A42}"/>
                </a:ext>
              </a:extLst>
            </p:cNvPr>
            <p:cNvCxnSpPr>
              <a:cxnSpLocks/>
            </p:cNvCxnSpPr>
            <p:nvPr/>
          </p:nvCxnSpPr>
          <p:spPr>
            <a:xfrm>
              <a:off x="2870361" y="6394847"/>
              <a:ext cx="0" cy="1060848"/>
            </a:xfrm>
            <a:prstGeom prst="straightConnector1">
              <a:avLst/>
            </a:prstGeom>
            <a:ln w="76200">
              <a:solidFill>
                <a:srgbClr val="54545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1027B643-32B2-7F9D-1AC1-05DE9ABDD9F3}"/>
                </a:ext>
              </a:extLst>
            </p:cNvPr>
            <p:cNvCxnSpPr>
              <a:cxnSpLocks/>
            </p:cNvCxnSpPr>
            <p:nvPr/>
          </p:nvCxnSpPr>
          <p:spPr>
            <a:xfrm>
              <a:off x="3729382" y="6394847"/>
              <a:ext cx="9498" cy="1060848"/>
            </a:xfrm>
            <a:prstGeom prst="straightConnector1">
              <a:avLst/>
            </a:prstGeom>
            <a:ln w="76200">
              <a:solidFill>
                <a:srgbClr val="54545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de flecha 25">
              <a:extLst>
                <a:ext uri="{FF2B5EF4-FFF2-40B4-BE49-F238E27FC236}">
                  <a16:creationId xmlns:a16="http://schemas.microsoft.com/office/drawing/2014/main" id="{8B25A2B1-91C7-CB90-34DB-DB6CEBF726B3}"/>
                </a:ext>
              </a:extLst>
            </p:cNvPr>
            <p:cNvCxnSpPr>
              <a:cxnSpLocks/>
            </p:cNvCxnSpPr>
            <p:nvPr/>
          </p:nvCxnSpPr>
          <p:spPr>
            <a:xfrm>
              <a:off x="4836160" y="6394847"/>
              <a:ext cx="0" cy="1060848"/>
            </a:xfrm>
            <a:prstGeom prst="straightConnector1">
              <a:avLst/>
            </a:prstGeom>
            <a:ln w="76200">
              <a:solidFill>
                <a:srgbClr val="54545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26">
              <a:extLst>
                <a:ext uri="{FF2B5EF4-FFF2-40B4-BE49-F238E27FC236}">
                  <a16:creationId xmlns:a16="http://schemas.microsoft.com/office/drawing/2014/main" id="{0B6F8F2F-980D-FFC3-CDC2-1386138587CC}"/>
                </a:ext>
              </a:extLst>
            </p:cNvPr>
            <p:cNvCxnSpPr>
              <a:cxnSpLocks/>
            </p:cNvCxnSpPr>
            <p:nvPr/>
          </p:nvCxnSpPr>
          <p:spPr>
            <a:xfrm>
              <a:off x="5842000" y="6394847"/>
              <a:ext cx="0" cy="1060848"/>
            </a:xfrm>
            <a:prstGeom prst="straightConnector1">
              <a:avLst/>
            </a:prstGeom>
            <a:ln w="76200">
              <a:solidFill>
                <a:srgbClr val="54545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87462184-A007-E9CB-BE6C-D0A9D092915E}"/>
                </a:ext>
              </a:extLst>
            </p:cNvPr>
            <p:cNvCxnSpPr>
              <a:cxnSpLocks/>
            </p:cNvCxnSpPr>
            <p:nvPr/>
          </p:nvCxnSpPr>
          <p:spPr>
            <a:xfrm>
              <a:off x="6908800" y="6394847"/>
              <a:ext cx="0" cy="1060848"/>
            </a:xfrm>
            <a:prstGeom prst="straightConnector1">
              <a:avLst/>
            </a:prstGeom>
            <a:ln w="76200">
              <a:solidFill>
                <a:srgbClr val="54545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BB1FBED-06E2-F4CD-E992-8C5AAC2F567B}"/>
              </a:ext>
            </a:extLst>
          </p:cNvPr>
          <p:cNvSpPr txBox="1"/>
          <p:nvPr/>
        </p:nvSpPr>
        <p:spPr>
          <a:xfrm>
            <a:off x="9215481" y="8662662"/>
            <a:ext cx="2667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err="1">
                <a:latin typeface="Myriad Pro"/>
              </a:rPr>
              <a:t>Fte</a:t>
            </a:r>
            <a:r>
              <a:rPr lang="es-CL" sz="1400" dirty="0">
                <a:latin typeface="Myriad Pro"/>
              </a:rPr>
              <a:t>: Anuarios Forestales INFOR </a:t>
            </a:r>
          </a:p>
        </p:txBody>
      </p:sp>
      <p:pic>
        <p:nvPicPr>
          <p:cNvPr id="2" name="Imagen 1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AEF039E2-4322-9771-EBD9-1AA617869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36" y="4634230"/>
            <a:ext cx="6556063" cy="39406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819F778-E440-7ADF-BFB3-15CB672D0D33}"/>
              </a:ext>
            </a:extLst>
          </p:cNvPr>
          <p:cNvSpPr txBox="1"/>
          <p:nvPr/>
        </p:nvSpPr>
        <p:spPr>
          <a:xfrm>
            <a:off x="1469724" y="8644797"/>
            <a:ext cx="2472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err="1">
                <a:latin typeface="Myriad Pro"/>
              </a:rPr>
              <a:t>Fte</a:t>
            </a:r>
            <a:r>
              <a:rPr lang="es-CL" sz="1400" dirty="0">
                <a:latin typeface="Myriad Pro"/>
              </a:rPr>
              <a:t>: Análisis razonado de EFE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DC43DA0-2753-C9D4-FF8C-81C4D5552896}"/>
              </a:ext>
            </a:extLst>
          </p:cNvPr>
          <p:cNvSpPr/>
          <p:nvPr/>
        </p:nvSpPr>
        <p:spPr>
          <a:xfrm>
            <a:off x="12444676" y="2504321"/>
            <a:ext cx="1138125" cy="6294364"/>
          </a:xfrm>
          <a:prstGeom prst="rect">
            <a:avLst/>
          </a:prstGeom>
          <a:noFill/>
          <a:ln w="57150">
            <a:solidFill>
              <a:srgbClr val="E4442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latin typeface="Myriad Pro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10CA843-CD58-029E-2B09-F2F309CD222C}"/>
              </a:ext>
            </a:extLst>
          </p:cNvPr>
          <p:cNvSpPr/>
          <p:nvPr/>
        </p:nvSpPr>
        <p:spPr>
          <a:xfrm>
            <a:off x="10823829" y="5293268"/>
            <a:ext cx="105334" cy="331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E84E8BB-F732-3FE1-789C-A821723A8B83}"/>
              </a:ext>
            </a:extLst>
          </p:cNvPr>
          <p:cNvSpPr/>
          <p:nvPr/>
        </p:nvSpPr>
        <p:spPr>
          <a:xfrm>
            <a:off x="11915694" y="5293268"/>
            <a:ext cx="105334" cy="331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2BA3DA5-0A19-0A24-6AC6-E4F8B383E6D2}"/>
              </a:ext>
            </a:extLst>
          </p:cNvPr>
          <p:cNvSpPr/>
          <p:nvPr/>
        </p:nvSpPr>
        <p:spPr>
          <a:xfrm>
            <a:off x="12982223" y="5293268"/>
            <a:ext cx="105334" cy="331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11FA101-D806-584D-F6FC-4A5B3545D26E}"/>
              </a:ext>
            </a:extLst>
          </p:cNvPr>
          <p:cNvSpPr/>
          <p:nvPr/>
        </p:nvSpPr>
        <p:spPr>
          <a:xfrm>
            <a:off x="13953782" y="5293268"/>
            <a:ext cx="105334" cy="331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C4B11CA-195A-06BE-B513-440EB06913D7}"/>
              </a:ext>
            </a:extLst>
          </p:cNvPr>
          <p:cNvSpPr/>
          <p:nvPr/>
        </p:nvSpPr>
        <p:spPr>
          <a:xfrm>
            <a:off x="15003291" y="5293268"/>
            <a:ext cx="105334" cy="331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2976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7A90B4-16A1-AACE-03F7-2B8975E8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440563"/>
            <a:ext cx="13792200" cy="882782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7FB3C6D-19A5-807A-4D34-736640986355}"/>
              </a:ext>
            </a:extLst>
          </p:cNvPr>
          <p:cNvSpPr txBox="1"/>
          <p:nvPr/>
        </p:nvSpPr>
        <p:spPr>
          <a:xfrm>
            <a:off x="431800" y="1981200"/>
            <a:ext cx="1065718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TRANSPORTE DE ROLLIZOS </a:t>
            </a:r>
          </a:p>
          <a:p>
            <a:pPr algn="ctr"/>
            <a:r>
              <a:rPr lang="es-CL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FORESTAL ARAUCO S.A. (FASA)</a:t>
            </a:r>
          </a:p>
          <a:p>
            <a:pPr algn="ctr"/>
            <a:endParaRPr lang="es-CL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09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760C9FE6-29FA-2CEE-F821-61923625A73D}"/>
              </a:ext>
            </a:extLst>
          </p:cNvPr>
          <p:cNvSpPr txBox="1"/>
          <p:nvPr/>
        </p:nvSpPr>
        <p:spPr>
          <a:xfrm>
            <a:off x="649993" y="228807"/>
            <a:ext cx="741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2800" b="1" dirty="0">
                <a:solidFill>
                  <a:srgbClr val="FF0000"/>
                </a:solidFill>
                <a:latin typeface="Myriad Pro"/>
                <a:cs typeface="Calibri" panose="020F0502020204030204" pitchFamily="34" charset="0"/>
              </a:rPr>
              <a:t>ANTECEDENTES GENERALES DEL MODELO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9B0352-8D9C-7573-50E5-A8EC07652C08}"/>
              </a:ext>
            </a:extLst>
          </p:cNvPr>
          <p:cNvSpPr txBox="1"/>
          <p:nvPr/>
        </p:nvSpPr>
        <p:spPr>
          <a:xfrm>
            <a:off x="649993" y="944924"/>
            <a:ext cx="9789816" cy="74101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L" sz="2400" b="1" dirty="0">
                <a:latin typeface="Myriad Pro"/>
                <a:cs typeface="Calibri"/>
              </a:rPr>
              <a:t>Desafíos y oportunidades</a:t>
            </a:r>
          </a:p>
          <a:p>
            <a:pPr marL="457200" indent="-457200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s-ES" sz="2400" dirty="0">
                <a:latin typeface="Myriad Pro"/>
                <a:cs typeface="Calibri" panose="020F0502020204030204" pitchFamily="34" charset="0"/>
              </a:rPr>
              <a:t>Amigable con el medio ambiente y comunidades.</a:t>
            </a:r>
          </a:p>
          <a:p>
            <a:pPr marL="457200" indent="-457200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s-ES" sz="2400" dirty="0">
                <a:latin typeface="Myriad Pro"/>
                <a:cs typeface="Calibri"/>
              </a:rPr>
              <a:t>Eficiencia y competitividad.</a:t>
            </a:r>
          </a:p>
          <a:p>
            <a:pPr marL="457200" indent="-457200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s-ES" sz="2400" dirty="0">
                <a:latin typeface="Myriad Pro"/>
                <a:cs typeface="Calibri" panose="020F0502020204030204" pitchFamily="34" charset="0"/>
              </a:rPr>
              <a:t>Confiable y seguro.</a:t>
            </a:r>
          </a:p>
          <a:p>
            <a:pPr marL="457200" indent="-457200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s-CL" sz="2400" dirty="0">
                <a:latin typeface="Myriad Pro"/>
                <a:cs typeface="Calibri" panose="020F0502020204030204" pitchFamily="34" charset="0"/>
              </a:rPr>
              <a:t>Volumen anual de rollizos  </a:t>
            </a:r>
            <a:r>
              <a:rPr lang="es-CL" sz="2400" dirty="0">
                <a:latin typeface="Myriad Pro"/>
                <a:ea typeface="Cambria Math" panose="02040503050406030204" pitchFamily="18" charset="0"/>
                <a:cs typeface="Calibri" panose="020F0502020204030204" pitchFamily="34" charset="0"/>
              </a:rPr>
              <a:t>~ 1.500 </a:t>
            </a:r>
            <a:r>
              <a:rPr lang="es-CL" sz="2400" dirty="0" err="1">
                <a:latin typeface="Myriad Pro"/>
                <a:ea typeface="Cambria Math" panose="02040503050406030204" pitchFamily="18" charset="0"/>
                <a:cs typeface="Calibri" panose="020F0502020204030204" pitchFamily="34" charset="0"/>
              </a:rPr>
              <a:t>ktons</a:t>
            </a:r>
            <a:r>
              <a:rPr lang="es-CL" sz="2400" dirty="0">
                <a:latin typeface="Myriad Pro"/>
                <a:ea typeface="Cambria Math" panose="02040503050406030204" pitchFamily="18" charset="0"/>
                <a:cs typeface="Calibri" panose="020F0502020204030204" pitchFamily="34" charset="0"/>
              </a:rPr>
              <a:t>/año.</a:t>
            </a:r>
            <a:endParaRPr lang="es-CL" sz="2400" dirty="0">
              <a:latin typeface="Myriad Pro"/>
              <a:cs typeface="Calibri" panose="020F0502020204030204" pitchFamily="34" charset="0"/>
            </a:endParaRPr>
          </a:p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L" sz="2400" b="1" dirty="0">
                <a:latin typeface="Myriad Pro"/>
                <a:cs typeface="Calibri" panose="020F0502020204030204" pitchFamily="34" charset="0"/>
              </a:rPr>
              <a:t>Condiciones para la operación </a:t>
            </a:r>
          </a:p>
          <a:p>
            <a:pPr marL="380365" indent="-380365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CL" sz="2400" dirty="0">
                <a:latin typeface="Myriad Pro"/>
                <a:cs typeface="Calibri" panose="020F0502020204030204" pitchFamily="34" charset="0"/>
              </a:rPr>
              <a:t>Canchas de operación FASA:</a:t>
            </a:r>
          </a:p>
          <a:p>
            <a:pPr marL="989965" lvl="1" indent="-380365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CL" sz="2400" dirty="0">
                <a:latin typeface="Myriad Pro"/>
                <a:cs typeface="Calibri" panose="020F0502020204030204" pitchFamily="34" charset="0"/>
              </a:rPr>
              <a:t>Cajón.</a:t>
            </a:r>
          </a:p>
          <a:p>
            <a:pPr marL="989965" lvl="1" indent="-380365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CL" sz="2400" dirty="0">
                <a:latin typeface="Myriad Pro"/>
                <a:cs typeface="Calibri" panose="020F0502020204030204" pitchFamily="34" charset="0"/>
              </a:rPr>
              <a:t>Ciruelo.</a:t>
            </a:r>
          </a:p>
          <a:p>
            <a:pPr marL="380365" indent="-380365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CL" sz="2400" dirty="0">
                <a:latin typeface="Myriad Pro"/>
                <a:cs typeface="Calibri" panose="020F0502020204030204" pitchFamily="34" charset="0"/>
              </a:rPr>
              <a:t>18 </a:t>
            </a:r>
            <a:r>
              <a:rPr lang="es-CL" sz="2400" dirty="0" err="1">
                <a:latin typeface="Myriad Pro"/>
                <a:cs typeface="Calibri" panose="020F0502020204030204" pitchFamily="34" charset="0"/>
              </a:rPr>
              <a:t>txe</a:t>
            </a:r>
            <a:r>
              <a:rPr lang="es-CL" sz="2400" dirty="0">
                <a:latin typeface="Myriad Pro"/>
                <a:cs typeface="Calibri" panose="020F0502020204030204" pitchFamily="34" charset="0"/>
              </a:rPr>
              <a:t> para carros, vía Horcones/</a:t>
            </a:r>
            <a:r>
              <a:rPr lang="es-CL" sz="2400" dirty="0" err="1">
                <a:latin typeface="Myriad Pro"/>
                <a:cs typeface="Calibri" panose="020F0502020204030204" pitchFamily="34" charset="0"/>
              </a:rPr>
              <a:t>Nva</a:t>
            </a:r>
            <a:r>
              <a:rPr lang="es-CL" sz="2400" dirty="0">
                <a:latin typeface="Myriad Pro"/>
                <a:cs typeface="Calibri" panose="020F0502020204030204" pitchFamily="34" charset="0"/>
              </a:rPr>
              <a:t> Aldea.</a:t>
            </a:r>
          </a:p>
          <a:p>
            <a:pPr marL="380365" indent="-380365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CL" sz="2400" dirty="0">
                <a:latin typeface="Myriad Pro"/>
                <a:cs typeface="Calibri" panose="020F0502020204030204" pitchFamily="34" charset="0"/>
              </a:rPr>
              <a:t>20 </a:t>
            </a:r>
            <a:r>
              <a:rPr lang="es-CL" sz="2400" dirty="0" err="1">
                <a:latin typeface="Myriad Pro"/>
                <a:cs typeface="Calibri" panose="020F0502020204030204" pitchFamily="34" charset="0"/>
              </a:rPr>
              <a:t>txe</a:t>
            </a:r>
            <a:r>
              <a:rPr lang="es-CL" sz="2400" dirty="0">
                <a:latin typeface="Myriad Pro"/>
                <a:cs typeface="Calibri" panose="020F0502020204030204" pitchFamily="34" charset="0"/>
              </a:rPr>
              <a:t> para locomotoras, vía Horcones/</a:t>
            </a:r>
            <a:r>
              <a:rPr lang="es-CL" sz="2400" dirty="0" err="1">
                <a:latin typeface="Myriad Pro"/>
                <a:cs typeface="Calibri" panose="020F0502020204030204" pitchFamily="34" charset="0"/>
              </a:rPr>
              <a:t>Nva</a:t>
            </a:r>
            <a:r>
              <a:rPr lang="es-CL" sz="2400" dirty="0">
                <a:latin typeface="Myriad Pro"/>
                <a:cs typeface="Calibri" panose="020F0502020204030204" pitchFamily="34" charset="0"/>
              </a:rPr>
              <a:t> Aldea.</a:t>
            </a:r>
          </a:p>
          <a:p>
            <a:pPr marL="380365" indent="-380365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CL" sz="2400" dirty="0">
                <a:latin typeface="Myriad Pro"/>
                <a:cs typeface="Calibri"/>
              </a:rPr>
              <a:t>Despacho uniforme en el año desde las canchas indicadas.</a:t>
            </a:r>
          </a:p>
          <a:p>
            <a:pPr marL="380365" indent="-380365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CL" sz="2400" dirty="0">
                <a:latin typeface="Myriad Pro"/>
                <a:cs typeface="Calibri" panose="020F0502020204030204" pitchFamily="34" charset="0"/>
              </a:rPr>
              <a:t>Perfil con zonas de gradientes mayores a 1% en la ruta.</a:t>
            </a:r>
          </a:p>
          <a:p>
            <a:pPr marL="380365" indent="-380365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CL" sz="2400" dirty="0">
                <a:latin typeface="Myriad Pro"/>
                <a:cs typeface="Calibri" panose="020F0502020204030204" pitchFamily="34" charset="0"/>
              </a:rPr>
              <a:t>Largo en régimen 700 m.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5D36E84-5CAB-7CBC-2DB7-2DF6FD871660}"/>
              </a:ext>
            </a:extLst>
          </p:cNvPr>
          <p:cNvGrpSpPr/>
          <p:nvPr/>
        </p:nvGrpSpPr>
        <p:grpSpPr>
          <a:xfrm>
            <a:off x="10827689" y="1"/>
            <a:ext cx="5428311" cy="9144000"/>
            <a:chOff x="8120767" y="0"/>
            <a:chExt cx="4071233" cy="630932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E6BCBC4-9DED-AF74-FDEC-E2BCAC177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0767" y="0"/>
              <a:ext cx="4071233" cy="6309320"/>
            </a:xfrm>
            <a:prstGeom prst="rect">
              <a:avLst/>
            </a:prstGeom>
          </p:spPr>
        </p:pic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428BADE8-5D95-58E8-02C4-9BB17D6EAF3C}"/>
                </a:ext>
              </a:extLst>
            </p:cNvPr>
            <p:cNvSpPr/>
            <p:nvPr/>
          </p:nvSpPr>
          <p:spPr bwMode="auto">
            <a:xfrm>
              <a:off x="8843281" y="4686131"/>
              <a:ext cx="912283" cy="522103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Aserradero Arauco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KM 796</a:t>
              </a: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80C14646-23F6-694A-A50B-150D0BFFCA67}"/>
                </a:ext>
              </a:extLst>
            </p:cNvPr>
            <p:cNvSpPr/>
            <p:nvPr/>
          </p:nvSpPr>
          <p:spPr>
            <a:xfrm>
              <a:off x="10106420" y="4797152"/>
              <a:ext cx="178780" cy="1721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338F7C5-FD2E-B567-2AF9-F97E447F721A}"/>
                </a:ext>
              </a:extLst>
            </p:cNvPr>
            <p:cNvSpPr/>
            <p:nvPr/>
          </p:nvSpPr>
          <p:spPr>
            <a:xfrm>
              <a:off x="10183000" y="398529"/>
              <a:ext cx="126184" cy="1287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543ADED3-7E82-1FA1-811B-30FBC2E005F1}"/>
                </a:ext>
              </a:extLst>
            </p:cNvPr>
            <p:cNvSpPr/>
            <p:nvPr/>
          </p:nvSpPr>
          <p:spPr bwMode="auto">
            <a:xfrm>
              <a:off x="10106420" y="160013"/>
              <a:ext cx="799022" cy="256992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Nva Aldea</a:t>
              </a: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5995025A-6C96-8D64-7709-776105E7BCAA}"/>
                </a:ext>
              </a:extLst>
            </p:cNvPr>
            <p:cNvSpPr/>
            <p:nvPr/>
          </p:nvSpPr>
          <p:spPr bwMode="auto">
            <a:xfrm>
              <a:off x="8397919" y="1322605"/>
              <a:ext cx="844342" cy="289977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Horcones  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80DD4325-7673-AAEE-D721-5EACF0CCBA26}"/>
                </a:ext>
              </a:extLst>
            </p:cNvPr>
            <p:cNvSpPr/>
            <p:nvPr/>
          </p:nvSpPr>
          <p:spPr>
            <a:xfrm>
              <a:off x="9299423" y="1403214"/>
              <a:ext cx="126184" cy="1287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4A2E9B70-58EB-1189-3DAF-7F1217545AE4}"/>
                </a:ext>
              </a:extLst>
            </p:cNvPr>
            <p:cNvSpPr/>
            <p:nvPr/>
          </p:nvSpPr>
          <p:spPr bwMode="auto">
            <a:xfrm>
              <a:off x="9372917" y="3039886"/>
              <a:ext cx="912283" cy="522103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Cancha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Cajón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1200" b="1" dirty="0">
                  <a:solidFill>
                    <a:prstClr val="black"/>
                  </a:solidFill>
                  <a:latin typeface="Myriad Pro"/>
                </a:rPr>
                <a:t>KM 680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BA45D2AC-208C-B75A-6170-5DF49BD85EF1}"/>
                </a:ext>
              </a:extLst>
            </p:cNvPr>
            <p:cNvSpPr/>
            <p:nvPr/>
          </p:nvSpPr>
          <p:spPr>
            <a:xfrm>
              <a:off x="10416541" y="3429000"/>
              <a:ext cx="178780" cy="1721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white"/>
                </a:solidFill>
                <a:latin typeface="Myriad Pro"/>
              </a:endParaRPr>
            </a:p>
          </p:txBody>
        </p:sp>
        <p:sp>
          <p:nvSpPr>
            <p:cNvPr id="20" name="Flecha: hacia arriba 19">
              <a:extLst>
                <a:ext uri="{FF2B5EF4-FFF2-40B4-BE49-F238E27FC236}">
                  <a16:creationId xmlns:a16="http://schemas.microsoft.com/office/drawing/2014/main" id="{462A2389-308C-CCD9-F8A9-829F7246413A}"/>
                </a:ext>
              </a:extLst>
            </p:cNvPr>
            <p:cNvSpPr/>
            <p:nvPr/>
          </p:nvSpPr>
          <p:spPr>
            <a:xfrm>
              <a:off x="10724906" y="2750378"/>
              <a:ext cx="148661" cy="2444402"/>
            </a:xfrm>
            <a:prstGeom prst="up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black"/>
                </a:solidFill>
                <a:latin typeface="Myriad Pro"/>
              </a:endParaRPr>
            </a:p>
          </p:txBody>
        </p:sp>
        <p:sp>
          <p:nvSpPr>
            <p:cNvPr id="21" name="Flecha: hacia arriba 20">
              <a:extLst>
                <a:ext uri="{FF2B5EF4-FFF2-40B4-BE49-F238E27FC236}">
                  <a16:creationId xmlns:a16="http://schemas.microsoft.com/office/drawing/2014/main" id="{6EA25F52-82BF-C52C-7533-17C53E11E531}"/>
                </a:ext>
              </a:extLst>
            </p:cNvPr>
            <p:cNvSpPr/>
            <p:nvPr/>
          </p:nvSpPr>
          <p:spPr>
            <a:xfrm rot="2578963">
              <a:off x="10319136" y="1067702"/>
              <a:ext cx="117878" cy="549570"/>
            </a:xfrm>
            <a:prstGeom prst="up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black"/>
                </a:solidFill>
                <a:latin typeface="Myriad Pro"/>
              </a:endParaRPr>
            </a:p>
          </p:txBody>
        </p:sp>
        <p:sp>
          <p:nvSpPr>
            <p:cNvPr id="22" name="Flecha: hacia arriba 21">
              <a:extLst>
                <a:ext uri="{FF2B5EF4-FFF2-40B4-BE49-F238E27FC236}">
                  <a16:creationId xmlns:a16="http://schemas.microsoft.com/office/drawing/2014/main" id="{EB07F417-FD35-A231-6AEE-07F35FD64B68}"/>
                </a:ext>
              </a:extLst>
            </p:cNvPr>
            <p:cNvSpPr/>
            <p:nvPr/>
          </p:nvSpPr>
          <p:spPr>
            <a:xfrm rot="18928951" flipH="1">
              <a:off x="9703605" y="1275730"/>
              <a:ext cx="103918" cy="345067"/>
            </a:xfrm>
            <a:prstGeom prst="up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CL" sz="3200" dirty="0">
                <a:solidFill>
                  <a:prstClr val="black"/>
                </a:solidFill>
                <a:latin typeface="Myriad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991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7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AD19B99D-C3B9-0E47-B4EE-2BCB0F9E07E2}">
  <we:reference id="wa200000729" version="3.19.222.0" store="es-E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1F8C371-F04D-48BE-AA84-4802D829F376}">
  <we:reference id="wa200005566" version="3.0.0.2" store="es-ES" storeType="OMEX"/>
  <we:alternateReferences>
    <we:reference id="WA200005566" version="3.0.0.2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</TotalTime>
  <Words>1144</Words>
  <Application>Microsoft Office PowerPoint</Application>
  <PresentationFormat>Personalizado</PresentationFormat>
  <Paragraphs>180</Paragraphs>
  <Slides>16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8" baseType="lpstr">
      <vt:lpstr>Arial</vt:lpstr>
      <vt:lpstr>Avenir Next</vt:lpstr>
      <vt:lpstr>Avenir Next Demi</vt:lpstr>
      <vt:lpstr>Calibri</vt:lpstr>
      <vt:lpstr>Cambria Math</vt:lpstr>
      <vt:lpstr>Myriad Pro</vt:lpstr>
      <vt:lpstr>MyriadPro-CondIt</vt:lpstr>
      <vt:lpstr>MyriadPro-Semibold</vt:lpstr>
      <vt:lpstr>Segoe UI</vt:lpstr>
      <vt:lpstr>Segoe UI Historic</vt:lpstr>
      <vt:lpstr>Wingdings</vt:lpstr>
      <vt:lpstr>Office Theme</vt:lpstr>
      <vt:lpstr>Presentación de PowerPoint</vt:lpstr>
      <vt:lpstr>Presentación de PowerPoint</vt:lpstr>
      <vt:lpstr>Somos</vt:lpstr>
      <vt:lpstr>Dónde  operamos</vt:lpstr>
      <vt:lpstr>Presentación de PowerPoint</vt:lpstr>
      <vt:lpstr>Servicios Spot</vt:lpstr>
      <vt:lpstr>Participación del tren en la logística forestal (industria de celulosa)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presentacion_transap_2020_DEF copia</dc:title>
  <dc:creator>Osvaldo Caraccioli</dc:creator>
  <cp:lastModifiedBy>Rodrigo Fuentes</cp:lastModifiedBy>
  <cp:revision>145</cp:revision>
  <cp:lastPrinted>2024-11-26T19:54:07Z</cp:lastPrinted>
  <dcterms:created xsi:type="dcterms:W3CDTF">2021-03-09T21:48:36Z</dcterms:created>
  <dcterms:modified xsi:type="dcterms:W3CDTF">2024-12-16T19:59:48Z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2021-03-09T00:00:00Z</vt:filetime>
  </property>
  <property fmtid="{D5CDD505-2E9C-101B-9397-08002B2CF9AE}" pid="3" name="Creator">
    <vt:lpwstr>Adobe Illustrator 25.2 (Macintosh)</vt:lpwstr>
  </property>
  <property fmtid="{D5CDD505-2E9C-101B-9397-08002B2CF9AE}" pid="4" name="LastSaved">
    <vt:filetime>2021-03-09T00:00:00Z</vt:filetime>
  </property>
</Properties>
</file>