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1379" r:id="rId2"/>
    <p:sldId id="4754" r:id="rId3"/>
    <p:sldId id="4864" r:id="rId4"/>
    <p:sldId id="1380" r:id="rId5"/>
    <p:sldId id="4807" r:id="rId6"/>
    <p:sldId id="4792" r:id="rId7"/>
    <p:sldId id="4793" r:id="rId8"/>
    <p:sldId id="4794" r:id="rId9"/>
    <p:sldId id="4761" r:id="rId10"/>
    <p:sldId id="4856" r:id="rId11"/>
    <p:sldId id="4853" r:id="rId12"/>
    <p:sldId id="4848" r:id="rId13"/>
    <p:sldId id="4866" r:id="rId14"/>
    <p:sldId id="3441" r:id="rId15"/>
    <p:sldId id="4867" r:id="rId1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C8D3FE-105F-49BC-572C-E9B6B4773A80}" name="Barquin, Mariela" initials="MB" userId="S::mbarquin@puertosanantonio.com::091f15a3-7e49-412e-9f1a-556dc4569fe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90F8A1-1D50-4500-94EA-C2DD794971B9}" v="1" dt="2024-11-26T19:58:37.373"/>
    <p1510:client id="{E32A1F24-3E93-42C8-AF30-5EFB028488E5}" v="21" dt="2024-11-26T16:03:14.5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6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69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66697-02A6-450B-97D0-A1F833147BB8}" type="datetimeFigureOut">
              <a:rPr lang="es-CL" smtClean="0"/>
              <a:t>16-12-2024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E9107-30D4-4FAC-A2F3-B1CF9DAD6B4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96337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A0E34-2DF0-4822-B622-7DF998FC443E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046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DAA5EE-1F1A-4188-9B40-2DCCCF0CCCDE}" type="slidenum">
              <a:rPr lang="es-CL" smtClean="0"/>
              <a:t>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78754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D3E94-2932-4C07-83C6-9A736CC77E47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71455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A0E34-2DF0-4822-B622-7DF998FC443E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994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030362-953A-3DC7-6275-E1F1AFF0B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A57AAD-B9CB-216C-140D-FAA0BA8C24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65DCF0-AE9C-5C43-4C62-6E79160E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9D0C-8CA4-4C07-9233-E633690EA181}" type="datetimeFigureOut">
              <a:rPr lang="es-CL" smtClean="0"/>
              <a:t>16-12-2024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EEC6E8-C1D7-0D4E-BCE7-F62C57062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CA3A06-740B-D704-83E0-C0EF7DFE6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9AC8-BC14-49E9-9E2C-7B64E58F9AD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42244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059CC5-9352-CF31-0DC4-984B3CD17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BFE140-4765-5743-D44A-7585B598A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5B1792-315D-91DF-4B69-84329BA2B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9D0C-8CA4-4C07-9233-E633690EA181}" type="datetimeFigureOut">
              <a:rPr lang="es-CL" smtClean="0"/>
              <a:t>16-12-2024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B9863F-4E58-697B-2F40-EE77FB2E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585165-D339-743E-8296-02424CFE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9AC8-BC14-49E9-9E2C-7B64E58F9AD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700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98E2AD6-FF1A-55C1-7115-3456A63C63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709D98-F487-819C-E38F-3667B0B4D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845ED5-FFCE-13EE-DE55-0CEA613C7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9D0C-8CA4-4C07-9233-E633690EA181}" type="datetimeFigureOut">
              <a:rPr lang="es-CL" smtClean="0"/>
              <a:t>16-12-2024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AC7FD6-6BB1-218B-681C-34D8E6AA8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C9DC6A-B798-D295-BA20-7632CDC73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9AC8-BC14-49E9-9E2C-7B64E58F9AD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8692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D742C814-BD83-54EC-9DA5-9D10433FC8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4C1C775-8502-2244-272D-E5949D81BB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224F9C-84B1-47BE-9346-8760D4165E2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91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nterior 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1EC8B41B-0A9C-72DB-9E6A-F99838D38E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147" b="85845"/>
          <a:stretch/>
        </p:blipFill>
        <p:spPr>
          <a:xfrm rot="5400000">
            <a:off x="-991214" y="991212"/>
            <a:ext cx="2714873" cy="732449"/>
          </a:xfrm>
          <a:prstGeom prst="rect">
            <a:avLst/>
          </a:prstGeom>
        </p:spPr>
      </p:pic>
      <p:sp>
        <p:nvSpPr>
          <p:cNvPr id="2" name="Título 12">
            <a:extLst>
              <a:ext uri="{FF2B5EF4-FFF2-40B4-BE49-F238E27FC236}">
                <a16:creationId xmlns:a16="http://schemas.microsoft.com/office/drawing/2014/main" id="{64CF3E5F-184D-3285-F022-F232F8EAA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836" y="432168"/>
            <a:ext cx="10058400" cy="511210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C2B3B5-C9E0-39FF-AAB8-7EAD5CE2B2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54410" y="6253256"/>
            <a:ext cx="732450" cy="41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9124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9BE1CD-C614-8C76-5637-3B6315BF3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55876B-356B-0B59-BD18-476812654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22BDFD-8B9D-5D18-6B0B-01049C86F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9D0C-8CA4-4C07-9233-E633690EA181}" type="datetimeFigureOut">
              <a:rPr lang="es-CL" smtClean="0"/>
              <a:t>16-12-2024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D65C47-7C63-38BB-B2FD-6A2A8999C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451F67-A8E0-ECC5-E011-7C8E4821A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9AC8-BC14-49E9-9E2C-7B64E58F9AD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88373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F0D9D4-A3D9-6DB1-FAAE-19D1DFB5D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7B2132-544A-BC45-0B1F-BCA574CF4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A11B34-67EC-CCB9-CE60-837C31B6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9D0C-8CA4-4C07-9233-E633690EA181}" type="datetimeFigureOut">
              <a:rPr lang="es-CL" smtClean="0"/>
              <a:t>16-12-2024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65C753-CE4A-D6D6-3156-2A2F643C1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CB46DC-9041-D051-3223-5B6C7ACDC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9AC8-BC14-49E9-9E2C-7B64E58F9AD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13984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36615-226F-D2DC-A5EF-93E7C9920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DAE3E9-9172-1115-1E75-5A362336EB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BA14AE-3260-C4DC-C04A-B8759723AA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39E3C1-68E4-D1D2-9BC1-0DAC06E9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9D0C-8CA4-4C07-9233-E633690EA181}" type="datetimeFigureOut">
              <a:rPr lang="es-CL" smtClean="0"/>
              <a:t>16-12-2024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3C22F94-15D3-3AA0-2505-DFB142D22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365D2F-BA93-F51D-95AF-B4EF37C13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9AC8-BC14-49E9-9E2C-7B64E58F9AD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5982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EA168F-D5B8-414F-EAFB-E00762965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6535BA-B9B6-AA5E-1B8E-F880A0657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754FD13-8317-82CD-8B97-5F170888F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1A3B8D-D9B0-973E-7862-88570F4D18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33D6B37-BD99-CCE2-8DC0-557820873F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EBE66E1-2FFA-CE87-CA22-4983411B6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9D0C-8CA4-4C07-9233-E633690EA181}" type="datetimeFigureOut">
              <a:rPr lang="es-CL" smtClean="0"/>
              <a:t>16-12-2024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B0AF8A3-835D-07B6-2740-883172AD4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77E9247-C069-5C29-3FC3-07AAEF50E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9AC8-BC14-49E9-9E2C-7B64E58F9AD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8087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72A5B1-AA36-E0CF-D998-73371048E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075CBD9-0E1A-1910-3CC5-3E8E42CF8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9D0C-8CA4-4C07-9233-E633690EA181}" type="datetimeFigureOut">
              <a:rPr lang="es-CL" smtClean="0"/>
              <a:t>16-12-2024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8BA32F4-9700-B03A-0838-976AC7367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ABD0DC-237D-42ED-4799-7E54CCFCE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9AC8-BC14-49E9-9E2C-7B64E58F9AD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40520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B20B44F-9488-366E-F683-C84A88DB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9D0C-8CA4-4C07-9233-E633690EA181}" type="datetimeFigureOut">
              <a:rPr lang="es-CL" smtClean="0"/>
              <a:t>16-12-2024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07BB91C-8B9A-AFF9-8E47-0B331824D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6FE5C1B-EA42-25E8-1715-1340D4BE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9AC8-BC14-49E9-9E2C-7B64E58F9AD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4025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AE2D71-DACC-02AB-0C59-62461E7F3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58A5D3-9E97-70D3-697D-02283F368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DF4BAAC-CF79-655B-CAF9-33363DACC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266B942-52A9-81D5-FC65-3CB998999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9D0C-8CA4-4C07-9233-E633690EA181}" type="datetimeFigureOut">
              <a:rPr lang="es-CL" smtClean="0"/>
              <a:t>16-12-2024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E4D1BB2-1AA7-BFBD-00D7-4CC6C4479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5BDF28-1FCD-59A0-5A0B-4F84A6F0B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9AC8-BC14-49E9-9E2C-7B64E58F9AD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9526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C1D08-3FC1-DE08-6D12-63D403730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FC61297-76C1-B5DD-D04E-F3398B1110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FD67D3-BD01-1B13-0FFB-08643A895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6B54AB-22D6-AD60-E8B6-01BB2F9A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9D0C-8CA4-4C07-9233-E633690EA181}" type="datetimeFigureOut">
              <a:rPr lang="es-CL" smtClean="0"/>
              <a:t>16-12-2024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C1D053-9536-575A-4569-BEED381FD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29EE1A-195D-C1F6-54DD-79C71FE3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9AC8-BC14-49E9-9E2C-7B64E58F9AD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889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5FFED61-CE08-3EFB-99F7-00F54A096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32BA5D-53BB-98A3-69E0-BF600C95C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29180D-F85F-BD5D-DD6E-D0AF5CB698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09D0C-8CA4-4C07-9233-E633690EA181}" type="datetimeFigureOut">
              <a:rPr lang="es-CL" smtClean="0"/>
              <a:t>16-12-2024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2CC453-0C16-5012-1FA6-F30E4FF27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916F44-E69C-B8F8-EEFE-09652FC8D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C9AC8-BC14-49E9-9E2C-7B64E58F9AD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411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30.png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36.pn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0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5.jpe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jpeg"/><Relationship Id="rId7" Type="http://schemas.openxmlformats.org/officeDocument/2006/relationships/image" Target="../media/image20.png"/><Relationship Id="rId12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26.jpeg"/><Relationship Id="rId10" Type="http://schemas.openxmlformats.org/officeDocument/2006/relationships/image" Target="../media/image22.png"/><Relationship Id="rId4" Type="http://schemas.openxmlformats.org/officeDocument/2006/relationships/image" Target="../media/image25.jpe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94D9DA7-F61C-4A0A-B4A8-6EECE8EF13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5" b="4248"/>
          <a:stretch/>
        </p:blipFill>
        <p:spPr>
          <a:xfrm>
            <a:off x="0" y="-4"/>
            <a:ext cx="12207994" cy="686648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7CCDCA3-4C8D-4D32-A589-D5738840FB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 t="-30304" r="1220" b="170"/>
          <a:stretch/>
        </p:blipFill>
        <p:spPr>
          <a:xfrm rot="10800000">
            <a:off x="0" y="-20101"/>
            <a:ext cx="12218044" cy="653676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7000"/>
              </a:srgbClr>
            </a:outerShdw>
          </a:effectLst>
        </p:spPr>
      </p:pic>
      <p:sp>
        <p:nvSpPr>
          <p:cNvPr id="4" name="Rectángulo: esquinas diagonales redondeadas 3">
            <a:extLst>
              <a:ext uri="{FF2B5EF4-FFF2-40B4-BE49-F238E27FC236}">
                <a16:creationId xmlns:a16="http://schemas.microsoft.com/office/drawing/2014/main" id="{DEDA2432-549B-4EF4-8B57-3C22377F6BEA}"/>
              </a:ext>
            </a:extLst>
          </p:cNvPr>
          <p:cNvSpPr/>
          <p:nvPr/>
        </p:nvSpPr>
        <p:spPr>
          <a:xfrm>
            <a:off x="2802602" y="1443793"/>
            <a:ext cx="3943552" cy="962794"/>
          </a:xfrm>
          <a:prstGeom prst="round2DiagRect">
            <a:avLst/>
          </a:prstGeom>
          <a:solidFill>
            <a:srgbClr val="11D1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3870BDCB-1B38-518C-C8E2-9576F9D286AB}"/>
              </a:ext>
            </a:extLst>
          </p:cNvPr>
          <p:cNvSpPr txBox="1">
            <a:spLocks/>
          </p:cNvSpPr>
          <p:nvPr/>
        </p:nvSpPr>
        <p:spPr>
          <a:xfrm>
            <a:off x="477660" y="4338321"/>
            <a:ext cx="3779380" cy="11480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1200"/>
              </a:spcBef>
              <a:buNone/>
            </a:pPr>
            <a:r>
              <a:rPr lang="es-MX" sz="22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IV Congreso Chileno </a:t>
            </a:r>
          </a:p>
          <a:p>
            <a:pPr marL="0" indent="0">
              <a:lnSpc>
                <a:spcPts val="1500"/>
              </a:lnSpc>
              <a:spcBef>
                <a:spcPts val="1200"/>
              </a:spcBef>
              <a:buNone/>
            </a:pPr>
            <a:r>
              <a:rPr lang="es-MX" sz="22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De Trenes y Metro</a:t>
            </a:r>
          </a:p>
          <a:p>
            <a:pPr marL="0" indent="0">
              <a:lnSpc>
                <a:spcPts val="1500"/>
              </a:lnSpc>
              <a:spcBef>
                <a:spcPts val="1200"/>
              </a:spcBef>
              <a:buNone/>
            </a:pPr>
            <a:r>
              <a:rPr lang="es-MX" sz="22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Noviembre 2024 </a:t>
            </a:r>
            <a:endParaRPr lang="es-CL" sz="2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88910D7-CBAA-068E-C111-9F45FCAB8B7E}"/>
              </a:ext>
            </a:extLst>
          </p:cNvPr>
          <p:cNvSpPr txBox="1">
            <a:spLocks/>
          </p:cNvSpPr>
          <p:nvPr/>
        </p:nvSpPr>
        <p:spPr>
          <a:xfrm>
            <a:off x="2802602" y="776642"/>
            <a:ext cx="6365558" cy="2471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700"/>
              </a:lnSpc>
            </a:pPr>
            <a:r>
              <a:rPr lang="es-MX" sz="8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Puerto</a:t>
            </a:r>
          </a:p>
          <a:p>
            <a:pPr>
              <a:lnSpc>
                <a:spcPts val="7700"/>
              </a:lnSpc>
            </a:pPr>
            <a:r>
              <a:rPr lang="es-MX" sz="8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Exterior</a:t>
            </a:r>
          </a:p>
          <a:p>
            <a:pPr>
              <a:lnSpc>
                <a:spcPts val="7700"/>
              </a:lnSpc>
            </a:pPr>
            <a:r>
              <a:rPr lang="es-MX" sz="8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</a:t>
            </a:r>
            <a:endParaRPr lang="es-CL" sz="8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1C386B7-EB86-465F-92B4-8C1C89A0D1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3" t="17557" r="3294" b="15696"/>
          <a:stretch/>
        </p:blipFill>
        <p:spPr>
          <a:xfrm>
            <a:off x="7370657" y="612950"/>
            <a:ext cx="4313382" cy="69822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9D18CB3-B312-4BA0-B9EA-96104CC642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26" y="612950"/>
            <a:ext cx="2095153" cy="179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04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BCE9BF6-2520-2132-E476-6A4282336B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5"/>
            <a:ext cx="12192000" cy="102579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2165CC4-2AFA-5025-B266-CA222AFD37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25"/>
          <a:stretch/>
        </p:blipFill>
        <p:spPr>
          <a:xfrm>
            <a:off x="9014689" y="203959"/>
            <a:ext cx="2934122" cy="610647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64698F01-82AB-44D7-CD68-27A7AF14DFA5}"/>
              </a:ext>
            </a:extLst>
          </p:cNvPr>
          <p:cNvSpPr txBox="1">
            <a:spLocks/>
          </p:cNvSpPr>
          <p:nvPr/>
        </p:nvSpPr>
        <p:spPr>
          <a:xfrm>
            <a:off x="943521" y="173735"/>
            <a:ext cx="3232825" cy="624734"/>
          </a:xfrm>
          <a:prstGeom prst="rect">
            <a:avLst/>
          </a:prstGeom>
        </p:spPr>
        <p:txBody>
          <a:bodyPr vert="horz" wrap="square" lIns="0" tIns="9092" rIns="0" bIns="0" rtlCol="0">
            <a:spAutoFit/>
          </a:bodyPr>
          <a:lstStyle>
            <a:lvl1pPr>
              <a:defRPr sz="5900" b="0" i="0">
                <a:solidFill>
                  <a:srgbClr val="17375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8141" marR="0" lvl="0" indent="0" algn="l" defTabSz="914400" rtl="0" eaLnBrk="1" fontAlgn="auto" latinLnBrk="0" hangingPunct="1">
              <a:spcBef>
                <a:spcPts val="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Gadugi" panose="020B0502040204020203" pitchFamily="34" charset="0"/>
                <a:cs typeface="Arial"/>
              </a:rPr>
              <a:t>Cronograma</a:t>
            </a:r>
            <a:endParaRPr kumimoji="0" lang="es-CL" sz="4636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Arial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7D4CE50C-6BBD-4F31-814D-CD56ADFFC7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00" y="266136"/>
            <a:ext cx="495864" cy="495864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80F89662-C2E3-0867-453C-B8256D3888B9}"/>
              </a:ext>
            </a:extLst>
          </p:cNvPr>
          <p:cNvGrpSpPr/>
          <p:nvPr/>
        </p:nvGrpSpPr>
        <p:grpSpPr>
          <a:xfrm>
            <a:off x="667797" y="1238037"/>
            <a:ext cx="10816856" cy="5310974"/>
            <a:chOff x="615045" y="1176493"/>
            <a:chExt cx="10816856" cy="5310974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BFED4552-96F8-A139-B6B8-16488F171BCE}"/>
                </a:ext>
              </a:extLst>
            </p:cNvPr>
            <p:cNvGrpSpPr/>
            <p:nvPr/>
          </p:nvGrpSpPr>
          <p:grpSpPr>
            <a:xfrm>
              <a:off x="811419" y="3483159"/>
              <a:ext cx="2077256" cy="360000"/>
              <a:chOff x="1662545" y="1780200"/>
              <a:chExt cx="2520000" cy="360000"/>
            </a:xfrm>
            <a:solidFill>
              <a:srgbClr val="00BBF2"/>
            </a:solidFill>
          </p:grpSpPr>
          <p:sp>
            <p:nvSpPr>
              <p:cNvPr id="52" name="Rectángulo redondeado 6">
                <a:extLst>
                  <a:ext uri="{FF2B5EF4-FFF2-40B4-BE49-F238E27FC236}">
                    <a16:creationId xmlns:a16="http://schemas.microsoft.com/office/drawing/2014/main" id="{B78D547D-8B51-F63F-D094-10DD089E9785}"/>
                  </a:ext>
                </a:extLst>
              </p:cNvPr>
              <p:cNvSpPr/>
              <p:nvPr/>
            </p:nvSpPr>
            <p:spPr>
              <a:xfrm>
                <a:off x="1662545" y="1780200"/>
                <a:ext cx="2520000" cy="360000"/>
              </a:xfrm>
              <a:prstGeom prst="roundRect">
                <a:avLst>
                  <a:gd name="adj" fmla="val 50000"/>
                </a:avLst>
              </a:prstGeom>
              <a:grpFill/>
              <a:ln w="3175">
                <a:solidFill>
                  <a:srgbClr val="00BBF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75870412-24B2-00E7-EA6A-D0D916C73174}"/>
                  </a:ext>
                </a:extLst>
              </p:cNvPr>
              <p:cNvSpPr/>
              <p:nvPr/>
            </p:nvSpPr>
            <p:spPr>
              <a:xfrm>
                <a:off x="2922545" y="1780200"/>
                <a:ext cx="1260000" cy="360000"/>
              </a:xfrm>
              <a:prstGeom prst="rect">
                <a:avLst/>
              </a:prstGeom>
              <a:solidFill>
                <a:srgbClr val="00BBF2"/>
              </a:solidFill>
              <a:ln w="3175">
                <a:solidFill>
                  <a:srgbClr val="00BBF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390F6C25-FCE6-8C20-D307-95FE42FEA8C0}"/>
                </a:ext>
              </a:extLst>
            </p:cNvPr>
            <p:cNvGrpSpPr/>
            <p:nvPr/>
          </p:nvGrpSpPr>
          <p:grpSpPr>
            <a:xfrm>
              <a:off x="9134952" y="3483750"/>
              <a:ext cx="2073899" cy="360000"/>
              <a:chOff x="1662545" y="1780200"/>
              <a:chExt cx="2520000" cy="360000"/>
            </a:xfrm>
            <a:solidFill>
              <a:srgbClr val="81C671"/>
            </a:solidFill>
          </p:grpSpPr>
          <p:sp>
            <p:nvSpPr>
              <p:cNvPr id="50" name="Rectángulo redondeado 10">
                <a:extLst>
                  <a:ext uri="{FF2B5EF4-FFF2-40B4-BE49-F238E27FC236}">
                    <a16:creationId xmlns:a16="http://schemas.microsoft.com/office/drawing/2014/main" id="{C8B5B090-1E82-1D9B-A619-F296AB25D79A}"/>
                  </a:ext>
                </a:extLst>
              </p:cNvPr>
              <p:cNvSpPr/>
              <p:nvPr/>
            </p:nvSpPr>
            <p:spPr>
              <a:xfrm>
                <a:off x="1662545" y="1780200"/>
                <a:ext cx="2520000" cy="360000"/>
              </a:xfrm>
              <a:prstGeom prst="roundRect">
                <a:avLst>
                  <a:gd name="adj" fmla="val 50000"/>
                </a:avLst>
              </a:prstGeom>
              <a:grpFill/>
              <a:ln w="3175">
                <a:solidFill>
                  <a:srgbClr val="81C67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ángulo 50">
                <a:extLst>
                  <a:ext uri="{FF2B5EF4-FFF2-40B4-BE49-F238E27FC236}">
                    <a16:creationId xmlns:a16="http://schemas.microsoft.com/office/drawing/2014/main" id="{9FEA487D-2729-BE41-FC6F-22FE131E2F1E}"/>
                  </a:ext>
                </a:extLst>
              </p:cNvPr>
              <p:cNvSpPr/>
              <p:nvPr/>
            </p:nvSpPr>
            <p:spPr>
              <a:xfrm>
                <a:off x="1662545" y="1780200"/>
                <a:ext cx="1260000" cy="360000"/>
              </a:xfrm>
              <a:prstGeom prst="rect">
                <a:avLst/>
              </a:prstGeom>
              <a:solidFill>
                <a:srgbClr val="81C671"/>
              </a:solidFill>
              <a:ln w="3175">
                <a:solidFill>
                  <a:srgbClr val="81C67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B2BD5131-42D1-BFD7-3DDC-317DA24425ED}"/>
                </a:ext>
              </a:extLst>
            </p:cNvPr>
            <p:cNvSpPr/>
            <p:nvPr/>
          </p:nvSpPr>
          <p:spPr>
            <a:xfrm>
              <a:off x="7081992" y="3483750"/>
              <a:ext cx="1989905" cy="360000"/>
            </a:xfrm>
            <a:prstGeom prst="rect">
              <a:avLst/>
            </a:prstGeom>
            <a:solidFill>
              <a:srgbClr val="00B1B1"/>
            </a:solidFill>
            <a:ln w="3175">
              <a:solidFill>
                <a:srgbClr val="00B1B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190694DF-8E6A-A2BD-64BD-9ED354E322E4}"/>
                </a:ext>
              </a:extLst>
            </p:cNvPr>
            <p:cNvSpPr txBox="1"/>
            <p:nvPr/>
          </p:nvSpPr>
          <p:spPr>
            <a:xfrm>
              <a:off x="6816945" y="3892980"/>
              <a:ext cx="2520000" cy="46166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2400" b="1" i="0" u="none" strike="noStrike" kern="1200" cap="none" spc="0" normalizeH="0" baseline="0" noProof="0">
                  <a:ln>
                    <a:noFill/>
                  </a:ln>
                  <a:solidFill>
                    <a:srgbClr val="00B1B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2027 - 2033</a:t>
              </a: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15EE9D6D-4F6E-FCF4-8E05-D933D44DC00D}"/>
                </a:ext>
              </a:extLst>
            </p:cNvPr>
            <p:cNvSpPr txBox="1"/>
            <p:nvPr/>
          </p:nvSpPr>
          <p:spPr>
            <a:xfrm>
              <a:off x="2853803" y="3892980"/>
              <a:ext cx="252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FC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2020 - 2025</a:t>
              </a:r>
            </a:p>
          </p:txBody>
        </p:sp>
        <p:sp>
          <p:nvSpPr>
            <p:cNvPr id="36" name="Triángulo isósceles 35">
              <a:extLst>
                <a:ext uri="{FF2B5EF4-FFF2-40B4-BE49-F238E27FC236}">
                  <a16:creationId xmlns:a16="http://schemas.microsoft.com/office/drawing/2014/main" id="{E0B04B4C-7B7E-08C9-F246-DA38FBAFA1D3}"/>
                </a:ext>
              </a:extLst>
            </p:cNvPr>
            <p:cNvSpPr/>
            <p:nvPr/>
          </p:nvSpPr>
          <p:spPr>
            <a:xfrm rot="10800000" flipV="1">
              <a:off x="7831548" y="3227465"/>
              <a:ext cx="426028" cy="319311"/>
            </a:xfrm>
            <a:prstGeom prst="triangle">
              <a:avLst/>
            </a:prstGeom>
            <a:solidFill>
              <a:srgbClr val="00B1B1"/>
            </a:solidFill>
            <a:ln>
              <a:solidFill>
                <a:srgbClr val="00B1B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riángulo isósceles 36">
              <a:extLst>
                <a:ext uri="{FF2B5EF4-FFF2-40B4-BE49-F238E27FC236}">
                  <a16:creationId xmlns:a16="http://schemas.microsoft.com/office/drawing/2014/main" id="{C2A71739-BC68-5401-F7BA-C5EBDBDC7B32}"/>
                </a:ext>
              </a:extLst>
            </p:cNvPr>
            <p:cNvSpPr/>
            <p:nvPr/>
          </p:nvSpPr>
          <p:spPr>
            <a:xfrm rot="10800000">
              <a:off x="9932154" y="3844675"/>
              <a:ext cx="356443" cy="267156"/>
            </a:xfrm>
            <a:prstGeom prst="triangle">
              <a:avLst/>
            </a:prstGeom>
            <a:solidFill>
              <a:srgbClr val="81C671"/>
            </a:solidFill>
            <a:ln>
              <a:solidFill>
                <a:srgbClr val="81C67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riángulo isósceles 37">
              <a:extLst>
                <a:ext uri="{FF2B5EF4-FFF2-40B4-BE49-F238E27FC236}">
                  <a16:creationId xmlns:a16="http://schemas.microsoft.com/office/drawing/2014/main" id="{B05470BE-79A1-D627-721B-C7B94D4A4C38}"/>
                </a:ext>
              </a:extLst>
            </p:cNvPr>
            <p:cNvSpPr/>
            <p:nvPr/>
          </p:nvSpPr>
          <p:spPr>
            <a:xfrm flipV="1">
              <a:off x="1538656" y="3768557"/>
              <a:ext cx="451570" cy="338455"/>
            </a:xfrm>
            <a:prstGeom prst="triangle">
              <a:avLst/>
            </a:prstGeom>
            <a:solidFill>
              <a:srgbClr val="00BBF2"/>
            </a:solidFill>
            <a:ln>
              <a:solidFill>
                <a:srgbClr val="00BBF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E29C126D-362B-8015-C661-7E7AAF888E4E}"/>
                </a:ext>
              </a:extLst>
            </p:cNvPr>
            <p:cNvSpPr txBox="1"/>
            <p:nvPr/>
          </p:nvSpPr>
          <p:spPr>
            <a:xfrm>
              <a:off x="7028974" y="1708501"/>
              <a:ext cx="2307971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CL" sz="1700" i="0" u="none" strike="noStrike" kern="1200" cap="none" spc="0" normalizeH="0" baseline="0" noProof="0" dirty="0">
                  <a:ln>
                    <a:noFill/>
                  </a:ln>
                  <a:solidFill>
                    <a:srgbClr val="22B8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Construcción Molo de Abrigo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CL" sz="1700" i="0" u="none" strike="noStrike" kern="1200" cap="none" spc="0" normalizeH="0" baseline="0" noProof="0" dirty="0">
                  <a:ln>
                    <a:noFill/>
                  </a:ln>
                  <a:solidFill>
                    <a:srgbClr val="22B8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Licitación concesión  Terminal Mar</a:t>
              </a: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DEF883FF-EB0F-AA39-2043-F6EF2453DD54}"/>
                </a:ext>
              </a:extLst>
            </p:cNvPr>
            <p:cNvSpPr txBox="1"/>
            <p:nvPr/>
          </p:nvSpPr>
          <p:spPr>
            <a:xfrm>
              <a:off x="2946345" y="1176493"/>
              <a:ext cx="2149562" cy="220060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CL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Desarrollo Estudios Ambientales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CL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Tramitación RCA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CL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Prospecciones para Financiamiento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CL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Acuerdos de Financiamiento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9108B02C-CAB4-9DBC-8170-244A887D7691}"/>
                </a:ext>
              </a:extLst>
            </p:cNvPr>
            <p:cNvSpPr txBox="1"/>
            <p:nvPr/>
          </p:nvSpPr>
          <p:spPr>
            <a:xfrm>
              <a:off x="642301" y="4161061"/>
              <a:ext cx="2520000" cy="2326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CL" sz="150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Desarrollo Estudios de Factibilidad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CL" sz="150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Desarrollo Informes sobre Libre Competencia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CL" sz="150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Aprobación Condiciones de Licitación (Informe 18/2020 TDLC)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50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Desarrollo y Aprobación Ingeniería de Detalle (ORD. DOP N° 919 de 2020)</a:t>
              </a:r>
              <a:endParaRPr kumimoji="0" lang="es-CL" sz="150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24F1310F-8BB4-1422-39FA-2467B262ECE8}"/>
                </a:ext>
              </a:extLst>
            </p:cNvPr>
            <p:cNvSpPr txBox="1"/>
            <p:nvPr/>
          </p:nvSpPr>
          <p:spPr>
            <a:xfrm>
              <a:off x="8972869" y="4161061"/>
              <a:ext cx="2398064" cy="877163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CL" sz="1700" i="0" u="none" strike="noStrike" kern="1200" cap="none" spc="0" normalizeH="0" baseline="0" noProof="0" dirty="0">
                  <a:ln>
                    <a:noFill/>
                  </a:ln>
                  <a:solidFill>
                    <a:srgbClr val="76B54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Construcción e inicio de operación Terminal Mar</a:t>
              </a:r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EEE27170-3274-28B8-6CD6-80E88005A6D6}"/>
                </a:ext>
              </a:extLst>
            </p:cNvPr>
            <p:cNvSpPr txBox="1"/>
            <p:nvPr/>
          </p:nvSpPr>
          <p:spPr>
            <a:xfrm>
              <a:off x="615045" y="3003338"/>
              <a:ext cx="2520000" cy="46166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BF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2013 - 2020</a:t>
              </a:r>
            </a:p>
          </p:txBody>
        </p:sp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01022343-B074-B981-D86C-3D5A5CAE700A}"/>
                </a:ext>
              </a:extLst>
            </p:cNvPr>
            <p:cNvSpPr/>
            <p:nvPr/>
          </p:nvSpPr>
          <p:spPr>
            <a:xfrm>
              <a:off x="2946346" y="3485530"/>
              <a:ext cx="2149562" cy="360000"/>
            </a:xfrm>
            <a:prstGeom prst="rect">
              <a:avLst/>
            </a:prstGeom>
            <a:solidFill>
              <a:srgbClr val="007FC6"/>
            </a:solidFill>
            <a:ln w="3175">
              <a:solidFill>
                <a:srgbClr val="007FC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riángulo isósceles 44">
              <a:extLst>
                <a:ext uri="{FF2B5EF4-FFF2-40B4-BE49-F238E27FC236}">
                  <a16:creationId xmlns:a16="http://schemas.microsoft.com/office/drawing/2014/main" id="{24D0B523-75D8-CB28-158B-BE9A560F7E76}"/>
                </a:ext>
              </a:extLst>
            </p:cNvPr>
            <p:cNvSpPr/>
            <p:nvPr/>
          </p:nvSpPr>
          <p:spPr>
            <a:xfrm>
              <a:off x="3819291" y="3227465"/>
              <a:ext cx="387053" cy="290099"/>
            </a:xfrm>
            <a:prstGeom prst="triangle">
              <a:avLst/>
            </a:prstGeom>
            <a:solidFill>
              <a:srgbClr val="007FC6"/>
            </a:solidFill>
            <a:ln>
              <a:solidFill>
                <a:srgbClr val="007FC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B6232611-15FC-4B36-9F45-22787367E9FB}"/>
                </a:ext>
              </a:extLst>
            </p:cNvPr>
            <p:cNvSpPr/>
            <p:nvPr/>
          </p:nvSpPr>
          <p:spPr>
            <a:xfrm>
              <a:off x="5137859" y="3486066"/>
              <a:ext cx="1884094" cy="360000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riángulo isósceles 46">
              <a:extLst>
                <a:ext uri="{FF2B5EF4-FFF2-40B4-BE49-F238E27FC236}">
                  <a16:creationId xmlns:a16="http://schemas.microsoft.com/office/drawing/2014/main" id="{98B11226-28EB-A422-B6D8-38C7804BB960}"/>
                </a:ext>
              </a:extLst>
            </p:cNvPr>
            <p:cNvSpPr/>
            <p:nvPr/>
          </p:nvSpPr>
          <p:spPr>
            <a:xfrm rot="10800000">
              <a:off x="5898855" y="3843748"/>
              <a:ext cx="360767" cy="270398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CEFEA93B-8320-7FC9-659C-54938499EFB8}"/>
                </a:ext>
              </a:extLst>
            </p:cNvPr>
            <p:cNvSpPr txBox="1"/>
            <p:nvPr/>
          </p:nvSpPr>
          <p:spPr>
            <a:xfrm>
              <a:off x="4746365" y="3003338"/>
              <a:ext cx="2520000" cy="46166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2400" b="1" i="0" u="none" strike="noStrike" kern="120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2025 - 2026</a:t>
              </a:r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442902B4-7E88-63EC-E066-3987BFA47D5F}"/>
                </a:ext>
              </a:extLst>
            </p:cNvPr>
            <p:cNvSpPr txBox="1"/>
            <p:nvPr/>
          </p:nvSpPr>
          <p:spPr>
            <a:xfrm>
              <a:off x="5137859" y="4161061"/>
              <a:ext cx="193684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s-CL" sz="170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Licitación de </a:t>
              </a:r>
              <a:r>
                <a:rPr lang="es-CL" sz="1700" dirty="0">
                  <a:solidFill>
                    <a:schemeClr val="accent6"/>
                  </a:solidFill>
                  <a:latin typeface="Calibri" panose="020F0502020204030204"/>
                </a:rPr>
                <a:t>O</a:t>
              </a:r>
              <a:r>
                <a:rPr kumimoji="0" lang="es-CL" sz="17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bras</a:t>
              </a:r>
              <a:r>
                <a:rPr kumimoji="0" lang="es-CL" sz="170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Comunes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CL" sz="170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Contratación e inicio </a:t>
              </a:r>
              <a:r>
                <a:rPr lang="es-CL" sz="1700" dirty="0">
                  <a:solidFill>
                    <a:schemeClr val="accent6"/>
                  </a:solidFill>
                  <a:latin typeface="Calibri" panose="020F0502020204030204"/>
                </a:rPr>
                <a:t>O</a:t>
              </a:r>
              <a:r>
                <a:rPr kumimoji="0" lang="es-CL" sz="17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bras</a:t>
              </a:r>
              <a:r>
                <a:rPr kumimoji="0" lang="es-CL" sz="170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CL" sz="1700" i="0" u="none" strike="noStrike" kern="1200" cap="none" spc="0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  <a:r>
                <a:rPr lang="es-CL" sz="1700" dirty="0">
                  <a:solidFill>
                    <a:schemeClr val="accent6"/>
                  </a:solidFill>
                  <a:latin typeface="Calibri" panose="020F0502020204030204"/>
                </a:rPr>
                <a:t>abilitantes</a:t>
              </a:r>
              <a:r>
                <a:rPr kumimoji="0" lang="es-CL" sz="170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 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s-C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A322898B-EDD0-42E7-0D8F-A8789DBCE61A}"/>
                </a:ext>
              </a:extLst>
            </p:cNvPr>
            <p:cNvSpPr txBox="1"/>
            <p:nvPr/>
          </p:nvSpPr>
          <p:spPr>
            <a:xfrm>
              <a:off x="8911901" y="3003338"/>
              <a:ext cx="252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2400" b="1" i="0" u="none" strike="noStrike" kern="1200" cap="none" spc="0" normalizeH="0" baseline="0" noProof="0">
                  <a:ln>
                    <a:noFill/>
                  </a:ln>
                  <a:solidFill>
                    <a:srgbClr val="81C6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2033 - 2036</a:t>
              </a: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E33E6D7E-8EE5-DD82-7F1D-F3D70539D5B7}"/>
              </a:ext>
            </a:extLst>
          </p:cNvPr>
          <p:cNvSpPr txBox="1"/>
          <p:nvPr/>
        </p:nvSpPr>
        <p:spPr>
          <a:xfrm>
            <a:off x="3105455" y="4803241"/>
            <a:ext cx="1936846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CL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Llamado Manifestación de Interés (2 de abril al 31 de mayo de 2024)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L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61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Un barco grande sobre el agua&#10;&#10;Descripción generada automáticamente">
            <a:extLst>
              <a:ext uri="{FF2B5EF4-FFF2-40B4-BE49-F238E27FC236}">
                <a16:creationId xmlns:a16="http://schemas.microsoft.com/office/drawing/2014/main" id="{011C08C5-9C87-CC9F-6BE7-4F0E4A1CCE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r="547"/>
          <a:stretch/>
        </p:blipFill>
        <p:spPr>
          <a:xfrm>
            <a:off x="3561547" y="720559"/>
            <a:ext cx="8628867" cy="613654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E995EE6-8846-5769-D140-C7E8D723C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-8069"/>
            <a:ext cx="12188825" cy="102552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55615E3-AA00-2ADD-50A8-6D20D296EA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25"/>
          <a:stretch/>
        </p:blipFill>
        <p:spPr>
          <a:xfrm>
            <a:off x="9013929" y="204799"/>
            <a:ext cx="2933358" cy="610488"/>
          </a:xfrm>
          <a:prstGeom prst="rect">
            <a:avLst/>
          </a:prstGeom>
        </p:spPr>
      </p:pic>
      <p:sp>
        <p:nvSpPr>
          <p:cNvPr id="7" name="Título 2">
            <a:extLst>
              <a:ext uri="{FF2B5EF4-FFF2-40B4-BE49-F238E27FC236}">
                <a16:creationId xmlns:a16="http://schemas.microsoft.com/office/drawing/2014/main" id="{C43623B8-FFB6-DFAA-CD86-3C7B15FA11E6}"/>
              </a:ext>
            </a:extLst>
          </p:cNvPr>
          <p:cNvSpPr txBox="1">
            <a:spLocks/>
          </p:cNvSpPr>
          <p:nvPr/>
        </p:nvSpPr>
        <p:spPr>
          <a:xfrm>
            <a:off x="1053836" y="37615"/>
            <a:ext cx="7921997" cy="103130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9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Accesibilidad Puerto San Antonio</a:t>
            </a:r>
            <a:endParaRPr lang="es-ES" sz="3999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C5F92B1-7958-F249-C384-01FF59BB95EF}"/>
              </a:ext>
            </a:extLst>
          </p:cNvPr>
          <p:cNvSpPr txBox="1"/>
          <p:nvPr/>
        </p:nvSpPr>
        <p:spPr>
          <a:xfrm>
            <a:off x="264864" y="1421623"/>
            <a:ext cx="3036982" cy="10165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436897">
              <a:lnSpc>
                <a:spcPts val="2400"/>
              </a:lnSpc>
            </a:pPr>
            <a:r>
              <a:rPr lang="es-ES" sz="2300" b="1" dirty="0">
                <a:solidFill>
                  <a:srgbClr val="0D6B98"/>
                </a:solidFill>
                <a:latin typeface="Calibri "/>
              </a:rPr>
              <a:t>Proyectos asociados a accesibilidad de Puerto San Antonio</a:t>
            </a:r>
            <a:endParaRPr lang="es-ES" sz="2300" b="1" dirty="0">
              <a:solidFill>
                <a:schemeClr val="bg2">
                  <a:lumMod val="50000"/>
                </a:schemeClr>
              </a:solidFill>
              <a:latin typeface="Calibri 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B7AFEDDA-5F27-0403-F261-34E584798681}"/>
              </a:ext>
            </a:extLst>
          </p:cNvPr>
          <p:cNvSpPr/>
          <p:nvPr/>
        </p:nvSpPr>
        <p:spPr>
          <a:xfrm>
            <a:off x="392012" y="5530777"/>
            <a:ext cx="2620006" cy="879242"/>
          </a:xfrm>
          <a:prstGeom prst="roundRect">
            <a:avLst/>
          </a:prstGeom>
          <a:solidFill>
            <a:srgbClr val="006699"/>
          </a:solidFill>
          <a:ln>
            <a:noFill/>
          </a:ln>
          <a:effectLst>
            <a:outerShdw blurRad="152400"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39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C902A6E-C85A-27A0-7356-A2890E9A2FC8}"/>
              </a:ext>
            </a:extLst>
          </p:cNvPr>
          <p:cNvSpPr txBox="1"/>
          <p:nvPr/>
        </p:nvSpPr>
        <p:spPr>
          <a:xfrm>
            <a:off x="392011" y="5606958"/>
            <a:ext cx="2620006" cy="7946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1799"/>
              </a:lnSpc>
            </a:pP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Puesta en Operación </a:t>
            </a:r>
          </a:p>
          <a:p>
            <a:pPr algn="ctr">
              <a:lnSpc>
                <a:spcPts val="1799"/>
              </a:lnSpc>
            </a:pPr>
            <a:r>
              <a:rPr lang="es-ES" sz="1999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EFE </a:t>
            </a:r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999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2036</a:t>
            </a:r>
          </a:p>
          <a:p>
            <a:pPr algn="ctr">
              <a:lnSpc>
                <a:spcPts val="1799"/>
              </a:lnSpc>
            </a:pPr>
            <a:r>
              <a:rPr lang="es-ES" sz="1999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MOP 2029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0910E04-9746-E054-B607-4D2425DEC650}"/>
              </a:ext>
            </a:extLst>
          </p:cNvPr>
          <p:cNvSpPr txBox="1"/>
          <p:nvPr/>
        </p:nvSpPr>
        <p:spPr>
          <a:xfrm>
            <a:off x="264863" y="2536807"/>
            <a:ext cx="3036982" cy="28000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436897"/>
            <a:r>
              <a:rPr lang="es-E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"/>
              </a:rPr>
              <a:t>1. Corredor </a:t>
            </a:r>
            <a:r>
              <a:rPr lang="es-ES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 "/>
              </a:rPr>
              <a:t>Ferroportuario</a:t>
            </a:r>
            <a:r>
              <a:rPr lang="es-E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"/>
              </a:rPr>
              <a:t> de Carga (EFE).</a:t>
            </a:r>
          </a:p>
          <a:p>
            <a:pPr defTabSz="436897"/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"/>
              </a:rPr>
              <a:t>Proyecto se desarrolla en etapas y culmina con:</a:t>
            </a:r>
          </a:p>
          <a:p>
            <a:pPr marL="285664" indent="-285664" defTabSz="436897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"/>
              </a:rPr>
              <a:t>Trenes de 1.200 metros doble </a:t>
            </a:r>
            <a:r>
              <a:rPr lang="es-E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 "/>
              </a:rPr>
              <a:t>stacking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Calibri "/>
            </a:endParaRPr>
          </a:p>
          <a:p>
            <a:pPr marL="285664" indent="-285664" defTabSz="436897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"/>
              </a:rPr>
              <a:t>Doble vía en todo el trazado</a:t>
            </a:r>
          </a:p>
          <a:p>
            <a:pPr marL="285664" indent="-285664" defTabSz="436897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"/>
              </a:rPr>
              <a:t>Centro de Intercambio Modal para 3 MM TEU</a:t>
            </a:r>
          </a:p>
          <a:p>
            <a:pPr defTabSz="436897"/>
            <a:r>
              <a:rPr lang="es-E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"/>
              </a:rPr>
              <a:t>2. Segunda concesión Ruta 78 – Nuevo Acceso a Puerto (MOP)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B9C139F-A286-DD7E-FFBF-EDFEEF166BF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9" y="356392"/>
            <a:ext cx="805481" cy="37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7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D7A146-8DF6-4D39-9F4C-6393DDEC9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2"/>
          <a:stretch/>
        </p:blipFill>
        <p:spPr>
          <a:xfrm>
            <a:off x="246013" y="704505"/>
            <a:ext cx="8730019" cy="615349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D4670F5-BE5D-D58A-15AD-5528F6E86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-8069"/>
            <a:ext cx="12188825" cy="102552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D911184-C840-5843-CCB7-CB8678705F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25"/>
          <a:stretch/>
        </p:blipFill>
        <p:spPr>
          <a:xfrm>
            <a:off x="9013929" y="204799"/>
            <a:ext cx="2933358" cy="61048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BA107C4-925A-C240-3621-FA8B271F1475}"/>
              </a:ext>
            </a:extLst>
          </p:cNvPr>
          <p:cNvSpPr txBox="1"/>
          <p:nvPr/>
        </p:nvSpPr>
        <p:spPr>
          <a:xfrm>
            <a:off x="8936632" y="2204437"/>
            <a:ext cx="2695641" cy="863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063" algn="ctr">
              <a:lnSpc>
                <a:spcPts val="1999"/>
              </a:lnSpc>
            </a:pPr>
            <a:r>
              <a:rPr lang="es-ES" sz="1939" i="1" dirty="0">
                <a:solidFill>
                  <a:srgbClr val="0D6B98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Diseño </a:t>
            </a:r>
            <a:r>
              <a:rPr lang="es-ES" sz="1939" b="1" i="1" dirty="0">
                <a:solidFill>
                  <a:srgbClr val="0D6B98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permite</a:t>
            </a:r>
            <a:r>
              <a:rPr lang="es-ES" sz="1939" i="1" dirty="0">
                <a:solidFill>
                  <a:srgbClr val="0D6B98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el transporte de hasta el</a:t>
            </a:r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6FFA733E-04A3-DC65-9B4D-200C850A2D29}"/>
              </a:ext>
            </a:extLst>
          </p:cNvPr>
          <p:cNvSpPr txBox="1">
            <a:spLocks/>
          </p:cNvSpPr>
          <p:nvPr/>
        </p:nvSpPr>
        <p:spPr>
          <a:xfrm>
            <a:off x="1034589" y="163878"/>
            <a:ext cx="11193721" cy="761053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9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Corredor </a:t>
            </a:r>
            <a:r>
              <a:rPr lang="es-ES" sz="39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Ferroportuario</a:t>
            </a:r>
            <a:endParaRPr lang="es-ES" sz="3999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08335A4-32A0-4E62-A36B-BBDB45BEDB6B}"/>
              </a:ext>
            </a:extLst>
          </p:cNvPr>
          <p:cNvSpPr txBox="1"/>
          <p:nvPr/>
        </p:nvSpPr>
        <p:spPr>
          <a:xfrm>
            <a:off x="8960036" y="2626941"/>
            <a:ext cx="2695641" cy="1557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063" algn="ctr">
              <a:lnSpc>
                <a:spcPct val="115000"/>
              </a:lnSpc>
            </a:pPr>
            <a:r>
              <a:rPr lang="es-ES" sz="8797" b="1" i="1" dirty="0">
                <a:solidFill>
                  <a:srgbClr val="11D1F7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40%</a:t>
            </a:r>
            <a:endParaRPr lang="es-ES" sz="8797" i="1" dirty="0">
              <a:solidFill>
                <a:srgbClr val="11D1F7"/>
              </a:solidFill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CC579E8-D47F-41FC-A7A3-D4E5DE8D4EA9}"/>
              </a:ext>
            </a:extLst>
          </p:cNvPr>
          <p:cNvSpPr txBox="1"/>
          <p:nvPr/>
        </p:nvSpPr>
        <p:spPr>
          <a:xfrm>
            <a:off x="9017609" y="3906447"/>
            <a:ext cx="2533688" cy="1117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063" algn="ctr">
              <a:lnSpc>
                <a:spcPts val="1999"/>
              </a:lnSpc>
            </a:pPr>
            <a:r>
              <a:rPr lang="es-ES" sz="2399" b="1" i="1" dirty="0">
                <a:solidFill>
                  <a:srgbClr val="11D1F7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del volumen total </a:t>
            </a:r>
          </a:p>
          <a:p>
            <a:pPr marL="457063" algn="ctr">
              <a:lnSpc>
                <a:spcPts val="1999"/>
              </a:lnSpc>
            </a:pPr>
            <a:r>
              <a:rPr lang="es-ES" sz="1939" i="1" dirty="0">
                <a:solidFill>
                  <a:srgbClr val="0D6B98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de carga mediante </a:t>
            </a:r>
            <a:r>
              <a:rPr lang="es-ES" sz="1939" b="1" i="1" dirty="0">
                <a:solidFill>
                  <a:srgbClr val="0D6B98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modo ferroviario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ADD84ED-DD4B-435A-BF7E-7AF58C2A2EA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9" y="356392"/>
            <a:ext cx="805481" cy="376020"/>
          </a:xfrm>
          <a:prstGeom prst="rect">
            <a:avLst/>
          </a:prstGeom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585A5464-8FE1-471A-A03A-13038C2077DF}"/>
              </a:ext>
            </a:extLst>
          </p:cNvPr>
          <p:cNvSpPr/>
          <p:nvPr/>
        </p:nvSpPr>
        <p:spPr>
          <a:xfrm>
            <a:off x="8068917" y="3263398"/>
            <a:ext cx="1313401" cy="1313401"/>
          </a:xfrm>
          <a:prstGeom prst="ellipse">
            <a:avLst/>
          </a:prstGeom>
          <a:solidFill>
            <a:srgbClr val="006699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39">
              <a:solidFill>
                <a:srgbClr val="006699"/>
              </a:solidFill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68E1FFC-9419-4C88-A907-6BB22D6AD22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975" y="3504859"/>
            <a:ext cx="906482" cy="76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84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672A5A-25A4-6862-47F2-FF1B788BB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06" y="1799656"/>
            <a:ext cx="5332509" cy="20222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B8EF97E-BE0F-4752-68A5-01B093A66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99" y="4527418"/>
            <a:ext cx="5475041" cy="178928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CEAC0E4-22A5-56BB-9035-5968331D504A}"/>
              </a:ext>
            </a:extLst>
          </p:cNvPr>
          <p:cNvSpPr txBox="1"/>
          <p:nvPr/>
        </p:nvSpPr>
        <p:spPr>
          <a:xfrm>
            <a:off x="6843987" y="1781316"/>
            <a:ext cx="4873250" cy="36933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Costos Estimados del Proyecto</a:t>
            </a:r>
          </a:p>
          <a:p>
            <a:pPr algn="ctr"/>
            <a:r>
              <a:rPr lang="es-MX" b="1" dirty="0">
                <a:solidFill>
                  <a:schemeClr val="accent1"/>
                </a:solidFill>
              </a:rPr>
              <a:t> Corredor Ferroviario</a:t>
            </a:r>
          </a:p>
          <a:p>
            <a:pPr algn="ctr"/>
            <a:r>
              <a:rPr lang="es-MX" b="1" dirty="0">
                <a:solidFill>
                  <a:schemeClr val="accent1"/>
                </a:solidFill>
              </a:rPr>
              <a:t> MM US$ 1.900 </a:t>
            </a:r>
          </a:p>
          <a:p>
            <a:pPr algn="ctr"/>
            <a:r>
              <a:rPr lang="es-MX" b="1" dirty="0">
                <a:solidFill>
                  <a:schemeClr val="accent1"/>
                </a:solidFill>
              </a:rPr>
              <a:t>(incluido material rodante)  </a:t>
            </a:r>
          </a:p>
          <a:p>
            <a:pPr algn="ctr"/>
            <a:endParaRPr lang="es-MX" b="1" dirty="0">
              <a:solidFill>
                <a:schemeClr val="accent1"/>
              </a:solidFill>
            </a:endParaRPr>
          </a:p>
          <a:p>
            <a:pPr algn="just"/>
            <a:r>
              <a:rPr lang="es-MX" b="1" dirty="0">
                <a:solidFill>
                  <a:schemeClr val="accent1"/>
                </a:solidFill>
              </a:rPr>
              <a:t>Estado Actual del Análisis Técnico:</a:t>
            </a:r>
          </a:p>
          <a:p>
            <a:pPr algn="just"/>
            <a:endParaRPr lang="es-MX" b="1" dirty="0">
              <a:solidFill>
                <a:schemeClr val="accent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accent1"/>
                </a:solidFill>
              </a:rPr>
              <a:t>Anteproyecto completo (doble vía y trenes con doble estiba)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accent1"/>
                </a:solidFill>
              </a:rPr>
              <a:t>Ingeniería Básica en desarrollo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accent1"/>
                </a:solidFill>
              </a:rPr>
              <a:t>Estudio Impacto Ambiental programado para ingresar al SEA  en 2025 </a:t>
            </a:r>
          </a:p>
          <a:p>
            <a:pPr algn="just"/>
            <a:endParaRPr lang="es-CL" b="1" dirty="0">
              <a:solidFill>
                <a:schemeClr val="accent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AE13578-2486-1689-310E-FC3A2F12A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-8069"/>
            <a:ext cx="12188825" cy="1025528"/>
          </a:xfrm>
          <a:prstGeom prst="rect">
            <a:avLst/>
          </a:prstGeom>
        </p:spPr>
      </p:pic>
      <p:sp>
        <p:nvSpPr>
          <p:cNvPr id="11" name="Título 2">
            <a:extLst>
              <a:ext uri="{FF2B5EF4-FFF2-40B4-BE49-F238E27FC236}">
                <a16:creationId xmlns:a16="http://schemas.microsoft.com/office/drawing/2014/main" id="{F87F8600-0674-BEAB-70CD-4EE5C1CCE031}"/>
              </a:ext>
            </a:extLst>
          </p:cNvPr>
          <p:cNvSpPr txBox="1">
            <a:spLocks/>
          </p:cNvSpPr>
          <p:nvPr/>
        </p:nvSpPr>
        <p:spPr>
          <a:xfrm>
            <a:off x="1034589" y="163879"/>
            <a:ext cx="11193721" cy="568534"/>
          </a:xfrm>
          <a:prstGeom prst="rect">
            <a:avLst/>
          </a:prstGeom>
        </p:spPr>
        <p:txBody>
          <a:bodyPr vert="horz" lIns="91416" tIns="45708" rIns="91416" bIns="45708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9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Corredor </a:t>
            </a:r>
            <a:r>
              <a:rPr lang="es-ES" sz="39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Ferroportuario</a:t>
            </a:r>
            <a:r>
              <a:rPr lang="es-ES" sz="39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(EFE)</a:t>
            </a:r>
            <a:endParaRPr lang="es-ES" sz="3999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0F22590-5921-857A-2E17-21332FDF869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9" y="356392"/>
            <a:ext cx="805481" cy="37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73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/>
          <p:cNvCxnSpPr/>
          <p:nvPr/>
        </p:nvCxnSpPr>
        <p:spPr>
          <a:xfrm>
            <a:off x="933449" y="580294"/>
            <a:ext cx="9288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>
            <a:off x="933450" y="556846"/>
            <a:ext cx="10111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8" name="Freeform 69">
            <a:extLst>
              <a:ext uri="{FF2B5EF4-FFF2-40B4-BE49-F238E27FC236}">
                <a16:creationId xmlns:a16="http://schemas.microsoft.com/office/drawing/2014/main" id="{BDB19EA4-B387-4601-B87D-D71B4972B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522" y="1283129"/>
            <a:ext cx="914949" cy="5209442"/>
          </a:xfrm>
          <a:custGeom>
            <a:avLst/>
            <a:gdLst>
              <a:gd name="T0" fmla="*/ 40 w 1468"/>
              <a:gd name="T1" fmla="*/ 8360 h 8361"/>
              <a:gd name="T2" fmla="*/ 0 w 1468"/>
              <a:gd name="T3" fmla="*/ 8329 h 8361"/>
              <a:gd name="T4" fmla="*/ 0 w 1468"/>
              <a:gd name="T5" fmla="*/ 8329 h 8361"/>
              <a:gd name="T6" fmla="*/ 712 w 1468"/>
              <a:gd name="T7" fmla="*/ 7110 h 8361"/>
              <a:gd name="T8" fmla="*/ 712 w 1468"/>
              <a:gd name="T9" fmla="*/ 7110 h 8361"/>
              <a:gd name="T10" fmla="*/ 1198 w 1468"/>
              <a:gd name="T11" fmla="*/ 5773 h 8361"/>
              <a:gd name="T12" fmla="*/ 1198 w 1468"/>
              <a:gd name="T13" fmla="*/ 5773 h 8361"/>
              <a:gd name="T14" fmla="*/ 1413 w 1468"/>
              <a:gd name="T15" fmla="*/ 4116 h 8361"/>
              <a:gd name="T16" fmla="*/ 1413 w 1468"/>
              <a:gd name="T17" fmla="*/ 4116 h 8361"/>
              <a:gd name="T18" fmla="*/ 1187 w 1468"/>
              <a:gd name="T19" fmla="*/ 2497 h 8361"/>
              <a:gd name="T20" fmla="*/ 1187 w 1468"/>
              <a:gd name="T21" fmla="*/ 2497 h 8361"/>
              <a:gd name="T22" fmla="*/ 701 w 1468"/>
              <a:gd name="T23" fmla="*/ 1201 h 8361"/>
              <a:gd name="T24" fmla="*/ 701 w 1468"/>
              <a:gd name="T25" fmla="*/ 1201 h 8361"/>
              <a:gd name="T26" fmla="*/ 0 w 1468"/>
              <a:gd name="T27" fmla="*/ 31 h 8361"/>
              <a:gd name="T28" fmla="*/ 39 w 1468"/>
              <a:gd name="T29" fmla="*/ 0 h 8361"/>
              <a:gd name="T30" fmla="*/ 39 w 1468"/>
              <a:gd name="T31" fmla="*/ 0 h 8361"/>
              <a:gd name="T32" fmla="*/ 747 w 1468"/>
              <a:gd name="T33" fmla="*/ 1179 h 8361"/>
              <a:gd name="T34" fmla="*/ 747 w 1468"/>
              <a:gd name="T35" fmla="*/ 1179 h 8361"/>
              <a:gd name="T36" fmla="*/ 1236 w 1468"/>
              <a:gd name="T37" fmla="*/ 2484 h 8361"/>
              <a:gd name="T38" fmla="*/ 1236 w 1468"/>
              <a:gd name="T39" fmla="*/ 2484 h 8361"/>
              <a:gd name="T40" fmla="*/ 1465 w 1468"/>
              <a:gd name="T41" fmla="*/ 4116 h 8361"/>
              <a:gd name="T42" fmla="*/ 1465 w 1468"/>
              <a:gd name="T43" fmla="*/ 4116 h 8361"/>
              <a:gd name="T44" fmla="*/ 1247 w 1468"/>
              <a:gd name="T45" fmla="*/ 5787 h 8361"/>
              <a:gd name="T46" fmla="*/ 1247 w 1468"/>
              <a:gd name="T47" fmla="*/ 5787 h 8361"/>
              <a:gd name="T48" fmla="*/ 757 w 1468"/>
              <a:gd name="T49" fmla="*/ 7133 h 8361"/>
              <a:gd name="T50" fmla="*/ 757 w 1468"/>
              <a:gd name="T51" fmla="*/ 7133 h 8361"/>
              <a:gd name="T52" fmla="*/ 40 w 1468"/>
              <a:gd name="T53" fmla="*/ 8360 h 8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68" h="8361">
                <a:moveTo>
                  <a:pt x="40" y="8360"/>
                </a:moveTo>
                <a:lnTo>
                  <a:pt x="0" y="8329"/>
                </a:lnTo>
                <a:lnTo>
                  <a:pt x="0" y="8329"/>
                </a:lnTo>
                <a:cubicBezTo>
                  <a:pt x="3" y="8324"/>
                  <a:pt x="360" y="7859"/>
                  <a:pt x="712" y="7110"/>
                </a:cubicBezTo>
                <a:lnTo>
                  <a:pt x="712" y="7110"/>
                </a:lnTo>
                <a:cubicBezTo>
                  <a:pt x="918" y="6671"/>
                  <a:pt x="1082" y="6221"/>
                  <a:pt x="1198" y="5773"/>
                </a:cubicBezTo>
                <a:lnTo>
                  <a:pt x="1198" y="5773"/>
                </a:lnTo>
                <a:cubicBezTo>
                  <a:pt x="1344" y="5214"/>
                  <a:pt x="1416" y="4656"/>
                  <a:pt x="1413" y="4116"/>
                </a:cubicBezTo>
                <a:lnTo>
                  <a:pt x="1413" y="4116"/>
                </a:lnTo>
                <a:cubicBezTo>
                  <a:pt x="1410" y="3585"/>
                  <a:pt x="1334" y="3041"/>
                  <a:pt x="1187" y="2497"/>
                </a:cubicBezTo>
                <a:lnTo>
                  <a:pt x="1187" y="2497"/>
                </a:lnTo>
                <a:cubicBezTo>
                  <a:pt x="1070" y="2062"/>
                  <a:pt x="905" y="1626"/>
                  <a:pt x="701" y="1201"/>
                </a:cubicBezTo>
                <a:lnTo>
                  <a:pt x="701" y="1201"/>
                </a:lnTo>
                <a:cubicBezTo>
                  <a:pt x="353" y="478"/>
                  <a:pt x="3" y="36"/>
                  <a:pt x="0" y="31"/>
                </a:cubicBezTo>
                <a:lnTo>
                  <a:pt x="39" y="0"/>
                </a:lnTo>
                <a:lnTo>
                  <a:pt x="39" y="0"/>
                </a:lnTo>
                <a:cubicBezTo>
                  <a:pt x="43" y="4"/>
                  <a:pt x="397" y="451"/>
                  <a:pt x="747" y="1179"/>
                </a:cubicBezTo>
                <a:lnTo>
                  <a:pt x="747" y="1179"/>
                </a:lnTo>
                <a:cubicBezTo>
                  <a:pt x="953" y="1606"/>
                  <a:pt x="1118" y="2045"/>
                  <a:pt x="1236" y="2484"/>
                </a:cubicBezTo>
                <a:lnTo>
                  <a:pt x="1236" y="2484"/>
                </a:lnTo>
                <a:cubicBezTo>
                  <a:pt x="1384" y="3032"/>
                  <a:pt x="1461" y="3581"/>
                  <a:pt x="1465" y="4116"/>
                </a:cubicBezTo>
                <a:lnTo>
                  <a:pt x="1465" y="4116"/>
                </a:lnTo>
                <a:cubicBezTo>
                  <a:pt x="1467" y="4661"/>
                  <a:pt x="1394" y="5223"/>
                  <a:pt x="1247" y="5787"/>
                </a:cubicBezTo>
                <a:lnTo>
                  <a:pt x="1247" y="5787"/>
                </a:lnTo>
                <a:cubicBezTo>
                  <a:pt x="1130" y="6238"/>
                  <a:pt x="965" y="6691"/>
                  <a:pt x="757" y="7133"/>
                </a:cubicBezTo>
                <a:lnTo>
                  <a:pt x="757" y="7133"/>
                </a:lnTo>
                <a:cubicBezTo>
                  <a:pt x="404" y="7886"/>
                  <a:pt x="44" y="8355"/>
                  <a:pt x="40" y="836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DM Sans" pitchFamily="2" charset="77"/>
            </a:endParaRPr>
          </a:p>
        </p:txBody>
      </p:sp>
      <p:sp>
        <p:nvSpPr>
          <p:cNvPr id="41" name="Freeform 208">
            <a:extLst>
              <a:ext uri="{FF2B5EF4-FFF2-40B4-BE49-F238E27FC236}">
                <a16:creationId xmlns:a16="http://schemas.microsoft.com/office/drawing/2014/main" id="{60B48049-9E8B-465F-8D90-BC3EAC1D0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7342" y="4176133"/>
            <a:ext cx="738893" cy="738893"/>
          </a:xfrm>
          <a:custGeom>
            <a:avLst/>
            <a:gdLst>
              <a:gd name="T0" fmla="*/ 1185 w 1186"/>
              <a:gd name="T1" fmla="*/ 592 h 1186"/>
              <a:gd name="T2" fmla="*/ 1185 w 1186"/>
              <a:gd name="T3" fmla="*/ 592 h 1186"/>
              <a:gd name="T4" fmla="*/ 592 w 1186"/>
              <a:gd name="T5" fmla="*/ 1185 h 1186"/>
              <a:gd name="T6" fmla="*/ 592 w 1186"/>
              <a:gd name="T7" fmla="*/ 1185 h 1186"/>
              <a:gd name="T8" fmla="*/ 0 w 1186"/>
              <a:gd name="T9" fmla="*/ 592 h 1186"/>
              <a:gd name="T10" fmla="*/ 0 w 1186"/>
              <a:gd name="T11" fmla="*/ 592 h 1186"/>
              <a:gd name="T12" fmla="*/ 592 w 1186"/>
              <a:gd name="T13" fmla="*/ 0 h 1186"/>
              <a:gd name="T14" fmla="*/ 592 w 1186"/>
              <a:gd name="T15" fmla="*/ 0 h 1186"/>
              <a:gd name="T16" fmla="*/ 1185 w 1186"/>
              <a:gd name="T17" fmla="*/ 592 h 1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86" h="1186">
                <a:moveTo>
                  <a:pt x="1185" y="592"/>
                </a:moveTo>
                <a:lnTo>
                  <a:pt x="1185" y="592"/>
                </a:lnTo>
                <a:cubicBezTo>
                  <a:pt x="1185" y="920"/>
                  <a:pt x="920" y="1185"/>
                  <a:pt x="592" y="1185"/>
                </a:cubicBezTo>
                <a:lnTo>
                  <a:pt x="592" y="1185"/>
                </a:lnTo>
                <a:cubicBezTo>
                  <a:pt x="265" y="1185"/>
                  <a:pt x="0" y="920"/>
                  <a:pt x="0" y="592"/>
                </a:cubicBezTo>
                <a:lnTo>
                  <a:pt x="0" y="592"/>
                </a:lnTo>
                <a:cubicBezTo>
                  <a:pt x="0" y="265"/>
                  <a:pt x="265" y="0"/>
                  <a:pt x="592" y="0"/>
                </a:cubicBezTo>
                <a:lnTo>
                  <a:pt x="592" y="0"/>
                </a:lnTo>
                <a:cubicBezTo>
                  <a:pt x="920" y="0"/>
                  <a:pt x="1185" y="265"/>
                  <a:pt x="1185" y="592"/>
                </a:cubicBezTo>
              </a:path>
            </a:pathLst>
          </a:custGeom>
          <a:solidFill>
            <a:srgbClr val="732C0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 dirty="0">
              <a:latin typeface="DM Sans" pitchFamily="2" charset="77"/>
            </a:endParaRPr>
          </a:p>
        </p:txBody>
      </p:sp>
      <p:sp>
        <p:nvSpPr>
          <p:cNvPr id="42" name="Freeform 209">
            <a:extLst>
              <a:ext uri="{FF2B5EF4-FFF2-40B4-BE49-F238E27FC236}">
                <a16:creationId xmlns:a16="http://schemas.microsoft.com/office/drawing/2014/main" id="{607ADFCE-C90B-4513-A6FA-2239896A6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0688" y="4382144"/>
            <a:ext cx="403782" cy="329617"/>
          </a:xfrm>
          <a:custGeom>
            <a:avLst/>
            <a:gdLst>
              <a:gd name="T0" fmla="*/ 0 w 650"/>
              <a:gd name="T1" fmla="*/ 263 h 529"/>
              <a:gd name="T2" fmla="*/ 649 w 650"/>
              <a:gd name="T3" fmla="*/ 528 h 529"/>
              <a:gd name="T4" fmla="*/ 649 w 650"/>
              <a:gd name="T5" fmla="*/ 0 h 529"/>
              <a:gd name="T6" fmla="*/ 0 w 650"/>
              <a:gd name="T7" fmla="*/ 263 h 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0" h="529">
                <a:moveTo>
                  <a:pt x="0" y="263"/>
                </a:moveTo>
                <a:lnTo>
                  <a:pt x="649" y="528"/>
                </a:lnTo>
                <a:lnTo>
                  <a:pt x="649" y="0"/>
                </a:lnTo>
                <a:lnTo>
                  <a:pt x="0" y="263"/>
                </a:lnTo>
              </a:path>
            </a:pathLst>
          </a:custGeom>
          <a:solidFill>
            <a:srgbClr val="732C0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 dirty="0">
              <a:latin typeface="DM Sans" pitchFamily="2" charset="77"/>
            </a:endParaRPr>
          </a:p>
        </p:txBody>
      </p:sp>
      <p:sp>
        <p:nvSpPr>
          <p:cNvPr id="43" name="Freeform 210">
            <a:extLst>
              <a:ext uri="{FF2B5EF4-FFF2-40B4-BE49-F238E27FC236}">
                <a16:creationId xmlns:a16="http://schemas.microsoft.com/office/drawing/2014/main" id="{CC2080C2-4009-4AA6-B71A-EF61A001E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2017" y="4497510"/>
            <a:ext cx="98885" cy="98885"/>
          </a:xfrm>
          <a:custGeom>
            <a:avLst/>
            <a:gdLst>
              <a:gd name="T0" fmla="*/ 158 w 159"/>
              <a:gd name="T1" fmla="*/ 78 h 158"/>
              <a:gd name="T2" fmla="*/ 158 w 159"/>
              <a:gd name="T3" fmla="*/ 78 h 158"/>
              <a:gd name="T4" fmla="*/ 79 w 159"/>
              <a:gd name="T5" fmla="*/ 157 h 158"/>
              <a:gd name="T6" fmla="*/ 79 w 159"/>
              <a:gd name="T7" fmla="*/ 157 h 158"/>
              <a:gd name="T8" fmla="*/ 0 w 159"/>
              <a:gd name="T9" fmla="*/ 78 h 158"/>
              <a:gd name="T10" fmla="*/ 0 w 159"/>
              <a:gd name="T11" fmla="*/ 78 h 158"/>
              <a:gd name="T12" fmla="*/ 79 w 159"/>
              <a:gd name="T13" fmla="*/ 0 h 158"/>
              <a:gd name="T14" fmla="*/ 79 w 159"/>
              <a:gd name="T15" fmla="*/ 0 h 158"/>
              <a:gd name="T16" fmla="*/ 158 w 159"/>
              <a:gd name="T17" fmla="*/ 78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9" h="158">
                <a:moveTo>
                  <a:pt x="158" y="78"/>
                </a:moveTo>
                <a:lnTo>
                  <a:pt x="158" y="78"/>
                </a:lnTo>
                <a:cubicBezTo>
                  <a:pt x="158" y="122"/>
                  <a:pt x="123" y="157"/>
                  <a:pt x="79" y="157"/>
                </a:cubicBezTo>
                <a:lnTo>
                  <a:pt x="79" y="157"/>
                </a:lnTo>
                <a:cubicBezTo>
                  <a:pt x="36" y="157"/>
                  <a:pt x="0" y="122"/>
                  <a:pt x="0" y="78"/>
                </a:cubicBezTo>
                <a:lnTo>
                  <a:pt x="0" y="78"/>
                </a:lnTo>
                <a:cubicBezTo>
                  <a:pt x="0" y="35"/>
                  <a:pt x="36" y="0"/>
                  <a:pt x="79" y="0"/>
                </a:cubicBezTo>
                <a:lnTo>
                  <a:pt x="79" y="0"/>
                </a:lnTo>
                <a:cubicBezTo>
                  <a:pt x="123" y="0"/>
                  <a:pt x="158" y="35"/>
                  <a:pt x="158" y="78"/>
                </a:cubicBezTo>
              </a:path>
            </a:pathLst>
          </a:custGeom>
          <a:solidFill>
            <a:srgbClr val="732C0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 dirty="0">
              <a:latin typeface="DM Sans" pitchFamily="2" charset="77"/>
            </a:endParaRPr>
          </a:p>
        </p:txBody>
      </p:sp>
      <p:sp>
        <p:nvSpPr>
          <p:cNvPr id="46" name="Freeform 333">
            <a:extLst>
              <a:ext uri="{FF2B5EF4-FFF2-40B4-BE49-F238E27FC236}">
                <a16:creationId xmlns:a16="http://schemas.microsoft.com/office/drawing/2014/main" id="{FC18079A-D8DD-4631-B354-B4A91BFE9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2359" y="1533702"/>
            <a:ext cx="738893" cy="738893"/>
          </a:xfrm>
          <a:custGeom>
            <a:avLst/>
            <a:gdLst>
              <a:gd name="T0" fmla="*/ 1185 w 1186"/>
              <a:gd name="T1" fmla="*/ 593 h 1186"/>
              <a:gd name="T2" fmla="*/ 1185 w 1186"/>
              <a:gd name="T3" fmla="*/ 593 h 1186"/>
              <a:gd name="T4" fmla="*/ 593 w 1186"/>
              <a:gd name="T5" fmla="*/ 1185 h 1186"/>
              <a:gd name="T6" fmla="*/ 593 w 1186"/>
              <a:gd name="T7" fmla="*/ 1185 h 1186"/>
              <a:gd name="T8" fmla="*/ 0 w 1186"/>
              <a:gd name="T9" fmla="*/ 593 h 1186"/>
              <a:gd name="T10" fmla="*/ 0 w 1186"/>
              <a:gd name="T11" fmla="*/ 593 h 1186"/>
              <a:gd name="T12" fmla="*/ 593 w 1186"/>
              <a:gd name="T13" fmla="*/ 0 h 1186"/>
              <a:gd name="T14" fmla="*/ 593 w 1186"/>
              <a:gd name="T15" fmla="*/ 0 h 1186"/>
              <a:gd name="T16" fmla="*/ 1185 w 1186"/>
              <a:gd name="T17" fmla="*/ 593 h 1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86" h="1186">
                <a:moveTo>
                  <a:pt x="1185" y="593"/>
                </a:moveTo>
                <a:lnTo>
                  <a:pt x="1185" y="593"/>
                </a:lnTo>
                <a:cubicBezTo>
                  <a:pt x="1185" y="920"/>
                  <a:pt x="920" y="1185"/>
                  <a:pt x="593" y="1185"/>
                </a:cubicBezTo>
                <a:lnTo>
                  <a:pt x="593" y="1185"/>
                </a:lnTo>
                <a:cubicBezTo>
                  <a:pt x="266" y="1185"/>
                  <a:pt x="0" y="920"/>
                  <a:pt x="0" y="593"/>
                </a:cubicBezTo>
                <a:lnTo>
                  <a:pt x="0" y="593"/>
                </a:lnTo>
                <a:cubicBezTo>
                  <a:pt x="0" y="266"/>
                  <a:pt x="266" y="0"/>
                  <a:pt x="593" y="0"/>
                </a:cubicBezTo>
                <a:lnTo>
                  <a:pt x="593" y="0"/>
                </a:lnTo>
                <a:cubicBezTo>
                  <a:pt x="920" y="0"/>
                  <a:pt x="1185" y="266"/>
                  <a:pt x="1185" y="593"/>
                </a:cubicBezTo>
              </a:path>
            </a:pathLst>
          </a:custGeom>
          <a:solidFill>
            <a:srgbClr val="D92938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 dirty="0">
              <a:latin typeface="DM Sans" pitchFamily="2" charset="77"/>
            </a:endParaRPr>
          </a:p>
        </p:txBody>
      </p:sp>
      <p:sp>
        <p:nvSpPr>
          <p:cNvPr id="47" name="Freeform 334">
            <a:extLst>
              <a:ext uri="{FF2B5EF4-FFF2-40B4-BE49-F238E27FC236}">
                <a16:creationId xmlns:a16="http://schemas.microsoft.com/office/drawing/2014/main" id="{8764AA8F-7292-4D57-A024-5DE24F38F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703" y="1736966"/>
            <a:ext cx="406528" cy="329617"/>
          </a:xfrm>
          <a:custGeom>
            <a:avLst/>
            <a:gdLst>
              <a:gd name="T0" fmla="*/ 0 w 651"/>
              <a:gd name="T1" fmla="*/ 264 h 529"/>
              <a:gd name="T2" fmla="*/ 650 w 651"/>
              <a:gd name="T3" fmla="*/ 528 h 529"/>
              <a:gd name="T4" fmla="*/ 650 w 651"/>
              <a:gd name="T5" fmla="*/ 0 h 529"/>
              <a:gd name="T6" fmla="*/ 0 w 651"/>
              <a:gd name="T7" fmla="*/ 264 h 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1" h="529">
                <a:moveTo>
                  <a:pt x="0" y="264"/>
                </a:moveTo>
                <a:lnTo>
                  <a:pt x="650" y="528"/>
                </a:lnTo>
                <a:lnTo>
                  <a:pt x="650" y="0"/>
                </a:lnTo>
                <a:lnTo>
                  <a:pt x="0" y="264"/>
                </a:lnTo>
              </a:path>
            </a:pathLst>
          </a:custGeom>
          <a:solidFill>
            <a:srgbClr val="D92938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 dirty="0">
              <a:latin typeface="DM Sans" pitchFamily="2" charset="77"/>
            </a:endParaRPr>
          </a:p>
        </p:txBody>
      </p:sp>
      <p:sp>
        <p:nvSpPr>
          <p:cNvPr id="48" name="Freeform 335">
            <a:extLst>
              <a:ext uri="{FF2B5EF4-FFF2-40B4-BE49-F238E27FC236}">
                <a16:creationId xmlns:a16="http://schemas.microsoft.com/office/drawing/2014/main" id="{77D62161-B68B-4BA1-BB74-F15BA0CFD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7034" y="1852332"/>
            <a:ext cx="98885" cy="98885"/>
          </a:xfrm>
          <a:custGeom>
            <a:avLst/>
            <a:gdLst>
              <a:gd name="T0" fmla="*/ 157 w 158"/>
              <a:gd name="T1" fmla="*/ 79 h 158"/>
              <a:gd name="T2" fmla="*/ 157 w 158"/>
              <a:gd name="T3" fmla="*/ 79 h 158"/>
              <a:gd name="T4" fmla="*/ 79 w 158"/>
              <a:gd name="T5" fmla="*/ 157 h 158"/>
              <a:gd name="T6" fmla="*/ 79 w 158"/>
              <a:gd name="T7" fmla="*/ 157 h 158"/>
              <a:gd name="T8" fmla="*/ 0 w 158"/>
              <a:gd name="T9" fmla="*/ 79 h 158"/>
              <a:gd name="T10" fmla="*/ 0 w 158"/>
              <a:gd name="T11" fmla="*/ 79 h 158"/>
              <a:gd name="T12" fmla="*/ 79 w 158"/>
              <a:gd name="T13" fmla="*/ 0 h 158"/>
              <a:gd name="T14" fmla="*/ 79 w 158"/>
              <a:gd name="T15" fmla="*/ 0 h 158"/>
              <a:gd name="T16" fmla="*/ 157 w 158"/>
              <a:gd name="T17" fmla="*/ 79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8" h="158">
                <a:moveTo>
                  <a:pt x="157" y="79"/>
                </a:moveTo>
                <a:lnTo>
                  <a:pt x="157" y="79"/>
                </a:lnTo>
                <a:cubicBezTo>
                  <a:pt x="157" y="122"/>
                  <a:pt x="122" y="157"/>
                  <a:pt x="79" y="157"/>
                </a:cubicBezTo>
                <a:lnTo>
                  <a:pt x="79" y="157"/>
                </a:lnTo>
                <a:cubicBezTo>
                  <a:pt x="35" y="157"/>
                  <a:pt x="0" y="122"/>
                  <a:pt x="0" y="79"/>
                </a:cubicBezTo>
                <a:lnTo>
                  <a:pt x="0" y="79"/>
                </a:lnTo>
                <a:cubicBezTo>
                  <a:pt x="0" y="35"/>
                  <a:pt x="35" y="0"/>
                  <a:pt x="79" y="0"/>
                </a:cubicBezTo>
                <a:lnTo>
                  <a:pt x="79" y="0"/>
                </a:lnTo>
                <a:cubicBezTo>
                  <a:pt x="122" y="0"/>
                  <a:pt x="157" y="35"/>
                  <a:pt x="157" y="79"/>
                </a:cubicBezTo>
              </a:path>
            </a:pathLst>
          </a:custGeom>
          <a:solidFill>
            <a:srgbClr val="D92938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 dirty="0">
              <a:latin typeface="DM Sans" pitchFamily="2" charset="77"/>
            </a:endParaRPr>
          </a:p>
        </p:txBody>
      </p:sp>
      <p:sp>
        <p:nvSpPr>
          <p:cNvPr id="51" name="Freeform 458">
            <a:extLst>
              <a:ext uri="{FF2B5EF4-FFF2-40B4-BE49-F238E27FC236}">
                <a16:creationId xmlns:a16="http://schemas.microsoft.com/office/drawing/2014/main" id="{AFFD0657-B993-4F76-98F5-E5892E7E5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7342" y="2854918"/>
            <a:ext cx="738893" cy="736145"/>
          </a:xfrm>
          <a:custGeom>
            <a:avLst/>
            <a:gdLst>
              <a:gd name="T0" fmla="*/ 1185 w 1186"/>
              <a:gd name="T1" fmla="*/ 592 h 1184"/>
              <a:gd name="T2" fmla="*/ 1185 w 1186"/>
              <a:gd name="T3" fmla="*/ 592 h 1184"/>
              <a:gd name="T4" fmla="*/ 592 w 1186"/>
              <a:gd name="T5" fmla="*/ 1183 h 1184"/>
              <a:gd name="T6" fmla="*/ 592 w 1186"/>
              <a:gd name="T7" fmla="*/ 1183 h 1184"/>
              <a:gd name="T8" fmla="*/ 0 w 1186"/>
              <a:gd name="T9" fmla="*/ 592 h 1184"/>
              <a:gd name="T10" fmla="*/ 0 w 1186"/>
              <a:gd name="T11" fmla="*/ 592 h 1184"/>
              <a:gd name="T12" fmla="*/ 592 w 1186"/>
              <a:gd name="T13" fmla="*/ 0 h 1184"/>
              <a:gd name="T14" fmla="*/ 592 w 1186"/>
              <a:gd name="T15" fmla="*/ 0 h 1184"/>
              <a:gd name="T16" fmla="*/ 1185 w 1186"/>
              <a:gd name="T17" fmla="*/ 592 h 1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86" h="1184">
                <a:moveTo>
                  <a:pt x="1185" y="592"/>
                </a:moveTo>
                <a:lnTo>
                  <a:pt x="1185" y="592"/>
                </a:lnTo>
                <a:cubicBezTo>
                  <a:pt x="1185" y="920"/>
                  <a:pt x="920" y="1183"/>
                  <a:pt x="592" y="1183"/>
                </a:cubicBezTo>
                <a:lnTo>
                  <a:pt x="592" y="1183"/>
                </a:lnTo>
                <a:cubicBezTo>
                  <a:pt x="265" y="1183"/>
                  <a:pt x="0" y="920"/>
                  <a:pt x="0" y="592"/>
                </a:cubicBezTo>
                <a:lnTo>
                  <a:pt x="0" y="592"/>
                </a:lnTo>
                <a:cubicBezTo>
                  <a:pt x="0" y="265"/>
                  <a:pt x="265" y="0"/>
                  <a:pt x="592" y="0"/>
                </a:cubicBezTo>
                <a:lnTo>
                  <a:pt x="592" y="0"/>
                </a:lnTo>
                <a:cubicBezTo>
                  <a:pt x="920" y="0"/>
                  <a:pt x="1185" y="265"/>
                  <a:pt x="1185" y="592"/>
                </a:cubicBezTo>
              </a:path>
            </a:pathLst>
          </a:custGeom>
          <a:solidFill>
            <a:srgbClr val="035AA6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 dirty="0">
              <a:latin typeface="DM Sans" pitchFamily="2" charset="77"/>
            </a:endParaRPr>
          </a:p>
        </p:txBody>
      </p:sp>
      <p:sp>
        <p:nvSpPr>
          <p:cNvPr id="52" name="Freeform 459">
            <a:extLst>
              <a:ext uri="{FF2B5EF4-FFF2-40B4-BE49-F238E27FC236}">
                <a16:creationId xmlns:a16="http://schemas.microsoft.com/office/drawing/2014/main" id="{E3ABF217-797B-445A-8809-1BF4D2753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0688" y="3060928"/>
            <a:ext cx="403782" cy="329617"/>
          </a:xfrm>
          <a:custGeom>
            <a:avLst/>
            <a:gdLst>
              <a:gd name="T0" fmla="*/ 0 w 650"/>
              <a:gd name="T1" fmla="*/ 264 h 529"/>
              <a:gd name="T2" fmla="*/ 649 w 650"/>
              <a:gd name="T3" fmla="*/ 528 h 529"/>
              <a:gd name="T4" fmla="*/ 649 w 650"/>
              <a:gd name="T5" fmla="*/ 0 h 529"/>
              <a:gd name="T6" fmla="*/ 0 w 650"/>
              <a:gd name="T7" fmla="*/ 264 h 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0" h="529">
                <a:moveTo>
                  <a:pt x="0" y="264"/>
                </a:moveTo>
                <a:lnTo>
                  <a:pt x="649" y="528"/>
                </a:lnTo>
                <a:lnTo>
                  <a:pt x="649" y="0"/>
                </a:lnTo>
                <a:lnTo>
                  <a:pt x="0" y="264"/>
                </a:lnTo>
              </a:path>
            </a:pathLst>
          </a:custGeom>
          <a:solidFill>
            <a:srgbClr val="035AA6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 dirty="0">
              <a:latin typeface="DM Sans" pitchFamily="2" charset="77"/>
            </a:endParaRPr>
          </a:p>
        </p:txBody>
      </p:sp>
      <p:sp>
        <p:nvSpPr>
          <p:cNvPr id="53" name="Freeform 460">
            <a:extLst>
              <a:ext uri="{FF2B5EF4-FFF2-40B4-BE49-F238E27FC236}">
                <a16:creationId xmlns:a16="http://schemas.microsoft.com/office/drawing/2014/main" id="{D48ED3CC-3B4D-422F-8D6C-DC5A1F270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2017" y="3173548"/>
            <a:ext cx="98885" cy="98885"/>
          </a:xfrm>
          <a:custGeom>
            <a:avLst/>
            <a:gdLst>
              <a:gd name="T0" fmla="*/ 158 w 159"/>
              <a:gd name="T1" fmla="*/ 79 h 159"/>
              <a:gd name="T2" fmla="*/ 158 w 159"/>
              <a:gd name="T3" fmla="*/ 79 h 159"/>
              <a:gd name="T4" fmla="*/ 79 w 159"/>
              <a:gd name="T5" fmla="*/ 158 h 159"/>
              <a:gd name="T6" fmla="*/ 79 w 159"/>
              <a:gd name="T7" fmla="*/ 158 h 159"/>
              <a:gd name="T8" fmla="*/ 0 w 159"/>
              <a:gd name="T9" fmla="*/ 79 h 159"/>
              <a:gd name="T10" fmla="*/ 0 w 159"/>
              <a:gd name="T11" fmla="*/ 79 h 159"/>
              <a:gd name="T12" fmla="*/ 79 w 159"/>
              <a:gd name="T13" fmla="*/ 0 h 159"/>
              <a:gd name="T14" fmla="*/ 79 w 159"/>
              <a:gd name="T15" fmla="*/ 0 h 159"/>
              <a:gd name="T16" fmla="*/ 158 w 159"/>
              <a:gd name="T17" fmla="*/ 79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9" h="159">
                <a:moveTo>
                  <a:pt x="158" y="79"/>
                </a:moveTo>
                <a:lnTo>
                  <a:pt x="158" y="79"/>
                </a:lnTo>
                <a:cubicBezTo>
                  <a:pt x="158" y="123"/>
                  <a:pt x="123" y="158"/>
                  <a:pt x="79" y="158"/>
                </a:cubicBezTo>
                <a:lnTo>
                  <a:pt x="79" y="158"/>
                </a:lnTo>
                <a:cubicBezTo>
                  <a:pt x="36" y="158"/>
                  <a:pt x="0" y="123"/>
                  <a:pt x="0" y="79"/>
                </a:cubicBezTo>
                <a:lnTo>
                  <a:pt x="0" y="79"/>
                </a:lnTo>
                <a:cubicBezTo>
                  <a:pt x="0" y="36"/>
                  <a:pt x="36" y="0"/>
                  <a:pt x="79" y="0"/>
                </a:cubicBezTo>
                <a:lnTo>
                  <a:pt x="79" y="0"/>
                </a:lnTo>
                <a:cubicBezTo>
                  <a:pt x="123" y="0"/>
                  <a:pt x="158" y="36"/>
                  <a:pt x="158" y="79"/>
                </a:cubicBezTo>
              </a:path>
            </a:pathLst>
          </a:custGeom>
          <a:solidFill>
            <a:srgbClr val="035AA6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 dirty="0">
              <a:latin typeface="DM Sans" pitchFamily="2" charset="77"/>
            </a:endParaRPr>
          </a:p>
        </p:txBody>
      </p:sp>
      <p:sp>
        <p:nvSpPr>
          <p:cNvPr id="56" name="Freeform 583">
            <a:extLst>
              <a:ext uri="{FF2B5EF4-FFF2-40B4-BE49-F238E27FC236}">
                <a16:creationId xmlns:a16="http://schemas.microsoft.com/office/drawing/2014/main" id="{D8798719-C0AB-41E6-84B4-B2AC61314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2359" y="5500095"/>
            <a:ext cx="738893" cy="738893"/>
          </a:xfrm>
          <a:custGeom>
            <a:avLst/>
            <a:gdLst>
              <a:gd name="T0" fmla="*/ 1185 w 1186"/>
              <a:gd name="T1" fmla="*/ 592 h 1186"/>
              <a:gd name="T2" fmla="*/ 1185 w 1186"/>
              <a:gd name="T3" fmla="*/ 592 h 1186"/>
              <a:gd name="T4" fmla="*/ 593 w 1186"/>
              <a:gd name="T5" fmla="*/ 1185 h 1186"/>
              <a:gd name="T6" fmla="*/ 593 w 1186"/>
              <a:gd name="T7" fmla="*/ 1185 h 1186"/>
              <a:gd name="T8" fmla="*/ 0 w 1186"/>
              <a:gd name="T9" fmla="*/ 592 h 1186"/>
              <a:gd name="T10" fmla="*/ 0 w 1186"/>
              <a:gd name="T11" fmla="*/ 592 h 1186"/>
              <a:gd name="T12" fmla="*/ 593 w 1186"/>
              <a:gd name="T13" fmla="*/ 0 h 1186"/>
              <a:gd name="T14" fmla="*/ 593 w 1186"/>
              <a:gd name="T15" fmla="*/ 0 h 1186"/>
              <a:gd name="T16" fmla="*/ 1185 w 1186"/>
              <a:gd name="T17" fmla="*/ 592 h 1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86" h="1186">
                <a:moveTo>
                  <a:pt x="1185" y="592"/>
                </a:moveTo>
                <a:lnTo>
                  <a:pt x="1185" y="592"/>
                </a:lnTo>
                <a:cubicBezTo>
                  <a:pt x="1185" y="920"/>
                  <a:pt x="920" y="1185"/>
                  <a:pt x="593" y="1185"/>
                </a:cubicBezTo>
                <a:lnTo>
                  <a:pt x="593" y="1185"/>
                </a:lnTo>
                <a:cubicBezTo>
                  <a:pt x="266" y="1185"/>
                  <a:pt x="0" y="920"/>
                  <a:pt x="0" y="592"/>
                </a:cubicBezTo>
                <a:lnTo>
                  <a:pt x="0" y="592"/>
                </a:lnTo>
                <a:cubicBezTo>
                  <a:pt x="0" y="265"/>
                  <a:pt x="266" y="0"/>
                  <a:pt x="593" y="0"/>
                </a:cubicBezTo>
                <a:lnTo>
                  <a:pt x="593" y="0"/>
                </a:lnTo>
                <a:cubicBezTo>
                  <a:pt x="920" y="0"/>
                  <a:pt x="1185" y="265"/>
                  <a:pt x="1185" y="592"/>
                </a:cubicBezTo>
              </a:path>
            </a:pathLst>
          </a:custGeom>
          <a:solidFill>
            <a:srgbClr val="328BD9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 dirty="0">
              <a:latin typeface="DM Sans" pitchFamily="2" charset="77"/>
            </a:endParaRPr>
          </a:p>
        </p:txBody>
      </p:sp>
      <p:sp>
        <p:nvSpPr>
          <p:cNvPr id="57" name="Freeform 584">
            <a:extLst>
              <a:ext uri="{FF2B5EF4-FFF2-40B4-BE49-F238E27FC236}">
                <a16:creationId xmlns:a16="http://schemas.microsoft.com/office/drawing/2014/main" id="{428B4193-492A-4F6C-9642-191017674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703" y="5703358"/>
            <a:ext cx="406528" cy="329617"/>
          </a:xfrm>
          <a:custGeom>
            <a:avLst/>
            <a:gdLst>
              <a:gd name="T0" fmla="*/ 0 w 651"/>
              <a:gd name="T1" fmla="*/ 264 h 529"/>
              <a:gd name="T2" fmla="*/ 650 w 651"/>
              <a:gd name="T3" fmla="*/ 528 h 529"/>
              <a:gd name="T4" fmla="*/ 650 w 651"/>
              <a:gd name="T5" fmla="*/ 0 h 529"/>
              <a:gd name="T6" fmla="*/ 0 w 651"/>
              <a:gd name="T7" fmla="*/ 264 h 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1" h="529">
                <a:moveTo>
                  <a:pt x="0" y="264"/>
                </a:moveTo>
                <a:lnTo>
                  <a:pt x="650" y="528"/>
                </a:lnTo>
                <a:lnTo>
                  <a:pt x="650" y="0"/>
                </a:lnTo>
                <a:lnTo>
                  <a:pt x="0" y="264"/>
                </a:lnTo>
              </a:path>
            </a:pathLst>
          </a:custGeom>
          <a:solidFill>
            <a:srgbClr val="328BD9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 dirty="0">
              <a:latin typeface="DM Sans" pitchFamily="2" charset="77"/>
            </a:endParaRPr>
          </a:p>
        </p:txBody>
      </p:sp>
      <p:sp>
        <p:nvSpPr>
          <p:cNvPr id="58" name="Freeform 585">
            <a:extLst>
              <a:ext uri="{FF2B5EF4-FFF2-40B4-BE49-F238E27FC236}">
                <a16:creationId xmlns:a16="http://schemas.microsoft.com/office/drawing/2014/main" id="{72C6B56F-57B9-46D2-AB0B-4B49DAA3E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7034" y="5818724"/>
            <a:ext cx="98885" cy="98885"/>
          </a:xfrm>
          <a:custGeom>
            <a:avLst/>
            <a:gdLst>
              <a:gd name="T0" fmla="*/ 157 w 158"/>
              <a:gd name="T1" fmla="*/ 79 h 159"/>
              <a:gd name="T2" fmla="*/ 157 w 158"/>
              <a:gd name="T3" fmla="*/ 79 h 159"/>
              <a:gd name="T4" fmla="*/ 79 w 158"/>
              <a:gd name="T5" fmla="*/ 158 h 159"/>
              <a:gd name="T6" fmla="*/ 79 w 158"/>
              <a:gd name="T7" fmla="*/ 158 h 159"/>
              <a:gd name="T8" fmla="*/ 0 w 158"/>
              <a:gd name="T9" fmla="*/ 79 h 159"/>
              <a:gd name="T10" fmla="*/ 0 w 158"/>
              <a:gd name="T11" fmla="*/ 79 h 159"/>
              <a:gd name="T12" fmla="*/ 79 w 158"/>
              <a:gd name="T13" fmla="*/ 0 h 159"/>
              <a:gd name="T14" fmla="*/ 79 w 158"/>
              <a:gd name="T15" fmla="*/ 0 h 159"/>
              <a:gd name="T16" fmla="*/ 157 w 158"/>
              <a:gd name="T17" fmla="*/ 79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8" h="159">
                <a:moveTo>
                  <a:pt x="157" y="79"/>
                </a:moveTo>
                <a:lnTo>
                  <a:pt x="157" y="79"/>
                </a:lnTo>
                <a:cubicBezTo>
                  <a:pt x="157" y="123"/>
                  <a:pt x="122" y="158"/>
                  <a:pt x="79" y="158"/>
                </a:cubicBezTo>
                <a:lnTo>
                  <a:pt x="79" y="158"/>
                </a:lnTo>
                <a:cubicBezTo>
                  <a:pt x="35" y="158"/>
                  <a:pt x="0" y="123"/>
                  <a:pt x="0" y="79"/>
                </a:cubicBezTo>
                <a:lnTo>
                  <a:pt x="0" y="79"/>
                </a:lnTo>
                <a:cubicBezTo>
                  <a:pt x="0" y="36"/>
                  <a:pt x="35" y="0"/>
                  <a:pt x="79" y="0"/>
                </a:cubicBezTo>
                <a:lnTo>
                  <a:pt x="79" y="0"/>
                </a:lnTo>
                <a:cubicBezTo>
                  <a:pt x="122" y="0"/>
                  <a:pt x="157" y="36"/>
                  <a:pt x="157" y="79"/>
                </a:cubicBezTo>
              </a:path>
            </a:pathLst>
          </a:custGeom>
          <a:solidFill>
            <a:srgbClr val="328BD9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 dirty="0">
              <a:latin typeface="DM Sans" pitchFamily="2" charset="77"/>
            </a:endParaRPr>
          </a:p>
        </p:txBody>
      </p:sp>
      <p:sp>
        <p:nvSpPr>
          <p:cNvPr id="59" name="TextBox 5">
            <a:extLst>
              <a:ext uri="{FF2B5EF4-FFF2-40B4-BE49-F238E27FC236}">
                <a16:creationId xmlns:a16="http://schemas.microsoft.com/office/drawing/2014/main" id="{F2627DB9-3CDE-4C31-BDA7-121DB4E4849F}"/>
              </a:ext>
            </a:extLst>
          </p:cNvPr>
          <p:cNvSpPr txBox="1"/>
          <p:nvPr/>
        </p:nvSpPr>
        <p:spPr>
          <a:xfrm>
            <a:off x="1395666" y="1675599"/>
            <a:ext cx="847668" cy="49244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2600" b="1" spc="-20" dirty="0">
                <a:solidFill>
                  <a:srgbClr val="D92938"/>
                </a:solidFill>
                <a:latin typeface="DM Sans" pitchFamily="2" charset="77"/>
              </a:rPr>
              <a:t>2026</a:t>
            </a:r>
          </a:p>
        </p:txBody>
      </p:sp>
      <p:sp>
        <p:nvSpPr>
          <p:cNvPr id="60" name="TextBox 6">
            <a:extLst>
              <a:ext uri="{FF2B5EF4-FFF2-40B4-BE49-F238E27FC236}">
                <a16:creationId xmlns:a16="http://schemas.microsoft.com/office/drawing/2014/main" id="{8D13FCBB-4E8B-40A5-902D-CF19DE6607A1}"/>
              </a:ext>
            </a:extLst>
          </p:cNvPr>
          <p:cNvSpPr txBox="1"/>
          <p:nvPr/>
        </p:nvSpPr>
        <p:spPr>
          <a:xfrm>
            <a:off x="1838911" y="2975141"/>
            <a:ext cx="847668" cy="49244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2600" b="1" spc="-20" dirty="0">
                <a:solidFill>
                  <a:srgbClr val="035AA6"/>
                </a:solidFill>
                <a:latin typeface="DM Sans" pitchFamily="2" charset="77"/>
              </a:rPr>
              <a:t>2028</a:t>
            </a:r>
          </a:p>
        </p:txBody>
      </p:sp>
      <p:sp>
        <p:nvSpPr>
          <p:cNvPr id="61" name="TextBox 7">
            <a:extLst>
              <a:ext uri="{FF2B5EF4-FFF2-40B4-BE49-F238E27FC236}">
                <a16:creationId xmlns:a16="http://schemas.microsoft.com/office/drawing/2014/main" id="{CBFAF0D6-0CC2-4947-85B2-A11ED713D6BF}"/>
              </a:ext>
            </a:extLst>
          </p:cNvPr>
          <p:cNvSpPr txBox="1"/>
          <p:nvPr/>
        </p:nvSpPr>
        <p:spPr>
          <a:xfrm>
            <a:off x="1838662" y="4298023"/>
            <a:ext cx="847668" cy="49244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2600" b="1" spc="-20" dirty="0">
                <a:solidFill>
                  <a:srgbClr val="732C02"/>
                </a:solidFill>
                <a:latin typeface="DM Sans" pitchFamily="2" charset="77"/>
              </a:rPr>
              <a:t>2036</a:t>
            </a:r>
          </a:p>
        </p:txBody>
      </p:sp>
      <p:sp>
        <p:nvSpPr>
          <p:cNvPr id="62" name="TextBox 8">
            <a:extLst>
              <a:ext uri="{FF2B5EF4-FFF2-40B4-BE49-F238E27FC236}">
                <a16:creationId xmlns:a16="http://schemas.microsoft.com/office/drawing/2014/main" id="{5405D06B-EE22-440D-9F16-969BAC028DD7}"/>
              </a:ext>
            </a:extLst>
          </p:cNvPr>
          <p:cNvSpPr txBox="1"/>
          <p:nvPr/>
        </p:nvSpPr>
        <p:spPr>
          <a:xfrm>
            <a:off x="1396456" y="5622088"/>
            <a:ext cx="847668" cy="49244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2600" b="1" spc="-20" dirty="0">
                <a:solidFill>
                  <a:srgbClr val="328BD9"/>
                </a:solidFill>
                <a:latin typeface="DM Sans" pitchFamily="2" charset="77"/>
              </a:rPr>
              <a:t>2046</a:t>
            </a:r>
          </a:p>
        </p:txBody>
      </p:sp>
      <p:sp>
        <p:nvSpPr>
          <p:cNvPr id="63" name="TextBox 9">
            <a:extLst>
              <a:ext uri="{FF2B5EF4-FFF2-40B4-BE49-F238E27FC236}">
                <a16:creationId xmlns:a16="http://schemas.microsoft.com/office/drawing/2014/main" id="{50AEE581-ABE2-45BC-898E-2A50882F3CEE}"/>
              </a:ext>
            </a:extLst>
          </p:cNvPr>
          <p:cNvSpPr txBox="1"/>
          <p:nvPr/>
        </p:nvSpPr>
        <p:spPr>
          <a:xfrm>
            <a:off x="3823316" y="1737426"/>
            <a:ext cx="7316538" cy="313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s-CL" sz="1300" spc="-15" dirty="0">
                <a:latin typeface="DM Sans" pitchFamily="2" charset="77"/>
              </a:rPr>
              <a:t>capacidad de Corredor,  300 Mil TEUS, Trenes de 600 metros de largo, 20 trenes diarios </a:t>
            </a:r>
          </a:p>
        </p:txBody>
      </p:sp>
      <p:sp>
        <p:nvSpPr>
          <p:cNvPr id="64" name="TextBox 10">
            <a:extLst>
              <a:ext uri="{FF2B5EF4-FFF2-40B4-BE49-F238E27FC236}">
                <a16:creationId xmlns:a16="http://schemas.microsoft.com/office/drawing/2014/main" id="{F77AF6DC-5407-46FB-86DA-8E22F13C7D77}"/>
              </a:ext>
            </a:extLst>
          </p:cNvPr>
          <p:cNvSpPr txBox="1"/>
          <p:nvPr/>
        </p:nvSpPr>
        <p:spPr>
          <a:xfrm>
            <a:off x="3488525" y="1073304"/>
            <a:ext cx="8612627" cy="6334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2160"/>
              </a:lnSpc>
            </a:pPr>
            <a:r>
              <a:rPr lang="es-CL" sz="1400" b="1" spc="-15" dirty="0">
                <a:solidFill>
                  <a:schemeClr val="tx2"/>
                </a:solidFill>
                <a:latin typeface="DM Sans" pitchFamily="2" charset="77"/>
              </a:rPr>
              <a:t>Terminal Intermodal de Barrancas y </a:t>
            </a:r>
          </a:p>
          <a:p>
            <a:pPr>
              <a:lnSpc>
                <a:spcPts val="2160"/>
              </a:lnSpc>
            </a:pPr>
            <a:r>
              <a:rPr lang="es-CL" sz="1400" b="1" spc="-15" dirty="0">
                <a:solidFill>
                  <a:schemeClr val="tx2"/>
                </a:solidFill>
                <a:latin typeface="DM Sans" pitchFamily="2" charset="77"/>
              </a:rPr>
              <a:t>Ampliación de Desvíos de 600 m corredor Alameda - Barrancas y Salas técnicas con Sistema CSV</a:t>
            </a:r>
          </a:p>
        </p:txBody>
      </p:sp>
      <p:sp>
        <p:nvSpPr>
          <p:cNvPr id="65" name="TextBox 11">
            <a:extLst>
              <a:ext uri="{FF2B5EF4-FFF2-40B4-BE49-F238E27FC236}">
                <a16:creationId xmlns:a16="http://schemas.microsoft.com/office/drawing/2014/main" id="{85AB12D6-5E90-4DE6-9E6F-F9ED762C33FD}"/>
              </a:ext>
            </a:extLst>
          </p:cNvPr>
          <p:cNvSpPr txBox="1"/>
          <p:nvPr/>
        </p:nvSpPr>
        <p:spPr>
          <a:xfrm>
            <a:off x="4313320" y="3058657"/>
            <a:ext cx="6624129" cy="309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s-CL" sz="1300" spc="-15" dirty="0">
                <a:latin typeface="DM Sans" pitchFamily="2" charset="77"/>
              </a:rPr>
              <a:t>Acceso a Puerto Exterior pasa a ser parte del Proyecto Puerto Exterior y de su EIA</a:t>
            </a:r>
          </a:p>
        </p:txBody>
      </p:sp>
      <p:sp>
        <p:nvSpPr>
          <p:cNvPr id="66" name="TextBox 12">
            <a:extLst>
              <a:ext uri="{FF2B5EF4-FFF2-40B4-BE49-F238E27FC236}">
                <a16:creationId xmlns:a16="http://schemas.microsoft.com/office/drawing/2014/main" id="{73428C14-5C5B-4637-9240-C4A69967C142}"/>
              </a:ext>
            </a:extLst>
          </p:cNvPr>
          <p:cNvSpPr txBox="1"/>
          <p:nvPr/>
        </p:nvSpPr>
        <p:spPr>
          <a:xfrm>
            <a:off x="4268893" y="2643476"/>
            <a:ext cx="4206088" cy="35131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>
              <a:lnSpc>
                <a:spcPts val="2160"/>
              </a:lnSpc>
            </a:pPr>
            <a:r>
              <a:rPr lang="es-CL" sz="1400" b="1" spc="-15" dirty="0">
                <a:solidFill>
                  <a:schemeClr val="tx2"/>
                </a:solidFill>
                <a:latin typeface="DM Sans" pitchFamily="2" charset="77"/>
              </a:rPr>
              <a:t>Mejoramiento Tramo Estación de Transferencia - Llolleo</a:t>
            </a:r>
          </a:p>
        </p:txBody>
      </p:sp>
      <p:sp>
        <p:nvSpPr>
          <p:cNvPr id="67" name="TextBox 13">
            <a:extLst>
              <a:ext uri="{FF2B5EF4-FFF2-40B4-BE49-F238E27FC236}">
                <a16:creationId xmlns:a16="http://schemas.microsoft.com/office/drawing/2014/main" id="{2081E255-5825-405B-A025-5C33593BAB12}"/>
              </a:ext>
            </a:extLst>
          </p:cNvPr>
          <p:cNvSpPr txBox="1"/>
          <p:nvPr/>
        </p:nvSpPr>
        <p:spPr>
          <a:xfrm>
            <a:off x="4303376" y="4337348"/>
            <a:ext cx="7045656" cy="5402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s-CL" sz="1300" spc="-15" dirty="0">
                <a:latin typeface="DM Sans" pitchFamily="2" charset="77"/>
              </a:rPr>
              <a:t>Ampliación a Desvíos de 1.250 metros , mejoramiento de pasos a nivel</a:t>
            </a:r>
            <a:r>
              <a:rPr lang="en-US" sz="1300" spc="-15" dirty="0">
                <a:latin typeface="DM Sans" pitchFamily="2" charset="77"/>
              </a:rPr>
              <a:t>. CIM para 2 MM TEUs, </a:t>
            </a:r>
            <a:r>
              <a:rPr lang="es-CL" sz="1300" spc="-15" dirty="0">
                <a:latin typeface="DM Sans" pitchFamily="2" charset="77"/>
              </a:rPr>
              <a:t>Túnel entre Malvilla y Llolleo y doble Vía doble </a:t>
            </a:r>
            <a:r>
              <a:rPr lang="es-CL" sz="1300" spc="-15" dirty="0" err="1">
                <a:latin typeface="DM Sans" pitchFamily="2" charset="77"/>
              </a:rPr>
              <a:t>Stacking</a:t>
            </a:r>
            <a:r>
              <a:rPr lang="es-CL" sz="1300" spc="-15" dirty="0">
                <a:latin typeface="DM Sans" pitchFamily="2" charset="77"/>
              </a:rPr>
              <a:t> desde Leyda</a:t>
            </a:r>
          </a:p>
        </p:txBody>
      </p:sp>
      <p:sp>
        <p:nvSpPr>
          <p:cNvPr id="68" name="TextBox 14">
            <a:extLst>
              <a:ext uri="{FF2B5EF4-FFF2-40B4-BE49-F238E27FC236}">
                <a16:creationId xmlns:a16="http://schemas.microsoft.com/office/drawing/2014/main" id="{FA4E886C-81B4-4FC5-97A4-422398361AF7}"/>
              </a:ext>
            </a:extLst>
          </p:cNvPr>
          <p:cNvSpPr txBox="1"/>
          <p:nvPr/>
        </p:nvSpPr>
        <p:spPr>
          <a:xfrm>
            <a:off x="3823316" y="3935354"/>
            <a:ext cx="7346627" cy="35131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>
              <a:lnSpc>
                <a:spcPts val="2160"/>
              </a:lnSpc>
            </a:pPr>
            <a:r>
              <a:rPr lang="es-CL" sz="1400" b="1" spc="-15" dirty="0">
                <a:solidFill>
                  <a:schemeClr val="tx2"/>
                </a:solidFill>
                <a:latin typeface="DM Sans" pitchFamily="2" charset="77"/>
              </a:rPr>
              <a:t>Mejoramiento Corredor Fase 1</a:t>
            </a:r>
            <a:r>
              <a:rPr lang="en-US" sz="1400" b="1" spc="-15" dirty="0">
                <a:solidFill>
                  <a:schemeClr val="tx2"/>
                </a:solidFill>
                <a:latin typeface="DM Sans" pitchFamily="2" charset="77"/>
              </a:rPr>
              <a:t>, </a:t>
            </a:r>
            <a:r>
              <a:rPr lang="es-CL" sz="1400" b="1" spc="-15" dirty="0">
                <a:solidFill>
                  <a:schemeClr val="tx2"/>
                </a:solidFill>
                <a:latin typeface="DM Sans" pitchFamily="2" charset="77"/>
              </a:rPr>
              <a:t>Centro de Intercambio Modal Fase </a:t>
            </a:r>
            <a:r>
              <a:rPr lang="en-US" sz="1400" b="1" spc="-15" dirty="0">
                <a:solidFill>
                  <a:schemeClr val="tx2"/>
                </a:solidFill>
                <a:latin typeface="DM Sans" pitchFamily="2" charset="77"/>
              </a:rPr>
              <a:t>1 (</a:t>
            </a:r>
            <a:r>
              <a:rPr lang="es-CL" sz="1400" b="1" spc="-15" dirty="0">
                <a:solidFill>
                  <a:schemeClr val="tx2"/>
                </a:solidFill>
                <a:latin typeface="DM Sans" pitchFamily="2" charset="77"/>
              </a:rPr>
              <a:t>Terminal Mar Puerto Exterior</a:t>
            </a:r>
            <a:r>
              <a:rPr lang="en-US" sz="1400" b="1" spc="-15" dirty="0">
                <a:solidFill>
                  <a:schemeClr val="tx2"/>
                </a:solidFill>
                <a:latin typeface="DM Sans" pitchFamily="2" charset="77"/>
              </a:rPr>
              <a:t>)</a:t>
            </a:r>
          </a:p>
        </p:txBody>
      </p:sp>
      <p:sp>
        <p:nvSpPr>
          <p:cNvPr id="69" name="TextBox 15">
            <a:extLst>
              <a:ext uri="{FF2B5EF4-FFF2-40B4-BE49-F238E27FC236}">
                <a16:creationId xmlns:a16="http://schemas.microsoft.com/office/drawing/2014/main" id="{BE576C56-6624-4F1A-9435-392F07B7DD27}"/>
              </a:ext>
            </a:extLst>
          </p:cNvPr>
          <p:cNvSpPr txBox="1"/>
          <p:nvPr/>
        </p:nvSpPr>
        <p:spPr>
          <a:xfrm>
            <a:off x="3772785" y="5797624"/>
            <a:ext cx="6624129" cy="313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s-CL" sz="1300" spc="-15" dirty="0">
                <a:latin typeface="DM Sans" pitchFamily="2" charset="77"/>
              </a:rPr>
              <a:t>CIM para 3MM TEUS y Mejoramiento de  Vía de Carga entre CIM y Leyda</a:t>
            </a:r>
            <a:endParaRPr lang="en-US" sz="1300" spc="-15" dirty="0">
              <a:latin typeface="DM Sans" pitchFamily="2" charset="77"/>
            </a:endParaRPr>
          </a:p>
        </p:txBody>
      </p:sp>
      <p:sp>
        <p:nvSpPr>
          <p:cNvPr id="70" name="TextBox 16">
            <a:extLst>
              <a:ext uri="{FF2B5EF4-FFF2-40B4-BE49-F238E27FC236}">
                <a16:creationId xmlns:a16="http://schemas.microsoft.com/office/drawing/2014/main" id="{D8C91F3D-6430-45B9-9719-BD70DE7A3C84}"/>
              </a:ext>
            </a:extLst>
          </p:cNvPr>
          <p:cNvSpPr txBox="1"/>
          <p:nvPr/>
        </p:nvSpPr>
        <p:spPr>
          <a:xfrm>
            <a:off x="3411734" y="5206669"/>
            <a:ext cx="7525715" cy="35131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>
              <a:lnSpc>
                <a:spcPts val="2160"/>
              </a:lnSpc>
            </a:pPr>
            <a:r>
              <a:rPr lang="es-CL" sz="1400" b="1" spc="-15" dirty="0">
                <a:solidFill>
                  <a:schemeClr val="tx2"/>
                </a:solidFill>
                <a:latin typeface="DM Sans" pitchFamily="2" charset="77"/>
              </a:rPr>
              <a:t>Mejoramiento Corredor Fase 2</a:t>
            </a:r>
            <a:r>
              <a:rPr lang="en-US" sz="1400" b="1" spc="-15" dirty="0">
                <a:solidFill>
                  <a:schemeClr val="tx2"/>
                </a:solidFill>
                <a:latin typeface="DM Sans" pitchFamily="2" charset="77"/>
              </a:rPr>
              <a:t>, </a:t>
            </a:r>
            <a:r>
              <a:rPr lang="es-CL" sz="1400" b="1" spc="-15" dirty="0">
                <a:solidFill>
                  <a:schemeClr val="tx2"/>
                </a:solidFill>
                <a:latin typeface="DM Sans" pitchFamily="2" charset="77"/>
              </a:rPr>
              <a:t>Centro de Intercambio Modal Fase </a:t>
            </a:r>
            <a:r>
              <a:rPr lang="en-US" sz="1400" b="1" spc="-15" dirty="0">
                <a:solidFill>
                  <a:schemeClr val="tx2"/>
                </a:solidFill>
                <a:latin typeface="DM Sans" pitchFamily="2" charset="77"/>
              </a:rPr>
              <a:t>2 (</a:t>
            </a:r>
            <a:r>
              <a:rPr lang="es-CL" sz="1400" b="1" spc="-15" dirty="0">
                <a:solidFill>
                  <a:schemeClr val="tx2"/>
                </a:solidFill>
                <a:latin typeface="DM Sans" pitchFamily="2" charset="77"/>
              </a:rPr>
              <a:t>Terminal Tierra Puerto Exterior</a:t>
            </a:r>
            <a:r>
              <a:rPr lang="en-US" sz="1400" b="1" spc="-15" dirty="0">
                <a:solidFill>
                  <a:schemeClr val="tx2"/>
                </a:solidFill>
                <a:latin typeface="DM Sans" pitchFamily="2" charset="77"/>
              </a:rPr>
              <a:t>) </a:t>
            </a:r>
          </a:p>
        </p:txBody>
      </p:sp>
      <p:pic>
        <p:nvPicPr>
          <p:cNvPr id="73" name="Picture 6" descr="RMG / ARMG barge cranes - Kuenz">
            <a:extLst>
              <a:ext uri="{FF2B5EF4-FFF2-40B4-BE49-F238E27FC236}">
                <a16:creationId xmlns:a16="http://schemas.microsoft.com/office/drawing/2014/main" id="{7F487F93-61AE-4562-B5E0-8B84F6965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6889" y1="84444" x2="16889" y2="84444"/>
                        <a14:foregroundMark x1="26667" y1="84444" x2="26667" y2="84444"/>
                        <a14:foregroundMark x1="76444" y1="86222" x2="76444" y2="86222"/>
                        <a14:foregroundMark x1="83111" y1="85778" x2="83111" y2="85778"/>
                        <a14:backgroundMark x1="76444" y1="88444" x2="76444" y2="8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61" y="1619449"/>
            <a:ext cx="487740" cy="48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Railway icon, SVG and PNG | Game-icons.net">
            <a:extLst>
              <a:ext uri="{FF2B5EF4-FFF2-40B4-BE49-F238E27FC236}">
                <a16:creationId xmlns:a16="http://schemas.microsoft.com/office/drawing/2014/main" id="{0DBA9040-A17B-45A0-BD2E-17DE7BEF9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93778" l="4000" r="96000">
                        <a14:foregroundMark x1="10667" y1="92444" x2="10667" y2="92444"/>
                        <a14:foregroundMark x1="37333" y1="92444" x2="37333" y2="92444"/>
                        <a14:foregroundMark x1="37333" y1="69778" x2="37333" y2="69778"/>
                        <a14:foregroundMark x1="44444" y1="56444" x2="44444" y2="56444"/>
                        <a14:foregroundMark x1="47111" y1="40889" x2="47111" y2="40889"/>
                        <a14:foregroundMark x1="47556" y1="31556" x2="47556" y2="31556"/>
                        <a14:foregroundMark x1="50667" y1="23111" x2="50667" y2="23111"/>
                        <a14:foregroundMark x1="68000" y1="36000" x2="68000" y2="36000"/>
                        <a14:foregroundMark x1="77778" y1="41778" x2="77778" y2="41778"/>
                        <a14:foregroundMark x1="72444" y1="32000" x2="72444" y2="32000"/>
                        <a14:foregroundMark x1="84000" y1="54222" x2="84000" y2="54222"/>
                        <a14:foregroundMark x1="90222" y1="71111" x2="90222" y2="71111"/>
                        <a14:foregroundMark x1="44889" y1="90667" x2="44889" y2="90667"/>
                        <a14:foregroundMark x1="96444" y1="87556" x2="96444" y2="87556"/>
                        <a14:foregroundMark x1="4444" y1="87111" x2="4444" y2="87111"/>
                        <a14:foregroundMark x1="87556" y1="93778" x2="87556" y2="93778"/>
                        <a14:foregroundMark x1="8444" y1="70222" x2="8444" y2="70222"/>
                        <a14:foregroundMark x1="15556" y1="55111" x2="15556" y2="55111"/>
                        <a14:foregroundMark x1="21778" y1="43556" x2="21778" y2="43556"/>
                        <a14:foregroundMark x1="28444" y1="31111" x2="28444" y2="31111"/>
                        <a14:foregroundMark x1="52889" y1="24889" x2="52889" y2="24889"/>
                        <a14:backgroundMark x1="50667" y1="22667" x2="50667" y2="2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526" y="2888143"/>
            <a:ext cx="529358" cy="52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EF8B25F9-8AB9-471A-A9A1-84F693059E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75" b="89831" l="6849" r="95890">
                        <a14:foregroundMark x1="91096" y1="38983" x2="91096" y2="38983"/>
                        <a14:foregroundMark x1="96575" y1="57627" x2="96575" y2="57627"/>
                        <a14:foregroundMark x1="6849" y1="57627" x2="6849" y2="57627"/>
                        <a14:backgroundMark x1="86301" y1="27966" x2="86301" y2="27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6133" y="4352649"/>
            <a:ext cx="539172" cy="435769"/>
          </a:xfrm>
          <a:prstGeom prst="rect">
            <a:avLst/>
          </a:prstGeom>
        </p:spPr>
      </p:pic>
      <p:pic>
        <p:nvPicPr>
          <p:cNvPr id="88" name="Imagen 87">
            <a:extLst>
              <a:ext uri="{FF2B5EF4-FFF2-40B4-BE49-F238E27FC236}">
                <a16:creationId xmlns:a16="http://schemas.microsoft.com/office/drawing/2014/main" id="{89ED0B15-54CC-4F15-8482-1A6CDA0280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37" b="89683" l="9350" r="91057">
                        <a14:foregroundMark x1="24390" y1="7937" x2="24390" y2="7937"/>
                        <a14:foregroundMark x1="91057" y1="69048" x2="91057" y2="69048"/>
                        <a14:backgroundMark x1="38211" y1="7937" x2="3821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0601" y="5641474"/>
            <a:ext cx="594709" cy="4535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A0DFB11-FF0D-96C0-AB28-8ACE36F3CC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17098"/>
            <a:ext cx="12188825" cy="1025528"/>
          </a:xfrm>
          <a:prstGeom prst="rect">
            <a:avLst/>
          </a:prstGeom>
        </p:spPr>
      </p:pic>
      <p:sp>
        <p:nvSpPr>
          <p:cNvPr id="8" name="Título 2">
            <a:extLst>
              <a:ext uri="{FF2B5EF4-FFF2-40B4-BE49-F238E27FC236}">
                <a16:creationId xmlns:a16="http://schemas.microsoft.com/office/drawing/2014/main" id="{AE2248AA-43AB-1022-9A2B-352794020B6E}"/>
              </a:ext>
            </a:extLst>
          </p:cNvPr>
          <p:cNvSpPr txBox="1">
            <a:spLocks/>
          </p:cNvSpPr>
          <p:nvPr/>
        </p:nvSpPr>
        <p:spPr>
          <a:xfrm>
            <a:off x="1034589" y="163879"/>
            <a:ext cx="11193721" cy="568534"/>
          </a:xfrm>
          <a:prstGeom prst="rect">
            <a:avLst/>
          </a:prstGeom>
        </p:spPr>
        <p:txBody>
          <a:bodyPr vert="horz" lIns="91416" tIns="45708" rIns="91416" bIns="45708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9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Corredor </a:t>
            </a:r>
            <a:r>
              <a:rPr lang="es-ES" sz="39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Ferroportuario</a:t>
            </a:r>
            <a:r>
              <a:rPr lang="es-ES" sz="39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(Calendario EFE)</a:t>
            </a:r>
            <a:endParaRPr lang="es-ES" sz="3999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2EEA7C1-2526-CAA1-D49A-2E1462184F5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9" y="356392"/>
            <a:ext cx="805481" cy="376020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AA89F5AF-0531-73D9-A989-450C3078B615}"/>
              </a:ext>
            </a:extLst>
          </p:cNvPr>
          <p:cNvSpPr/>
          <p:nvPr/>
        </p:nvSpPr>
        <p:spPr>
          <a:xfrm>
            <a:off x="10878599" y="5569071"/>
            <a:ext cx="1313401" cy="1313401"/>
          </a:xfrm>
          <a:prstGeom prst="ellipse">
            <a:avLst/>
          </a:prstGeom>
          <a:solidFill>
            <a:srgbClr val="006699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39">
              <a:solidFill>
                <a:srgbClr val="006699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25E731D-DE73-93B4-2710-0B031F16A0F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391" y="5783101"/>
            <a:ext cx="906482" cy="76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167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94D9DA7-F61C-4A0A-B4A8-6EECE8EF13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5" b="4248"/>
          <a:stretch/>
        </p:blipFill>
        <p:spPr>
          <a:xfrm>
            <a:off x="0" y="-4"/>
            <a:ext cx="12207994" cy="6866483"/>
          </a:xfrm>
          <a:prstGeom prst="rect">
            <a:avLst/>
          </a:prstGeom>
        </p:spPr>
      </p:pic>
      <p:sp>
        <p:nvSpPr>
          <p:cNvPr id="4" name="Rectángulo: esquinas diagonales redondeadas 3">
            <a:extLst>
              <a:ext uri="{FF2B5EF4-FFF2-40B4-BE49-F238E27FC236}">
                <a16:creationId xmlns:a16="http://schemas.microsoft.com/office/drawing/2014/main" id="{DEDA2432-549B-4EF4-8B57-3C22377F6BEA}"/>
              </a:ext>
            </a:extLst>
          </p:cNvPr>
          <p:cNvSpPr/>
          <p:nvPr/>
        </p:nvSpPr>
        <p:spPr>
          <a:xfrm>
            <a:off x="3427105" y="2349109"/>
            <a:ext cx="3943552" cy="962794"/>
          </a:xfrm>
          <a:prstGeom prst="round2DiagRect">
            <a:avLst/>
          </a:prstGeom>
          <a:solidFill>
            <a:srgbClr val="11D1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3870BDCB-1B38-518C-C8E2-9576F9D286AB}"/>
              </a:ext>
            </a:extLst>
          </p:cNvPr>
          <p:cNvSpPr txBox="1">
            <a:spLocks/>
          </p:cNvSpPr>
          <p:nvPr/>
        </p:nvSpPr>
        <p:spPr>
          <a:xfrm>
            <a:off x="477660" y="4338321"/>
            <a:ext cx="3779380" cy="11480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1200"/>
              </a:spcBef>
              <a:buNone/>
            </a:pPr>
            <a:r>
              <a:rPr lang="es-MX" sz="22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IV Congreso Chileno </a:t>
            </a:r>
          </a:p>
          <a:p>
            <a:pPr marL="0" indent="0">
              <a:lnSpc>
                <a:spcPts val="1500"/>
              </a:lnSpc>
              <a:spcBef>
                <a:spcPts val="1200"/>
              </a:spcBef>
              <a:buNone/>
            </a:pPr>
            <a:r>
              <a:rPr lang="es-MX" sz="22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De Trenes y Metro</a:t>
            </a:r>
          </a:p>
          <a:p>
            <a:pPr marL="0" indent="0">
              <a:lnSpc>
                <a:spcPts val="1500"/>
              </a:lnSpc>
              <a:spcBef>
                <a:spcPts val="1200"/>
              </a:spcBef>
              <a:buNone/>
            </a:pPr>
            <a:r>
              <a:rPr lang="es-MX" sz="22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Noviembre 2024 </a:t>
            </a:r>
            <a:endParaRPr lang="es-CL" sz="2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88910D7-CBAA-068E-C111-9F45FCAB8B7E}"/>
              </a:ext>
            </a:extLst>
          </p:cNvPr>
          <p:cNvSpPr txBox="1">
            <a:spLocks/>
          </p:cNvSpPr>
          <p:nvPr/>
        </p:nvSpPr>
        <p:spPr>
          <a:xfrm>
            <a:off x="4639791" y="1509769"/>
            <a:ext cx="6365558" cy="2471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MX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Gracias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1C386B7-EB86-465F-92B4-8C1C89A0D1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3" t="17557" r="3294" b="15696"/>
          <a:stretch/>
        </p:blipFill>
        <p:spPr>
          <a:xfrm>
            <a:off x="7370657" y="612950"/>
            <a:ext cx="4313382" cy="69822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9D18CB3-B312-4BA0-B9EA-96104CC6423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26" y="612950"/>
            <a:ext cx="2095153" cy="179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89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8796A938-8AEF-B9E3-52BC-67EEBF2BF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9" r="774" b="4194"/>
          <a:stretch/>
        </p:blipFill>
        <p:spPr>
          <a:xfrm>
            <a:off x="4445823" y="1324107"/>
            <a:ext cx="7316072" cy="522769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3E3C284-7EE9-0169-0599-460A77270C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-5195"/>
            <a:ext cx="12188825" cy="1025528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8BBC53C9-E077-6217-7461-1807C2B85877}"/>
              </a:ext>
            </a:extLst>
          </p:cNvPr>
          <p:cNvSpPr txBox="1">
            <a:spLocks/>
          </p:cNvSpPr>
          <p:nvPr/>
        </p:nvSpPr>
        <p:spPr>
          <a:xfrm>
            <a:off x="1070836" y="105722"/>
            <a:ext cx="11879619" cy="823676"/>
          </a:xfrm>
          <a:prstGeom prst="rect">
            <a:avLst/>
          </a:prstGeom>
        </p:spPr>
        <p:txBody>
          <a:bodyPr vert="horz" wrap="square" lIns="0" tIns="9090" rIns="0" bIns="0" rtlCol="0">
            <a:spAutoFit/>
          </a:bodyPr>
          <a:lstStyle>
            <a:lvl1pPr>
              <a:defRPr sz="5900" b="0" i="0">
                <a:solidFill>
                  <a:srgbClr val="17375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8133" defTabSz="914126">
              <a:lnSpc>
                <a:spcPts val="2999"/>
              </a:lnSpc>
              <a:spcBef>
                <a:spcPts val="72"/>
              </a:spcBef>
              <a:defRPr/>
            </a:pPr>
            <a:r>
              <a:rPr lang="es-ES" sz="2399" b="1" dirty="0">
                <a:solidFill>
                  <a:srgbClr val="FFFFFF"/>
                </a:solidFill>
                <a:latin typeface="Calibri"/>
                <a:ea typeface="Gadugi" panose="020B0502040204020203" pitchFamily="34" charset="0"/>
              </a:rPr>
              <a:t>Puerto Exterior:</a:t>
            </a:r>
          </a:p>
          <a:p>
            <a:pPr marL="28133" defTabSz="914126">
              <a:lnSpc>
                <a:spcPts val="2999"/>
              </a:lnSpc>
              <a:spcBef>
                <a:spcPts val="72"/>
              </a:spcBef>
              <a:defRPr/>
            </a:pPr>
            <a:r>
              <a:rPr lang="es-ES" sz="3799" b="1" dirty="0">
                <a:solidFill>
                  <a:srgbClr val="FFFFFF"/>
                </a:solidFill>
                <a:latin typeface="Calibri"/>
                <a:ea typeface="Gadugi" panose="020B0502040204020203" pitchFamily="34" charset="0"/>
              </a:rPr>
              <a:t>Inversión y capacidad</a:t>
            </a:r>
            <a:endParaRPr lang="es-CL" sz="3799" b="1" kern="0" dirty="0">
              <a:solidFill>
                <a:srgbClr val="FFFFFF"/>
              </a:solidFill>
              <a:latin typeface="Calibri Light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3AAEE13-3FE9-2FAF-48E9-AE62DB1A50FD}"/>
              </a:ext>
            </a:extLst>
          </p:cNvPr>
          <p:cNvSpPr txBox="1"/>
          <p:nvPr/>
        </p:nvSpPr>
        <p:spPr>
          <a:xfrm>
            <a:off x="-392010" y="1151605"/>
            <a:ext cx="5133378" cy="1975804"/>
          </a:xfrm>
          <a:prstGeom prst="rect">
            <a:avLst/>
          </a:prstGeom>
          <a:noFill/>
          <a:ln>
            <a:noFill/>
          </a:ln>
        </p:spPr>
        <p:txBody>
          <a:bodyPr wrap="square" lIns="719813" tIns="71981" rIns="791794" bIns="539859" rtlCol="0" anchor="b">
            <a:noAutofit/>
          </a:bodyPr>
          <a:lstStyle/>
          <a:p>
            <a:pPr algn="ctr" defTabSz="914126"/>
            <a:r>
              <a:rPr lang="es-MX" b="1" dirty="0">
                <a:solidFill>
                  <a:srgbClr val="00B0F0"/>
                </a:solidFill>
                <a:latin typeface="Calibri" panose="020F0502020204030204"/>
                <a:ea typeface="Gadugi" panose="020B0502040204020203" pitchFamily="34" charset="0"/>
              </a:rPr>
              <a:t>US$ 4.000 millones </a:t>
            </a:r>
            <a:r>
              <a:rPr lang="es-MX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Gadugi" panose="020B0502040204020203" pitchFamily="34" charset="0"/>
              </a:rPr>
              <a:t>inversión total</a:t>
            </a:r>
          </a:p>
          <a:p>
            <a:pPr algn="ctr" defTabSz="914126"/>
            <a:r>
              <a:rPr lang="en-GB" b="1" dirty="0">
                <a:solidFill>
                  <a:srgbClr val="00B0F0"/>
                </a:solidFill>
                <a:latin typeface="Calibri" panose="020F0502020204030204"/>
                <a:ea typeface="Gadugi" panose="020B0502040204020203" pitchFamily="34" charset="0"/>
              </a:rPr>
              <a:t>US$1.500 millones</a:t>
            </a:r>
            <a:r>
              <a:rPr lang="en-GB" dirty="0">
                <a:solidFill>
                  <a:srgbClr val="00B0F0"/>
                </a:solidFill>
                <a:latin typeface="Calibri" panose="020F0502020204030204"/>
                <a:ea typeface="Gadugi" panose="020B0502040204020203" pitchFamily="34" charset="0"/>
              </a:rPr>
              <a:t> </a:t>
            </a:r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Gadugi" panose="020B0502040204020203" pitchFamily="34" charset="0"/>
              </a:rPr>
              <a:t>inversión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Gadugi" panose="020B0502040204020203" pitchFamily="34" charset="0"/>
              </a:rPr>
              <a:t> </a:t>
            </a:r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Gadugi" panose="020B0502040204020203" pitchFamily="34" charset="0"/>
              </a:rPr>
              <a:t>pública</a:t>
            </a:r>
          </a:p>
          <a:p>
            <a:pPr algn="ctr" defTabSz="914126"/>
            <a:r>
              <a:rPr lang="es-CL" b="1" dirty="0">
                <a:solidFill>
                  <a:srgbClr val="00B0F0"/>
                </a:solidFill>
                <a:latin typeface="Calibri" panose="020F0502020204030204"/>
                <a:ea typeface="Gadugi" panose="020B0502040204020203" pitchFamily="34" charset="0"/>
              </a:rPr>
              <a:t>US$2.500 millones</a:t>
            </a:r>
            <a:r>
              <a:rPr lang="es-CL" dirty="0">
                <a:solidFill>
                  <a:srgbClr val="00B0F0"/>
                </a:solidFill>
                <a:latin typeface="Calibri" panose="020F0502020204030204"/>
                <a:ea typeface="Gadugi" panose="020B0502040204020203" pitchFamily="34" charset="0"/>
              </a:rPr>
              <a:t> </a:t>
            </a:r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Gadugi" panose="020B0502040204020203" pitchFamily="34" charset="0"/>
              </a:rPr>
              <a:t>inversión privada</a:t>
            </a:r>
          </a:p>
          <a:p>
            <a:pPr algn="ctr" defTabSz="914126"/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Gadugi" panose="020B0502040204020203" pitchFamily="34" charset="0"/>
              </a:rPr>
              <a:t>(concesiones portuarias)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3A183CC5-08DC-33B3-634D-F4F8B52FF58C}"/>
              </a:ext>
            </a:extLst>
          </p:cNvPr>
          <p:cNvSpPr txBox="1"/>
          <p:nvPr/>
        </p:nvSpPr>
        <p:spPr>
          <a:xfrm>
            <a:off x="472476" y="4363594"/>
            <a:ext cx="3302913" cy="1089376"/>
          </a:xfrm>
          <a:prstGeom prst="roundRect">
            <a:avLst/>
          </a:prstGeom>
          <a:solidFill>
            <a:srgbClr val="006699"/>
          </a:solidFill>
        </p:spPr>
        <p:txBody>
          <a:bodyPr wrap="square" rtlCol="0">
            <a:spAutoFit/>
          </a:bodyPr>
          <a:lstStyle/>
          <a:p>
            <a:pPr algn="ctr" defTabSz="914126"/>
            <a:r>
              <a:rPr lang="es-ES_tradnl" sz="1999" b="1" kern="0" dirty="0">
                <a:solidFill>
                  <a:schemeClr val="bg1"/>
                </a:solidFill>
                <a:latin typeface="Arial"/>
                <a:cs typeface="Arial"/>
              </a:rPr>
              <a:t>Capacidad total:</a:t>
            </a:r>
            <a:endParaRPr lang="es-ES" sz="1999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>
              <a:defRPr/>
            </a:pPr>
            <a:r>
              <a:rPr lang="es-ES_tradnl" sz="2399" b="1" kern="0" dirty="0">
                <a:solidFill>
                  <a:schemeClr val="bg1"/>
                </a:solidFill>
                <a:latin typeface="Arial"/>
                <a:cs typeface="Arial"/>
              </a:rPr>
              <a:t>6.000.000 </a:t>
            </a:r>
            <a:r>
              <a:rPr lang="es-ES_tradnl" sz="1400" b="1" kern="0" dirty="0">
                <a:solidFill>
                  <a:schemeClr val="bg1"/>
                </a:solidFill>
                <a:latin typeface="Arial"/>
                <a:cs typeface="Arial"/>
              </a:rPr>
              <a:t>TEU anuales</a:t>
            </a:r>
            <a:endParaRPr lang="es-ES" sz="2399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>
              <a:defRPr/>
            </a:pPr>
            <a:r>
              <a:rPr lang="es-ES_tradnl" sz="1400" kern="0" dirty="0">
                <a:solidFill>
                  <a:schemeClr val="bg1"/>
                </a:solidFill>
                <a:latin typeface="Arial"/>
                <a:cs typeface="Arial"/>
              </a:rPr>
              <a:t>60 millones de toneladas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C614ED4-EBAD-A73F-BB59-4BA26F05A42E}"/>
              </a:ext>
            </a:extLst>
          </p:cNvPr>
          <p:cNvGrpSpPr/>
          <p:nvPr/>
        </p:nvGrpSpPr>
        <p:grpSpPr>
          <a:xfrm>
            <a:off x="472477" y="2931562"/>
            <a:ext cx="3302912" cy="1309466"/>
            <a:chOff x="440926" y="2676336"/>
            <a:chExt cx="3302912" cy="1309466"/>
          </a:xfrm>
        </p:grpSpPr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1B565908-5FC5-C2A4-AC8C-69F4BF1F5137}"/>
                </a:ext>
              </a:extLst>
            </p:cNvPr>
            <p:cNvSpPr txBox="1"/>
            <p:nvPr/>
          </p:nvSpPr>
          <p:spPr>
            <a:xfrm>
              <a:off x="440926" y="2692168"/>
              <a:ext cx="3302912" cy="1293634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r" defTabSz="914126"/>
              <a:endParaRPr lang="es-ES_tradnl" sz="1400" kern="0" dirty="0">
                <a:solidFill>
                  <a:prstClr val="white"/>
                </a:solidFill>
                <a:latin typeface="Arial"/>
                <a:cs typeface="Arial"/>
              </a:endParaRPr>
            </a:p>
            <a:p>
              <a:pPr algn="r" defTabSz="914126"/>
              <a:endParaRPr lang="es-ES_tradnl" sz="1400" kern="0" dirty="0">
                <a:solidFill>
                  <a:prstClr val="white"/>
                </a:solidFill>
                <a:latin typeface="Arial"/>
                <a:cs typeface="Arial"/>
              </a:endParaRPr>
            </a:p>
            <a:p>
              <a:pPr algn="r" defTabSz="914126"/>
              <a:endParaRPr lang="es-ES_tradnl" sz="1400" kern="0" dirty="0">
                <a:solidFill>
                  <a:prstClr val="white"/>
                </a:solidFill>
                <a:latin typeface="Arial"/>
                <a:cs typeface="Arial"/>
              </a:endParaRPr>
            </a:p>
            <a:p>
              <a:pPr algn="r" defTabSz="914126"/>
              <a:endParaRPr lang="es-ES_tradnl" sz="1400" kern="0" dirty="0">
                <a:solidFill>
                  <a:prstClr val="white"/>
                </a:solidFill>
                <a:latin typeface="Arial"/>
                <a:cs typeface="Arial"/>
              </a:endParaRPr>
            </a:p>
            <a:p>
              <a:pPr algn="r" defTabSz="914126"/>
              <a:endParaRPr lang="es-ES_tradnl" sz="1400" kern="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403EC9CC-7B60-130D-C678-8DB2286D705D}"/>
                </a:ext>
              </a:extLst>
            </p:cNvPr>
            <p:cNvGrpSpPr/>
            <p:nvPr/>
          </p:nvGrpSpPr>
          <p:grpSpPr>
            <a:xfrm>
              <a:off x="482205" y="2676336"/>
              <a:ext cx="3170205" cy="1233488"/>
              <a:chOff x="3664280" y="5089264"/>
              <a:chExt cx="3068537" cy="1411921"/>
            </a:xfrm>
          </p:grpSpPr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CD7193D6-F689-66BC-A724-6356EF2E608A}"/>
                  </a:ext>
                </a:extLst>
              </p:cNvPr>
              <p:cNvSpPr txBox="1"/>
              <p:nvPr/>
            </p:nvSpPr>
            <p:spPr>
              <a:xfrm>
                <a:off x="3979707" y="5089264"/>
                <a:ext cx="2437684" cy="493068"/>
              </a:xfrm>
              <a:prstGeom prst="rect">
                <a:avLst/>
              </a:prstGeom>
              <a:noFill/>
            </p:spPr>
            <p:txBody>
              <a:bodyPr wrap="square" lIns="121869" tIns="60935" rIns="121869" bIns="60935" rtlCol="0">
                <a:spAutoFit/>
              </a:bodyPr>
              <a:lstStyle/>
              <a:p>
                <a:pPr algn="ctr" defTabSz="1218804">
                  <a:defRPr/>
                </a:pPr>
                <a:r>
                  <a:rPr lang="es-ES_tradnl" sz="1999" b="1" kern="0" dirty="0">
                    <a:solidFill>
                      <a:prstClr val="white"/>
                    </a:solidFill>
                    <a:cs typeface="Arial"/>
                  </a:rPr>
                  <a:t>Nave de diseño</a:t>
                </a:r>
                <a:endParaRPr lang="es-ES" sz="1999" b="1" kern="0" dirty="0">
                  <a:solidFill>
                    <a:prstClr val="white"/>
                  </a:solidFill>
                  <a:cs typeface="Arial"/>
                </a:endParaRPr>
              </a:p>
            </p:txBody>
          </p: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C453CDFD-92C7-032C-AEFF-FD2F33D55CAA}"/>
                  </a:ext>
                </a:extLst>
              </p:cNvPr>
              <p:cNvSpPr txBox="1"/>
              <p:nvPr/>
            </p:nvSpPr>
            <p:spPr>
              <a:xfrm>
                <a:off x="4042520" y="5418787"/>
                <a:ext cx="2312056" cy="352186"/>
              </a:xfrm>
              <a:prstGeom prst="rect">
                <a:avLst/>
              </a:prstGeom>
              <a:noFill/>
            </p:spPr>
            <p:txBody>
              <a:bodyPr wrap="square" lIns="121869" tIns="60935" rIns="121869" bIns="60935" rtlCol="0">
                <a:spAutoFit/>
              </a:bodyPr>
              <a:lstStyle/>
              <a:p>
                <a:pPr algn="ctr" defTabSz="1218804">
                  <a:defRPr/>
                </a:pPr>
                <a:r>
                  <a:rPr lang="es-ES_tradnl" sz="1200" b="1" kern="0" dirty="0">
                    <a:solidFill>
                      <a:prstClr val="white"/>
                    </a:solidFill>
                    <a:cs typeface="Arial"/>
                  </a:rPr>
                  <a:t>Portacontenedores Clase E</a:t>
                </a:r>
                <a:endParaRPr lang="es-ES" sz="1200" b="1" kern="0" dirty="0">
                  <a:solidFill>
                    <a:prstClr val="white"/>
                  </a:solidFill>
                  <a:cs typeface="Arial"/>
                </a:endParaRPr>
              </a:p>
            </p:txBody>
          </p:sp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736075A8-A758-3BFD-0B88-FCFDC2E5003C}"/>
                  </a:ext>
                </a:extLst>
              </p:cNvPr>
              <p:cNvSpPr txBox="1"/>
              <p:nvPr/>
            </p:nvSpPr>
            <p:spPr>
              <a:xfrm>
                <a:off x="3664280" y="5653231"/>
                <a:ext cx="3068537" cy="847954"/>
              </a:xfrm>
              <a:prstGeom prst="rect">
                <a:avLst/>
              </a:prstGeom>
              <a:noFill/>
            </p:spPr>
            <p:txBody>
              <a:bodyPr wrap="square" lIns="121869" tIns="60935" rIns="121869" bIns="60935" numCol="1" rtlCol="0">
                <a:spAutoFit/>
              </a:bodyPr>
              <a:lstStyle/>
              <a:p>
                <a:pPr algn="ctr" defTabSz="1218804">
                  <a:lnSpc>
                    <a:spcPts val="1200"/>
                  </a:lnSpc>
                  <a:defRPr/>
                </a:pPr>
                <a:r>
                  <a:rPr lang="es-ES_tradnl" sz="1100" kern="0" dirty="0">
                    <a:solidFill>
                      <a:prstClr val="white"/>
                    </a:solidFill>
                    <a:latin typeface="Arial"/>
                    <a:cs typeface="Arial"/>
                  </a:rPr>
                  <a:t>  </a:t>
                </a:r>
                <a:r>
                  <a:rPr lang="es-ES_tradnl" sz="1200" kern="0" dirty="0">
                    <a:solidFill>
                      <a:prstClr val="white"/>
                    </a:solidFill>
                    <a:cs typeface="Arial"/>
                  </a:rPr>
                  <a:t>Eslora: 400 M</a:t>
                </a:r>
              </a:p>
              <a:p>
                <a:pPr algn="ctr" defTabSz="1218804">
                  <a:lnSpc>
                    <a:spcPts val="1200"/>
                  </a:lnSpc>
                  <a:defRPr/>
                </a:pPr>
                <a:r>
                  <a:rPr lang="es-ES_tradnl" sz="1200" kern="0" dirty="0">
                    <a:solidFill>
                      <a:prstClr val="white"/>
                    </a:solidFill>
                    <a:cs typeface="Arial"/>
                  </a:rPr>
                  <a:t>Manga: 56 M</a:t>
                </a:r>
              </a:p>
              <a:p>
                <a:pPr algn="ctr" defTabSz="1218804">
                  <a:lnSpc>
                    <a:spcPts val="1200"/>
                  </a:lnSpc>
                  <a:defRPr/>
                </a:pPr>
                <a:r>
                  <a:rPr lang="es-ES_tradnl" sz="1200" kern="0" dirty="0">
                    <a:solidFill>
                      <a:prstClr val="white"/>
                    </a:solidFill>
                    <a:cs typeface="Arial"/>
                  </a:rPr>
                  <a:t>Calado: 15,5 M</a:t>
                </a:r>
              </a:p>
              <a:p>
                <a:pPr algn="ctr" defTabSz="1218804">
                  <a:lnSpc>
                    <a:spcPts val="1200"/>
                  </a:lnSpc>
                  <a:defRPr/>
                </a:pPr>
                <a:r>
                  <a:rPr lang="es-ES_tradnl" sz="1200" kern="0" dirty="0">
                    <a:solidFill>
                      <a:prstClr val="white"/>
                    </a:solidFill>
                    <a:cs typeface="Arial"/>
                  </a:rPr>
                  <a:t>  Capacidad: 14.700 TEU/20.000 contenedores</a:t>
                </a:r>
              </a:p>
            </p:txBody>
          </p:sp>
        </p:grpSp>
      </p:grp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4C7793B-8DC0-8ACC-9D6F-71EFD485A9DD}"/>
              </a:ext>
            </a:extLst>
          </p:cNvPr>
          <p:cNvSpPr txBox="1"/>
          <p:nvPr/>
        </p:nvSpPr>
        <p:spPr>
          <a:xfrm>
            <a:off x="481900" y="5580440"/>
            <a:ext cx="3293488" cy="839946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defTabSz="1218804">
              <a:lnSpc>
                <a:spcPts val="2700"/>
              </a:lnSpc>
              <a:defRPr/>
            </a:pPr>
            <a:r>
              <a:rPr lang="es-CL" sz="3199" b="1" kern="0" dirty="0">
                <a:solidFill>
                  <a:schemeClr val="bg1"/>
                </a:solidFill>
                <a:cs typeface="Arial"/>
              </a:rPr>
              <a:t>4 </a:t>
            </a:r>
            <a:r>
              <a:rPr lang="es-CL" sz="1600" b="1" kern="0" dirty="0">
                <a:solidFill>
                  <a:schemeClr val="bg1"/>
                </a:solidFill>
                <a:cs typeface="Arial"/>
              </a:rPr>
              <a:t>Etapas</a:t>
            </a:r>
            <a:r>
              <a:rPr lang="es-CL" sz="1100" kern="0" dirty="0">
                <a:solidFill>
                  <a:schemeClr val="bg1"/>
                </a:solidFill>
                <a:cs typeface="Arial"/>
              </a:rPr>
              <a:t/>
            </a:r>
            <a:br>
              <a:rPr lang="es-CL" sz="1100" kern="0" dirty="0">
                <a:solidFill>
                  <a:schemeClr val="bg1"/>
                </a:solidFill>
                <a:cs typeface="Arial"/>
              </a:rPr>
            </a:br>
            <a:r>
              <a:rPr lang="es-CL" sz="1799" b="1" kern="0" dirty="0">
                <a:solidFill>
                  <a:schemeClr val="bg1"/>
                </a:solidFill>
                <a:cs typeface="Arial"/>
              </a:rPr>
              <a:t>865 </a:t>
            </a:r>
            <a:r>
              <a:rPr lang="es-CL" sz="1600" b="1" kern="0" dirty="0">
                <a:solidFill>
                  <a:schemeClr val="bg1"/>
                </a:solidFill>
                <a:cs typeface="Arial"/>
              </a:rPr>
              <a:t>Metros </a:t>
            </a:r>
            <a:r>
              <a:rPr lang="es-CL" sz="1400" b="1" kern="0" dirty="0">
                <a:solidFill>
                  <a:schemeClr val="bg1"/>
                </a:solidFill>
                <a:cs typeface="Arial"/>
              </a:rPr>
              <a:t>cada uno </a:t>
            </a:r>
            <a:r>
              <a:rPr lang="es-CL" sz="1400" kern="0" dirty="0">
                <a:solidFill>
                  <a:schemeClr val="bg1"/>
                </a:solidFill>
                <a:cs typeface="Arial"/>
              </a:rPr>
              <a:t>(por etapas)</a:t>
            </a:r>
            <a:endParaRPr lang="es-ES_tradnl" sz="1400" kern="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1DAEACE4-41C7-47EA-8CBC-AF58B76A7B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25"/>
          <a:stretch/>
        </p:blipFill>
        <p:spPr>
          <a:xfrm>
            <a:off x="9013929" y="204799"/>
            <a:ext cx="2933358" cy="6104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ECF34D4-E34F-BDCC-0574-6A2392E3AD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01" y="188295"/>
            <a:ext cx="752133" cy="64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4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o 30"/>
          <p:cNvGrpSpPr/>
          <p:nvPr/>
        </p:nvGrpSpPr>
        <p:grpSpPr>
          <a:xfrm>
            <a:off x="5000424" y="3205922"/>
            <a:ext cx="1831438" cy="1655041"/>
            <a:chOff x="651285" y="3666700"/>
            <a:chExt cx="1908000" cy="190800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521FB54B-B614-3728-82D3-7C10538BF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1057" y="3940873"/>
              <a:ext cx="1848456" cy="1359654"/>
            </a:xfrm>
            <a:prstGeom prst="rect">
              <a:avLst/>
            </a:prstGeom>
          </p:spPr>
        </p:pic>
        <p:sp>
          <p:nvSpPr>
            <p:cNvPr id="12" name="Círculo: vacío 61">
              <a:extLst>
                <a:ext uri="{FF2B5EF4-FFF2-40B4-BE49-F238E27FC236}">
                  <a16:creationId xmlns:a16="http://schemas.microsoft.com/office/drawing/2014/main" id="{957916D4-8657-3123-9AC8-7D99364561B8}"/>
                </a:ext>
              </a:extLst>
            </p:cNvPr>
            <p:cNvSpPr/>
            <p:nvPr/>
          </p:nvSpPr>
          <p:spPr>
            <a:xfrm>
              <a:off x="651285" y="3666700"/>
              <a:ext cx="1908000" cy="1908000"/>
            </a:xfrm>
            <a:prstGeom prst="donut">
              <a:avLst>
                <a:gd name="adj" fmla="val 3421"/>
              </a:avLst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upo 36"/>
          <p:cNvGrpSpPr/>
          <p:nvPr/>
        </p:nvGrpSpPr>
        <p:grpSpPr>
          <a:xfrm>
            <a:off x="5000424" y="5016152"/>
            <a:ext cx="1831438" cy="1655040"/>
            <a:chOff x="9407029" y="236447"/>
            <a:chExt cx="1908000" cy="190800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4094" y="565553"/>
              <a:ext cx="1633870" cy="1249788"/>
            </a:xfrm>
            <a:prstGeom prst="rect">
              <a:avLst/>
            </a:prstGeom>
          </p:spPr>
        </p:pic>
        <p:sp>
          <p:nvSpPr>
            <p:cNvPr id="19" name="Círculo: vacío 73">
              <a:extLst>
                <a:ext uri="{FF2B5EF4-FFF2-40B4-BE49-F238E27FC236}">
                  <a16:creationId xmlns:a16="http://schemas.microsoft.com/office/drawing/2014/main" id="{DD9AC229-B05F-D91C-BBA2-612495F16E97}"/>
                </a:ext>
              </a:extLst>
            </p:cNvPr>
            <p:cNvSpPr/>
            <p:nvPr/>
          </p:nvSpPr>
          <p:spPr>
            <a:xfrm>
              <a:off x="9407029" y="236447"/>
              <a:ext cx="1908000" cy="1908000"/>
            </a:xfrm>
            <a:prstGeom prst="donut">
              <a:avLst>
                <a:gd name="adj" fmla="val 3421"/>
              </a:avLst>
            </a:prstGeom>
            <a:solidFill>
              <a:srgbClr val="E47205"/>
            </a:solidFill>
            <a:ln>
              <a:solidFill>
                <a:srgbClr val="E472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0" name="Tabla 6">
            <a:extLst>
              <a:ext uri="{FF2B5EF4-FFF2-40B4-BE49-F238E27FC236}">
                <a16:creationId xmlns:a16="http://schemas.microsoft.com/office/drawing/2014/main" id="{13D44F0C-7879-D1EC-0DF3-C6EB6BA46A76}"/>
              </a:ext>
            </a:extLst>
          </p:cNvPr>
          <p:cNvGraphicFramePr>
            <a:graphicFrameLocks noGrp="1"/>
          </p:cNvGraphicFramePr>
          <p:nvPr/>
        </p:nvGraphicFramePr>
        <p:xfrm>
          <a:off x="6876774" y="1294020"/>
          <a:ext cx="5190365" cy="16840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90365">
                  <a:extLst>
                    <a:ext uri="{9D8B030D-6E8A-4147-A177-3AD203B41FA5}">
                      <a16:colId xmlns:a16="http://schemas.microsoft.com/office/drawing/2014/main" val="1907391700"/>
                    </a:ext>
                  </a:extLst>
                </a:gridCol>
              </a:tblGrid>
              <a:tr h="292701">
                <a:tc>
                  <a:txBody>
                    <a:bodyPr/>
                    <a:lstStyle/>
                    <a:p>
                      <a:pPr algn="l">
                        <a:spcAft>
                          <a:spcPts val="250"/>
                        </a:spcAft>
                      </a:pPr>
                      <a:r>
                        <a:rPr lang="es-ES" sz="1600" b="1" dirty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Fase 0. Obras principales</a:t>
                      </a:r>
                    </a:p>
                    <a:p>
                      <a:pPr algn="l"/>
                      <a:r>
                        <a:rPr lang="es-ES" sz="1600" b="0" dirty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Obra Pública (EPSA) con aval del Estado</a:t>
                      </a:r>
                      <a:endParaRPr lang="en-US" sz="1600" b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3175" cap="flat" cmpd="sng" algn="ctr">
                      <a:solidFill>
                        <a:srgbClr val="0B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772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6000" marR="0" lvl="0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Obras Habilitantes: Caminos y vías FFCC para construcción</a:t>
                      </a:r>
                    </a:p>
                    <a:p>
                      <a:pPr marL="216000" indent="-2160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Obras de Abrigo: Rompeolas, dragado y rellenos</a:t>
                      </a:r>
                    </a:p>
                    <a:p>
                      <a:pPr marL="216000" indent="-2160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Obras de accesibilidad vial y ferroviaria definitiva dentro del Recinto Portuario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rgbClr val="0B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349182"/>
                  </a:ext>
                </a:extLst>
              </a:tr>
            </a:tbl>
          </a:graphicData>
        </a:graphic>
      </p:graphicFrame>
      <p:graphicFrame>
        <p:nvGraphicFramePr>
          <p:cNvPr id="21" name="Tabla 6">
            <a:extLst>
              <a:ext uri="{FF2B5EF4-FFF2-40B4-BE49-F238E27FC236}">
                <a16:creationId xmlns:a16="http://schemas.microsoft.com/office/drawing/2014/main" id="{4C336C3C-FD1E-CE96-AD65-22D3001AD6E7}"/>
              </a:ext>
            </a:extLst>
          </p:cNvPr>
          <p:cNvGraphicFramePr>
            <a:graphicFrameLocks noGrp="1"/>
          </p:cNvGraphicFramePr>
          <p:nvPr/>
        </p:nvGraphicFramePr>
        <p:xfrm>
          <a:off x="6876774" y="5016152"/>
          <a:ext cx="5190365" cy="155448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5190365">
                  <a:extLst>
                    <a:ext uri="{9D8B030D-6E8A-4147-A177-3AD203B41FA5}">
                      <a16:colId xmlns:a16="http://schemas.microsoft.com/office/drawing/2014/main" val="1907391700"/>
                    </a:ext>
                  </a:extLst>
                </a:gridCol>
              </a:tblGrid>
              <a:tr h="214253">
                <a:tc>
                  <a:txBody>
                    <a:bodyPr/>
                    <a:lstStyle/>
                    <a:p>
                      <a:pPr algn="l"/>
                      <a:r>
                        <a:rPr lang="es-ES" sz="1800" b="1" dirty="0">
                          <a:solidFill>
                            <a:srgbClr val="E47205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Conectividad fuera del Recinto Portuario</a:t>
                      </a:r>
                    </a:p>
                    <a:p>
                      <a:pPr algn="l"/>
                      <a:r>
                        <a:rPr lang="es-ES" sz="1800" b="0" dirty="0">
                          <a:solidFill>
                            <a:srgbClr val="E47205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Proyectos de la Red Logística</a:t>
                      </a:r>
                      <a:endParaRPr lang="en-US" sz="1800" b="0" dirty="0">
                        <a:solidFill>
                          <a:srgbClr val="E47205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3175" cap="flat" cmpd="sng" algn="ctr">
                      <a:solidFill>
                        <a:srgbClr val="E472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772725"/>
                  </a:ext>
                </a:extLst>
              </a:tr>
              <a:tr h="771372">
                <a:tc>
                  <a:txBody>
                    <a:bodyPr/>
                    <a:lstStyle/>
                    <a:p>
                      <a:pPr marL="216000" indent="-2160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Accesos Viales (ruta 78 y ruta 66) – MOP</a:t>
                      </a:r>
                    </a:p>
                    <a:p>
                      <a:pPr marL="216000" indent="-2160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Corredor Ferroportuario y Centro de Intercambio Modal - EFE</a:t>
                      </a:r>
                    </a:p>
                  </a:txBody>
                  <a:tcPr>
                    <a:lnT w="3175" cap="flat" cmpd="sng" algn="ctr">
                      <a:solidFill>
                        <a:srgbClr val="E472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349182"/>
                  </a:ext>
                </a:extLst>
              </a:tr>
            </a:tbl>
          </a:graphicData>
        </a:graphic>
      </p:graphicFrame>
      <p:sp>
        <p:nvSpPr>
          <p:cNvPr id="24" name="Marcador de número de diapositiva 3">
            <a:extLst>
              <a:ext uri="{FF2B5EF4-FFF2-40B4-BE49-F238E27FC236}">
                <a16:creationId xmlns:a16="http://schemas.microsoft.com/office/drawing/2014/main" id="{9CD48EE4-201C-5ACD-95E4-35E8A7C54231}"/>
              </a:ext>
            </a:extLst>
          </p:cNvPr>
          <p:cNvSpPr txBox="1">
            <a:spLocks/>
          </p:cNvSpPr>
          <p:nvPr/>
        </p:nvSpPr>
        <p:spPr>
          <a:xfrm>
            <a:off x="9323939" y="65036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224F9C-84B1-47BE-9346-8760D4165E24}" type="slidenum">
              <a:rPr lang="en-US"/>
              <a:pPr/>
              <a:t>3</a:t>
            </a:fld>
            <a:endParaRPr lang="en-US"/>
          </a:p>
        </p:txBody>
      </p:sp>
      <p:graphicFrame>
        <p:nvGraphicFramePr>
          <p:cNvPr id="27" name="Tabla 6">
            <a:extLst>
              <a:ext uri="{FF2B5EF4-FFF2-40B4-BE49-F238E27FC236}">
                <a16:creationId xmlns:a16="http://schemas.microsoft.com/office/drawing/2014/main" id="{B10E014B-3CA2-3FD8-D93C-009A89037A4D}"/>
              </a:ext>
            </a:extLst>
          </p:cNvPr>
          <p:cNvGraphicFramePr>
            <a:graphicFrameLocks noGrp="1"/>
          </p:cNvGraphicFramePr>
          <p:nvPr/>
        </p:nvGraphicFramePr>
        <p:xfrm>
          <a:off x="6876774" y="3355262"/>
          <a:ext cx="5199798" cy="1356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99798">
                  <a:extLst>
                    <a:ext uri="{9D8B030D-6E8A-4147-A177-3AD203B41FA5}">
                      <a16:colId xmlns:a16="http://schemas.microsoft.com/office/drawing/2014/main" val="1907391700"/>
                    </a:ext>
                  </a:extLst>
                </a:gridCol>
              </a:tblGrid>
              <a:tr h="151769">
                <a:tc>
                  <a:txBody>
                    <a:bodyPr/>
                    <a:lstStyle/>
                    <a:p>
                      <a:pPr algn="l">
                        <a:spcAft>
                          <a:spcPts val="250"/>
                        </a:spcAft>
                      </a:pPr>
                      <a:r>
                        <a:rPr lang="es-ES" sz="1800" b="1" dirty="0">
                          <a:solidFill>
                            <a:srgbClr val="3EB5E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Terminales portuarios</a:t>
                      </a:r>
                    </a:p>
                    <a:p>
                      <a:pPr algn="l"/>
                      <a:r>
                        <a:rPr lang="es-ES" sz="1800" b="0" dirty="0">
                          <a:solidFill>
                            <a:srgbClr val="3EB5E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Concesiones</a:t>
                      </a:r>
                      <a:r>
                        <a:rPr lang="es-ES" sz="1800" b="0" baseline="0" dirty="0">
                          <a:solidFill>
                            <a:srgbClr val="3EB5E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portuarias (Ley N° 19.542)</a:t>
                      </a:r>
                      <a:endParaRPr lang="en-US" sz="1800" b="0" dirty="0">
                        <a:solidFill>
                          <a:srgbClr val="3EB5E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3175" cap="flat" cmpd="sng" algn="ctr">
                      <a:solidFill>
                        <a:srgbClr val="036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772725"/>
                  </a:ext>
                </a:extLst>
              </a:tr>
              <a:tr h="416743">
                <a:tc>
                  <a:txBody>
                    <a:bodyPr/>
                    <a:lstStyle/>
                    <a:p>
                      <a:pPr marL="216000" indent="-216000" algn="l" defTabSz="495246" rtl="0" eaLnBrk="1" latinLnBrk="0" hangingPunct="1">
                        <a:spcAft>
                          <a:spcPts val="25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8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Terminal Mar: </a:t>
                      </a:r>
                      <a:r>
                        <a:rPr lang="es-ES" sz="18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Fase 1</a:t>
                      </a:r>
                    </a:p>
                    <a:p>
                      <a:pPr marL="216000" indent="-216000" algn="l" defTabSz="495246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8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Terminal Tierra: </a:t>
                      </a:r>
                      <a:r>
                        <a:rPr lang="es-ES" sz="18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Fase 2</a:t>
                      </a:r>
                      <a:endParaRPr lang="en-US" sz="18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rgbClr val="036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349182"/>
                  </a:ext>
                </a:extLst>
              </a:tr>
            </a:tbl>
          </a:graphicData>
        </a:graphic>
      </p:graphicFrame>
      <p:grpSp>
        <p:nvGrpSpPr>
          <p:cNvPr id="36" name="Grupo 35"/>
          <p:cNvGrpSpPr/>
          <p:nvPr/>
        </p:nvGrpSpPr>
        <p:grpSpPr>
          <a:xfrm>
            <a:off x="5000424" y="1395692"/>
            <a:ext cx="1831438" cy="1655041"/>
            <a:chOff x="4578486" y="3526040"/>
            <a:chExt cx="2340000" cy="1656000"/>
          </a:xfrm>
        </p:grpSpPr>
        <p:sp>
          <p:nvSpPr>
            <p:cNvPr id="10" name="Círculo: vacío 50">
              <a:extLst>
                <a:ext uri="{FF2B5EF4-FFF2-40B4-BE49-F238E27FC236}">
                  <a16:creationId xmlns:a16="http://schemas.microsoft.com/office/drawing/2014/main" id="{F8B55058-74BB-87BC-C8A4-EA17C1B8102E}"/>
                </a:ext>
              </a:extLst>
            </p:cNvPr>
            <p:cNvSpPr/>
            <p:nvPr/>
          </p:nvSpPr>
          <p:spPr>
            <a:xfrm>
              <a:off x="4578486" y="3526040"/>
              <a:ext cx="2340000" cy="1656000"/>
            </a:xfrm>
            <a:prstGeom prst="donut">
              <a:avLst>
                <a:gd name="adj" fmla="val 3421"/>
              </a:avLst>
            </a:prstGeom>
            <a:solidFill>
              <a:srgbClr val="004C64"/>
            </a:solidFill>
            <a:ln>
              <a:solidFill>
                <a:srgbClr val="004C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tx1"/>
                </a:solidFill>
              </a:endParaRPr>
            </a:p>
          </p:txBody>
        </p:sp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870" y="3848028"/>
              <a:ext cx="2225233" cy="1012024"/>
            </a:xfrm>
            <a:prstGeom prst="rect">
              <a:avLst/>
            </a:prstGeom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33924827-DE66-7882-C694-E88E909BA6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-5195"/>
            <a:ext cx="12188825" cy="1025528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E8E3E151-2C03-401A-D782-B9C3BBCC13CC}"/>
              </a:ext>
            </a:extLst>
          </p:cNvPr>
          <p:cNvSpPr txBox="1">
            <a:spLocks/>
          </p:cNvSpPr>
          <p:nvPr/>
        </p:nvSpPr>
        <p:spPr>
          <a:xfrm>
            <a:off x="961779" y="231558"/>
            <a:ext cx="11879619" cy="674425"/>
          </a:xfrm>
          <a:prstGeom prst="rect">
            <a:avLst/>
          </a:prstGeom>
        </p:spPr>
        <p:txBody>
          <a:bodyPr vert="horz" wrap="square" lIns="0" tIns="9090" rIns="0" bIns="0" rtlCol="0">
            <a:spAutoFit/>
          </a:bodyPr>
          <a:lstStyle>
            <a:lvl1pPr>
              <a:defRPr sz="5900" b="0" i="0">
                <a:solidFill>
                  <a:srgbClr val="17375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8133" defTabSz="914126">
              <a:lnSpc>
                <a:spcPts val="2500"/>
              </a:lnSpc>
              <a:spcBef>
                <a:spcPts val="72"/>
              </a:spcBef>
              <a:defRPr/>
            </a:pPr>
            <a:r>
              <a:rPr lang="es-ES" sz="3800" b="1" dirty="0">
                <a:solidFill>
                  <a:srgbClr val="FFFFFF"/>
                </a:solidFill>
                <a:latin typeface="Calibri"/>
                <a:ea typeface="Gadugi" panose="020B0502040204020203" pitchFamily="34" charset="0"/>
              </a:rPr>
              <a:t>Puerto Exterior:</a:t>
            </a:r>
          </a:p>
          <a:p>
            <a:pPr marL="28133" defTabSz="914126">
              <a:lnSpc>
                <a:spcPts val="2500"/>
              </a:lnSpc>
              <a:spcBef>
                <a:spcPts val="72"/>
              </a:spcBef>
              <a:defRPr/>
            </a:pPr>
            <a:r>
              <a:rPr lang="es-ES" sz="2700" b="1" dirty="0">
                <a:solidFill>
                  <a:srgbClr val="FFFFFF"/>
                </a:solidFill>
                <a:latin typeface="Calibri"/>
                <a:ea typeface="Gadugi" panose="020B0502040204020203" pitchFamily="34" charset="0"/>
              </a:rPr>
              <a:t>Principales unidades y modelos de desarrollo</a:t>
            </a:r>
            <a:endParaRPr lang="es-CL" sz="2700" b="1" kern="0" dirty="0">
              <a:solidFill>
                <a:srgbClr val="FFFFFF"/>
              </a:solidFill>
              <a:latin typeface="Calibri Ligh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AF201B-6F06-119A-EB01-303C9A5037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25"/>
          <a:stretch/>
        </p:blipFill>
        <p:spPr>
          <a:xfrm>
            <a:off x="9013929" y="204799"/>
            <a:ext cx="2933358" cy="61048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E21D446-2D4C-9045-FE0A-AF6A9D2AC04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03" y="206802"/>
            <a:ext cx="621923" cy="622214"/>
          </a:xfrm>
          <a:prstGeom prst="rect">
            <a:avLst/>
          </a:prstGeom>
        </p:spPr>
      </p:pic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B0A1C958-4993-91F4-67A0-A830AD4CE1C5}"/>
              </a:ext>
            </a:extLst>
          </p:cNvPr>
          <p:cNvCxnSpPr/>
          <p:nvPr/>
        </p:nvCxnSpPr>
        <p:spPr>
          <a:xfrm flipH="1">
            <a:off x="4617720" y="3126933"/>
            <a:ext cx="74494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CC05C4A5-3824-FCE1-16E3-B0D25955001B}"/>
              </a:ext>
            </a:extLst>
          </p:cNvPr>
          <p:cNvCxnSpPr/>
          <p:nvPr/>
        </p:nvCxnSpPr>
        <p:spPr>
          <a:xfrm flipH="1">
            <a:off x="4605020" y="4955733"/>
            <a:ext cx="74494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 descr="Diagrama, Mapa&#10;&#10;Descripción generada automáticamente">
            <a:extLst>
              <a:ext uri="{FF2B5EF4-FFF2-40B4-BE49-F238E27FC236}">
                <a16:creationId xmlns:a16="http://schemas.microsoft.com/office/drawing/2014/main" id="{B538DDCD-4DCF-F581-B178-3B23C61C32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5" y="1158165"/>
            <a:ext cx="4100029" cy="546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4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3BF546A4-2C18-BA1C-91BE-7457B11A39D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748" y="932742"/>
            <a:ext cx="8330504" cy="589256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1F8A1C9-8A5E-948F-376E-38B649F23C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-5195"/>
            <a:ext cx="12188825" cy="1025528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3114DDA-BA69-40F0-8D82-F9CEE7343E4A}"/>
              </a:ext>
            </a:extLst>
          </p:cNvPr>
          <p:cNvSpPr txBox="1">
            <a:spLocks/>
          </p:cNvSpPr>
          <p:nvPr/>
        </p:nvSpPr>
        <p:spPr>
          <a:xfrm>
            <a:off x="961779" y="231558"/>
            <a:ext cx="11879619" cy="674425"/>
          </a:xfrm>
          <a:prstGeom prst="rect">
            <a:avLst/>
          </a:prstGeom>
        </p:spPr>
        <p:txBody>
          <a:bodyPr vert="horz" wrap="square" lIns="0" tIns="9090" rIns="0" bIns="0" rtlCol="0">
            <a:spAutoFit/>
          </a:bodyPr>
          <a:lstStyle>
            <a:lvl1pPr>
              <a:defRPr sz="5900" b="0" i="0">
                <a:solidFill>
                  <a:srgbClr val="17375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8133" defTabSz="914126">
              <a:lnSpc>
                <a:spcPts val="2500"/>
              </a:lnSpc>
              <a:spcBef>
                <a:spcPts val="72"/>
              </a:spcBef>
              <a:defRPr/>
            </a:pPr>
            <a:r>
              <a:rPr lang="es-ES" sz="3800" b="1" dirty="0">
                <a:solidFill>
                  <a:srgbClr val="FFFFFF"/>
                </a:solidFill>
                <a:latin typeface="Calibri"/>
                <a:ea typeface="Gadugi" panose="020B0502040204020203" pitchFamily="34" charset="0"/>
              </a:rPr>
              <a:t>Puerto Exterior:</a:t>
            </a:r>
          </a:p>
          <a:p>
            <a:pPr marL="28133" defTabSz="914126">
              <a:lnSpc>
                <a:spcPts val="2500"/>
              </a:lnSpc>
              <a:spcBef>
                <a:spcPts val="72"/>
              </a:spcBef>
              <a:defRPr/>
            </a:pPr>
            <a:r>
              <a:rPr lang="es-ES" sz="2700" b="1" dirty="0">
                <a:solidFill>
                  <a:srgbClr val="FFFFFF"/>
                </a:solidFill>
                <a:latin typeface="Calibri"/>
                <a:ea typeface="Gadugi" panose="020B0502040204020203" pitchFamily="34" charset="0"/>
              </a:rPr>
              <a:t>Obras Habilitantes </a:t>
            </a:r>
            <a:endParaRPr lang="es-CL" sz="2700" b="1" kern="0" dirty="0">
              <a:solidFill>
                <a:srgbClr val="FFFFFF"/>
              </a:solidFill>
              <a:latin typeface="Calibri Ligh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5B5DDC-1935-2A15-DC38-CB9251C272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25"/>
          <a:stretch/>
        </p:blipFill>
        <p:spPr>
          <a:xfrm>
            <a:off x="9013929" y="204799"/>
            <a:ext cx="2933358" cy="61048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EA55206-A1EC-E2F8-4ED6-252B808C368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03" y="206802"/>
            <a:ext cx="621923" cy="62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0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478;p43"/>
          <p:cNvSpPr/>
          <p:nvPr/>
        </p:nvSpPr>
        <p:spPr>
          <a:xfrm>
            <a:off x="5425997" y="1751572"/>
            <a:ext cx="3435505" cy="13376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399" dirty="0"/>
          </a:p>
        </p:txBody>
      </p:sp>
      <p:pic>
        <p:nvPicPr>
          <p:cNvPr id="57" name="Google Shape;481;p4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153" y="1787812"/>
            <a:ext cx="8152861" cy="449090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Rectángulo: esquinas redondeadas 1">
            <a:extLst>
              <a:ext uri="{FF2B5EF4-FFF2-40B4-BE49-F238E27FC236}">
                <a16:creationId xmlns:a16="http://schemas.microsoft.com/office/drawing/2014/main" id="{82B6C457-F8E6-400E-AB52-B00133464DDE}"/>
              </a:ext>
            </a:extLst>
          </p:cNvPr>
          <p:cNvSpPr/>
          <p:nvPr/>
        </p:nvSpPr>
        <p:spPr>
          <a:xfrm>
            <a:off x="9096065" y="1998656"/>
            <a:ext cx="2372553" cy="940219"/>
          </a:xfrm>
          <a:custGeom>
            <a:avLst/>
            <a:gdLst>
              <a:gd name="connsiteX0" fmla="*/ 0 w 7996266"/>
              <a:gd name="connsiteY0" fmla="*/ 719633 h 4317710"/>
              <a:gd name="connsiteX1" fmla="*/ 719633 w 7996266"/>
              <a:gd name="connsiteY1" fmla="*/ 0 h 4317710"/>
              <a:gd name="connsiteX2" fmla="*/ 7276633 w 7996266"/>
              <a:gd name="connsiteY2" fmla="*/ 0 h 4317710"/>
              <a:gd name="connsiteX3" fmla="*/ 7996266 w 7996266"/>
              <a:gd name="connsiteY3" fmla="*/ 719633 h 4317710"/>
              <a:gd name="connsiteX4" fmla="*/ 7996266 w 7996266"/>
              <a:gd name="connsiteY4" fmla="*/ 3598077 h 4317710"/>
              <a:gd name="connsiteX5" fmla="*/ 7276633 w 7996266"/>
              <a:gd name="connsiteY5" fmla="*/ 4317710 h 4317710"/>
              <a:gd name="connsiteX6" fmla="*/ 719633 w 7996266"/>
              <a:gd name="connsiteY6" fmla="*/ 4317710 h 4317710"/>
              <a:gd name="connsiteX7" fmla="*/ 0 w 7996266"/>
              <a:gd name="connsiteY7" fmla="*/ 3598077 h 4317710"/>
              <a:gd name="connsiteX8" fmla="*/ 0 w 7996266"/>
              <a:gd name="connsiteY8" fmla="*/ 719633 h 4317710"/>
              <a:gd name="connsiteX0" fmla="*/ 0 w 7996793"/>
              <a:gd name="connsiteY0" fmla="*/ 719633 h 4317710"/>
              <a:gd name="connsiteX1" fmla="*/ 719633 w 7996793"/>
              <a:gd name="connsiteY1" fmla="*/ 0 h 4317710"/>
              <a:gd name="connsiteX2" fmla="*/ 7629058 w 7996793"/>
              <a:gd name="connsiteY2" fmla="*/ 9525 h 4317710"/>
              <a:gd name="connsiteX3" fmla="*/ 7996266 w 7996793"/>
              <a:gd name="connsiteY3" fmla="*/ 719633 h 4317710"/>
              <a:gd name="connsiteX4" fmla="*/ 7996266 w 7996793"/>
              <a:gd name="connsiteY4" fmla="*/ 3598077 h 4317710"/>
              <a:gd name="connsiteX5" fmla="*/ 7276633 w 7996793"/>
              <a:gd name="connsiteY5" fmla="*/ 4317710 h 4317710"/>
              <a:gd name="connsiteX6" fmla="*/ 719633 w 7996793"/>
              <a:gd name="connsiteY6" fmla="*/ 4317710 h 4317710"/>
              <a:gd name="connsiteX7" fmla="*/ 0 w 7996793"/>
              <a:gd name="connsiteY7" fmla="*/ 3598077 h 4317710"/>
              <a:gd name="connsiteX8" fmla="*/ 0 w 7996793"/>
              <a:gd name="connsiteY8" fmla="*/ 719633 h 4317710"/>
              <a:gd name="connsiteX0" fmla="*/ 0 w 7996793"/>
              <a:gd name="connsiteY0" fmla="*/ 710108 h 4308185"/>
              <a:gd name="connsiteX1" fmla="*/ 443408 w 7996793"/>
              <a:gd name="connsiteY1" fmla="*/ 0 h 4308185"/>
              <a:gd name="connsiteX2" fmla="*/ 7629058 w 7996793"/>
              <a:gd name="connsiteY2" fmla="*/ 0 h 4308185"/>
              <a:gd name="connsiteX3" fmla="*/ 7996266 w 7996793"/>
              <a:gd name="connsiteY3" fmla="*/ 710108 h 4308185"/>
              <a:gd name="connsiteX4" fmla="*/ 7996266 w 7996793"/>
              <a:gd name="connsiteY4" fmla="*/ 3588552 h 4308185"/>
              <a:gd name="connsiteX5" fmla="*/ 7276633 w 7996793"/>
              <a:gd name="connsiteY5" fmla="*/ 4308185 h 4308185"/>
              <a:gd name="connsiteX6" fmla="*/ 719633 w 7996793"/>
              <a:gd name="connsiteY6" fmla="*/ 4308185 h 4308185"/>
              <a:gd name="connsiteX7" fmla="*/ 0 w 7996793"/>
              <a:gd name="connsiteY7" fmla="*/ 3588552 h 4308185"/>
              <a:gd name="connsiteX8" fmla="*/ 0 w 7996793"/>
              <a:gd name="connsiteY8" fmla="*/ 710108 h 4308185"/>
              <a:gd name="connsiteX0" fmla="*/ 0 w 7996793"/>
              <a:gd name="connsiteY0" fmla="*/ 710108 h 4308185"/>
              <a:gd name="connsiteX1" fmla="*/ 443408 w 7996793"/>
              <a:gd name="connsiteY1" fmla="*/ 0 h 4308185"/>
              <a:gd name="connsiteX2" fmla="*/ 7629058 w 7996793"/>
              <a:gd name="connsiteY2" fmla="*/ 0 h 4308185"/>
              <a:gd name="connsiteX3" fmla="*/ 7996266 w 7996793"/>
              <a:gd name="connsiteY3" fmla="*/ 710108 h 4308185"/>
              <a:gd name="connsiteX4" fmla="*/ 7996266 w 7996793"/>
              <a:gd name="connsiteY4" fmla="*/ 3588552 h 4308185"/>
              <a:gd name="connsiteX5" fmla="*/ 7600483 w 7996793"/>
              <a:gd name="connsiteY5" fmla="*/ 4308185 h 4308185"/>
              <a:gd name="connsiteX6" fmla="*/ 719633 w 7996793"/>
              <a:gd name="connsiteY6" fmla="*/ 4308185 h 4308185"/>
              <a:gd name="connsiteX7" fmla="*/ 0 w 7996793"/>
              <a:gd name="connsiteY7" fmla="*/ 3588552 h 4308185"/>
              <a:gd name="connsiteX8" fmla="*/ 0 w 7996793"/>
              <a:gd name="connsiteY8" fmla="*/ 710108 h 4308185"/>
              <a:gd name="connsiteX0" fmla="*/ 0 w 7996793"/>
              <a:gd name="connsiteY0" fmla="*/ 710108 h 4327235"/>
              <a:gd name="connsiteX1" fmla="*/ 443408 w 7996793"/>
              <a:gd name="connsiteY1" fmla="*/ 0 h 4327235"/>
              <a:gd name="connsiteX2" fmla="*/ 7629058 w 7996793"/>
              <a:gd name="connsiteY2" fmla="*/ 0 h 4327235"/>
              <a:gd name="connsiteX3" fmla="*/ 7996266 w 7996793"/>
              <a:gd name="connsiteY3" fmla="*/ 710108 h 4327235"/>
              <a:gd name="connsiteX4" fmla="*/ 7996266 w 7996793"/>
              <a:gd name="connsiteY4" fmla="*/ 3588552 h 4327235"/>
              <a:gd name="connsiteX5" fmla="*/ 7600483 w 7996793"/>
              <a:gd name="connsiteY5" fmla="*/ 4308185 h 4327235"/>
              <a:gd name="connsiteX6" fmla="*/ 395783 w 7996793"/>
              <a:gd name="connsiteY6" fmla="*/ 4327235 h 4327235"/>
              <a:gd name="connsiteX7" fmla="*/ 0 w 7996793"/>
              <a:gd name="connsiteY7" fmla="*/ 3588552 h 4327235"/>
              <a:gd name="connsiteX8" fmla="*/ 0 w 7996793"/>
              <a:gd name="connsiteY8" fmla="*/ 710108 h 4327235"/>
              <a:gd name="connsiteX0" fmla="*/ 0 w 7996793"/>
              <a:gd name="connsiteY0" fmla="*/ 710108 h 4327235"/>
              <a:gd name="connsiteX1" fmla="*/ 443408 w 7996793"/>
              <a:gd name="connsiteY1" fmla="*/ 0 h 4327235"/>
              <a:gd name="connsiteX2" fmla="*/ 7629058 w 7996793"/>
              <a:gd name="connsiteY2" fmla="*/ 0 h 4327235"/>
              <a:gd name="connsiteX3" fmla="*/ 7996266 w 7996793"/>
              <a:gd name="connsiteY3" fmla="*/ 710108 h 4327235"/>
              <a:gd name="connsiteX4" fmla="*/ 7996266 w 7996793"/>
              <a:gd name="connsiteY4" fmla="*/ 3588552 h 4327235"/>
              <a:gd name="connsiteX5" fmla="*/ 7600483 w 7996793"/>
              <a:gd name="connsiteY5" fmla="*/ 4308185 h 4327235"/>
              <a:gd name="connsiteX6" fmla="*/ 395783 w 7996793"/>
              <a:gd name="connsiteY6" fmla="*/ 4327235 h 4327235"/>
              <a:gd name="connsiteX7" fmla="*/ 9525 w 7996793"/>
              <a:gd name="connsiteY7" fmla="*/ 3750477 h 4327235"/>
              <a:gd name="connsiteX8" fmla="*/ 0 w 7996793"/>
              <a:gd name="connsiteY8" fmla="*/ 710108 h 4327235"/>
              <a:gd name="connsiteX0" fmla="*/ 0 w 7996793"/>
              <a:gd name="connsiteY0" fmla="*/ 710108 h 4327235"/>
              <a:gd name="connsiteX1" fmla="*/ 443408 w 7996793"/>
              <a:gd name="connsiteY1" fmla="*/ 0 h 4327235"/>
              <a:gd name="connsiteX2" fmla="*/ 7629058 w 7996793"/>
              <a:gd name="connsiteY2" fmla="*/ 0 h 4327235"/>
              <a:gd name="connsiteX3" fmla="*/ 7996266 w 7996793"/>
              <a:gd name="connsiteY3" fmla="*/ 710108 h 4327235"/>
              <a:gd name="connsiteX4" fmla="*/ 7986741 w 7996793"/>
              <a:gd name="connsiteY4" fmla="*/ 3817152 h 4327235"/>
              <a:gd name="connsiteX5" fmla="*/ 7600483 w 7996793"/>
              <a:gd name="connsiteY5" fmla="*/ 4308185 h 4327235"/>
              <a:gd name="connsiteX6" fmla="*/ 395783 w 7996793"/>
              <a:gd name="connsiteY6" fmla="*/ 4327235 h 4327235"/>
              <a:gd name="connsiteX7" fmla="*/ 9525 w 7996793"/>
              <a:gd name="connsiteY7" fmla="*/ 3750477 h 4327235"/>
              <a:gd name="connsiteX8" fmla="*/ 0 w 7996793"/>
              <a:gd name="connsiteY8" fmla="*/ 710108 h 4327235"/>
              <a:gd name="connsiteX0" fmla="*/ 0 w 8005975"/>
              <a:gd name="connsiteY0" fmla="*/ 710108 h 4327235"/>
              <a:gd name="connsiteX1" fmla="*/ 443408 w 8005975"/>
              <a:gd name="connsiteY1" fmla="*/ 0 h 4327235"/>
              <a:gd name="connsiteX2" fmla="*/ 7629058 w 8005975"/>
              <a:gd name="connsiteY2" fmla="*/ 0 h 4327235"/>
              <a:gd name="connsiteX3" fmla="*/ 8005791 w 8005975"/>
              <a:gd name="connsiteY3" fmla="*/ 529133 h 4327235"/>
              <a:gd name="connsiteX4" fmla="*/ 7986741 w 8005975"/>
              <a:gd name="connsiteY4" fmla="*/ 3817152 h 4327235"/>
              <a:gd name="connsiteX5" fmla="*/ 7600483 w 8005975"/>
              <a:gd name="connsiteY5" fmla="*/ 4308185 h 4327235"/>
              <a:gd name="connsiteX6" fmla="*/ 395783 w 8005975"/>
              <a:gd name="connsiteY6" fmla="*/ 4327235 h 4327235"/>
              <a:gd name="connsiteX7" fmla="*/ 9525 w 8005975"/>
              <a:gd name="connsiteY7" fmla="*/ 3750477 h 4327235"/>
              <a:gd name="connsiteX8" fmla="*/ 0 w 8005975"/>
              <a:gd name="connsiteY8" fmla="*/ 710108 h 4327235"/>
              <a:gd name="connsiteX0" fmla="*/ 0 w 8025025"/>
              <a:gd name="connsiteY0" fmla="*/ 462458 h 4327235"/>
              <a:gd name="connsiteX1" fmla="*/ 462458 w 8025025"/>
              <a:gd name="connsiteY1" fmla="*/ 0 h 4327235"/>
              <a:gd name="connsiteX2" fmla="*/ 7648108 w 8025025"/>
              <a:gd name="connsiteY2" fmla="*/ 0 h 4327235"/>
              <a:gd name="connsiteX3" fmla="*/ 8024841 w 8025025"/>
              <a:gd name="connsiteY3" fmla="*/ 529133 h 4327235"/>
              <a:gd name="connsiteX4" fmla="*/ 8005791 w 8025025"/>
              <a:gd name="connsiteY4" fmla="*/ 3817152 h 4327235"/>
              <a:gd name="connsiteX5" fmla="*/ 7619533 w 8025025"/>
              <a:gd name="connsiteY5" fmla="*/ 4308185 h 4327235"/>
              <a:gd name="connsiteX6" fmla="*/ 414833 w 8025025"/>
              <a:gd name="connsiteY6" fmla="*/ 4327235 h 4327235"/>
              <a:gd name="connsiteX7" fmla="*/ 28575 w 8025025"/>
              <a:gd name="connsiteY7" fmla="*/ 3750477 h 4327235"/>
              <a:gd name="connsiteX8" fmla="*/ 0 w 8025025"/>
              <a:gd name="connsiteY8" fmla="*/ 462458 h 4327235"/>
              <a:gd name="connsiteX0" fmla="*/ 0 w 8025025"/>
              <a:gd name="connsiteY0" fmla="*/ 462458 h 4327235"/>
              <a:gd name="connsiteX1" fmla="*/ 462458 w 8025025"/>
              <a:gd name="connsiteY1" fmla="*/ 0 h 4327235"/>
              <a:gd name="connsiteX2" fmla="*/ 7648108 w 8025025"/>
              <a:gd name="connsiteY2" fmla="*/ 0 h 4327235"/>
              <a:gd name="connsiteX3" fmla="*/ 8024841 w 8025025"/>
              <a:gd name="connsiteY3" fmla="*/ 529133 h 4327235"/>
              <a:gd name="connsiteX4" fmla="*/ 8005791 w 8025025"/>
              <a:gd name="connsiteY4" fmla="*/ 3817152 h 4327235"/>
              <a:gd name="connsiteX5" fmla="*/ 7619533 w 8025025"/>
              <a:gd name="connsiteY5" fmla="*/ 4308185 h 4327235"/>
              <a:gd name="connsiteX6" fmla="*/ 414833 w 8025025"/>
              <a:gd name="connsiteY6" fmla="*/ 4327235 h 4327235"/>
              <a:gd name="connsiteX7" fmla="*/ 9525 w 8025025"/>
              <a:gd name="connsiteY7" fmla="*/ 3750477 h 4327235"/>
              <a:gd name="connsiteX8" fmla="*/ 0 w 8025025"/>
              <a:gd name="connsiteY8" fmla="*/ 462458 h 4327235"/>
              <a:gd name="connsiteX0" fmla="*/ 0 w 8043891"/>
              <a:gd name="connsiteY0" fmla="*/ 462458 h 4327235"/>
              <a:gd name="connsiteX1" fmla="*/ 462458 w 8043891"/>
              <a:gd name="connsiteY1" fmla="*/ 0 h 4327235"/>
              <a:gd name="connsiteX2" fmla="*/ 7648108 w 8043891"/>
              <a:gd name="connsiteY2" fmla="*/ 0 h 4327235"/>
              <a:gd name="connsiteX3" fmla="*/ 8024841 w 8043891"/>
              <a:gd name="connsiteY3" fmla="*/ 529133 h 4327235"/>
              <a:gd name="connsiteX4" fmla="*/ 8043891 w 8043891"/>
              <a:gd name="connsiteY4" fmla="*/ 3817152 h 4327235"/>
              <a:gd name="connsiteX5" fmla="*/ 7619533 w 8043891"/>
              <a:gd name="connsiteY5" fmla="*/ 4308185 h 4327235"/>
              <a:gd name="connsiteX6" fmla="*/ 414833 w 8043891"/>
              <a:gd name="connsiteY6" fmla="*/ 4327235 h 4327235"/>
              <a:gd name="connsiteX7" fmla="*/ 9525 w 8043891"/>
              <a:gd name="connsiteY7" fmla="*/ 3750477 h 4327235"/>
              <a:gd name="connsiteX8" fmla="*/ 0 w 8043891"/>
              <a:gd name="connsiteY8" fmla="*/ 462458 h 4327235"/>
              <a:gd name="connsiteX0" fmla="*/ 0 w 8027989"/>
              <a:gd name="connsiteY0" fmla="*/ 462458 h 4327235"/>
              <a:gd name="connsiteX1" fmla="*/ 462458 w 8027989"/>
              <a:gd name="connsiteY1" fmla="*/ 0 h 4327235"/>
              <a:gd name="connsiteX2" fmla="*/ 7648108 w 8027989"/>
              <a:gd name="connsiteY2" fmla="*/ 0 h 4327235"/>
              <a:gd name="connsiteX3" fmla="*/ 8024841 w 8027989"/>
              <a:gd name="connsiteY3" fmla="*/ 529133 h 4327235"/>
              <a:gd name="connsiteX4" fmla="*/ 8027989 w 8027989"/>
              <a:gd name="connsiteY4" fmla="*/ 3801249 h 4327235"/>
              <a:gd name="connsiteX5" fmla="*/ 7619533 w 8027989"/>
              <a:gd name="connsiteY5" fmla="*/ 4308185 h 4327235"/>
              <a:gd name="connsiteX6" fmla="*/ 414833 w 8027989"/>
              <a:gd name="connsiteY6" fmla="*/ 4327235 h 4327235"/>
              <a:gd name="connsiteX7" fmla="*/ 9525 w 8027989"/>
              <a:gd name="connsiteY7" fmla="*/ 3750477 h 4327235"/>
              <a:gd name="connsiteX8" fmla="*/ 0 w 8027989"/>
              <a:gd name="connsiteY8" fmla="*/ 462458 h 4327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27989" h="4327235">
                <a:moveTo>
                  <a:pt x="0" y="462458"/>
                </a:moveTo>
                <a:cubicBezTo>
                  <a:pt x="0" y="65016"/>
                  <a:pt x="65016" y="0"/>
                  <a:pt x="462458" y="0"/>
                </a:cubicBezTo>
                <a:lnTo>
                  <a:pt x="7648108" y="0"/>
                </a:lnTo>
                <a:cubicBezTo>
                  <a:pt x="8045550" y="0"/>
                  <a:pt x="8024841" y="131691"/>
                  <a:pt x="8024841" y="529133"/>
                </a:cubicBezTo>
                <a:cubicBezTo>
                  <a:pt x="8025890" y="1619838"/>
                  <a:pt x="8026940" y="2710544"/>
                  <a:pt x="8027989" y="3801249"/>
                </a:cubicBezTo>
                <a:cubicBezTo>
                  <a:pt x="8027989" y="4198691"/>
                  <a:pt x="8016975" y="4308185"/>
                  <a:pt x="7619533" y="4308185"/>
                </a:cubicBezTo>
                <a:lnTo>
                  <a:pt x="414833" y="4327235"/>
                </a:lnTo>
                <a:cubicBezTo>
                  <a:pt x="17391" y="4327235"/>
                  <a:pt x="9525" y="4147919"/>
                  <a:pt x="9525" y="3750477"/>
                </a:cubicBezTo>
                <a:lnTo>
                  <a:pt x="0" y="462458"/>
                </a:lnTo>
                <a:close/>
              </a:path>
            </a:pathLst>
          </a:cu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399" b="1" dirty="0">
                <a:solidFill>
                  <a:schemeClr val="bg1"/>
                </a:solidFill>
                <a:ea typeface="Barlow"/>
                <a:cs typeface="Barlow"/>
                <a:sym typeface="Barlow"/>
              </a:rPr>
              <a:t>FASES 0 + 1A 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  <a:ea typeface="Barlow"/>
                <a:cs typeface="Barlow"/>
                <a:sym typeface="Barlow"/>
              </a:rPr>
              <a:t>1,5 MM TEU/año</a:t>
            </a:r>
          </a:p>
          <a:p>
            <a:pPr algn="ctr"/>
            <a:r>
              <a:rPr lang="es-ES" sz="1400" dirty="0">
                <a:solidFill>
                  <a:schemeClr val="bg1"/>
                </a:solidFill>
                <a:ea typeface="Barlow"/>
                <a:cs typeface="Barlow"/>
                <a:sym typeface="Barlow"/>
              </a:rPr>
              <a:t>(</a:t>
            </a:r>
            <a:r>
              <a:rPr lang="es-ES" sz="1400" dirty="0">
                <a:ea typeface="Barlow"/>
                <a:cs typeface="Barlow"/>
                <a:sym typeface="Barlow"/>
              </a:rPr>
              <a:t>~</a:t>
            </a:r>
            <a:r>
              <a:rPr lang="es-ES" sz="1400" dirty="0">
                <a:solidFill>
                  <a:schemeClr val="bg1"/>
                </a:solidFill>
                <a:ea typeface="Barlow"/>
                <a:cs typeface="Barlow"/>
                <a:sym typeface="Barlow"/>
              </a:rPr>
              <a:t>15 MM Ton/año)</a:t>
            </a:r>
          </a:p>
        </p:txBody>
      </p:sp>
      <p:pic>
        <p:nvPicPr>
          <p:cNvPr id="77" name="Imagen 76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13FFEBB-01E6-1D06-6356-A3B02BBEC2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2051" y="1971872"/>
            <a:ext cx="4245430" cy="979545"/>
          </a:xfrm>
          <a:prstGeom prst="rect">
            <a:avLst/>
          </a:prstGeom>
        </p:spPr>
      </p:pic>
      <p:pic>
        <p:nvPicPr>
          <p:cNvPr id="78" name="Imagen 7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B9D63F67-2246-229A-92D6-943358291A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8467" y="2011123"/>
            <a:ext cx="7212591" cy="3459270"/>
          </a:xfrm>
          <a:prstGeom prst="rect">
            <a:avLst/>
          </a:prstGeom>
        </p:spPr>
      </p:pic>
      <p:pic>
        <p:nvPicPr>
          <p:cNvPr id="79" name="Imagen 78" descr="Fondo negro con letras blancas&#10;&#10;Descripción generada automáticamente con confianza baja">
            <a:extLst>
              <a:ext uri="{FF2B5EF4-FFF2-40B4-BE49-F238E27FC236}">
                <a16:creationId xmlns:a16="http://schemas.microsoft.com/office/drawing/2014/main" id="{05A6E9E3-B56F-1738-B973-2A5CA6946A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5997" y="1963527"/>
            <a:ext cx="3245062" cy="869215"/>
          </a:xfrm>
          <a:prstGeom prst="rect">
            <a:avLst/>
          </a:prstGeom>
        </p:spPr>
      </p:pic>
      <p:grpSp>
        <p:nvGrpSpPr>
          <p:cNvPr id="80" name="Grupo 79">
            <a:extLst>
              <a:ext uri="{FF2B5EF4-FFF2-40B4-BE49-F238E27FC236}">
                <a16:creationId xmlns:a16="http://schemas.microsoft.com/office/drawing/2014/main" id="{F4565FD3-20FC-6925-67FF-E8C295FDA8B7}"/>
              </a:ext>
            </a:extLst>
          </p:cNvPr>
          <p:cNvGrpSpPr/>
          <p:nvPr/>
        </p:nvGrpSpPr>
        <p:grpSpPr>
          <a:xfrm>
            <a:off x="1161333" y="3018779"/>
            <a:ext cx="3823964" cy="1413349"/>
            <a:chOff x="1158460" y="3018670"/>
            <a:chExt cx="3824960" cy="1413717"/>
          </a:xfrm>
        </p:grpSpPr>
        <p:sp>
          <p:nvSpPr>
            <p:cNvPr id="81" name="Diagrama de flujo: datos 22">
              <a:extLst>
                <a:ext uri="{FF2B5EF4-FFF2-40B4-BE49-F238E27FC236}">
                  <a16:creationId xmlns:a16="http://schemas.microsoft.com/office/drawing/2014/main" id="{1D22CA47-89A7-4075-987C-D9547B7386E9}"/>
                </a:ext>
              </a:extLst>
            </p:cNvPr>
            <p:cNvSpPr/>
            <p:nvPr/>
          </p:nvSpPr>
          <p:spPr>
            <a:xfrm rot="919637">
              <a:off x="1251396" y="3018670"/>
              <a:ext cx="3567835" cy="927794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248"/>
                <a:gd name="connsiteY0" fmla="*/ 10000 h 10000"/>
                <a:gd name="connsiteX1" fmla="*/ 2000 w 10248"/>
                <a:gd name="connsiteY1" fmla="*/ 0 h 10000"/>
                <a:gd name="connsiteX2" fmla="*/ 10248 w 10248"/>
                <a:gd name="connsiteY2" fmla="*/ 41 h 10000"/>
                <a:gd name="connsiteX3" fmla="*/ 8000 w 10248"/>
                <a:gd name="connsiteY3" fmla="*/ 10000 h 10000"/>
                <a:gd name="connsiteX4" fmla="*/ 0 w 10248"/>
                <a:gd name="connsiteY4" fmla="*/ 10000 h 10000"/>
                <a:gd name="connsiteX0" fmla="*/ 0 w 10248"/>
                <a:gd name="connsiteY0" fmla="*/ 10000 h 10000"/>
                <a:gd name="connsiteX1" fmla="*/ 2000 w 10248"/>
                <a:gd name="connsiteY1" fmla="*/ 0 h 10000"/>
                <a:gd name="connsiteX2" fmla="*/ 10248 w 10248"/>
                <a:gd name="connsiteY2" fmla="*/ 41 h 10000"/>
                <a:gd name="connsiteX3" fmla="*/ 8000 w 10248"/>
                <a:gd name="connsiteY3" fmla="*/ 10000 h 10000"/>
                <a:gd name="connsiteX4" fmla="*/ 0 w 10248"/>
                <a:gd name="connsiteY4" fmla="*/ 10000 h 10000"/>
                <a:gd name="connsiteX0" fmla="*/ 0 w 10248"/>
                <a:gd name="connsiteY0" fmla="*/ 10000 h 10214"/>
                <a:gd name="connsiteX1" fmla="*/ 2000 w 10248"/>
                <a:gd name="connsiteY1" fmla="*/ 0 h 10214"/>
                <a:gd name="connsiteX2" fmla="*/ 10248 w 10248"/>
                <a:gd name="connsiteY2" fmla="*/ 41 h 10214"/>
                <a:gd name="connsiteX3" fmla="*/ 8933 w 10248"/>
                <a:gd name="connsiteY3" fmla="*/ 10214 h 10214"/>
                <a:gd name="connsiteX4" fmla="*/ 0 w 10248"/>
                <a:gd name="connsiteY4" fmla="*/ 10000 h 10214"/>
                <a:gd name="connsiteX0" fmla="*/ 0 w 10248"/>
                <a:gd name="connsiteY0" fmla="*/ 10000 h 10214"/>
                <a:gd name="connsiteX1" fmla="*/ 2000 w 10248"/>
                <a:gd name="connsiteY1" fmla="*/ 0 h 10214"/>
                <a:gd name="connsiteX2" fmla="*/ 10248 w 10248"/>
                <a:gd name="connsiteY2" fmla="*/ 41 h 10214"/>
                <a:gd name="connsiteX3" fmla="*/ 8933 w 10248"/>
                <a:gd name="connsiteY3" fmla="*/ 10214 h 10214"/>
                <a:gd name="connsiteX4" fmla="*/ 0 w 10248"/>
                <a:gd name="connsiteY4" fmla="*/ 10000 h 10214"/>
                <a:gd name="connsiteX0" fmla="*/ 0 w 12953"/>
                <a:gd name="connsiteY0" fmla="*/ 9132 h 10214"/>
                <a:gd name="connsiteX1" fmla="*/ 4705 w 12953"/>
                <a:gd name="connsiteY1" fmla="*/ 0 h 10214"/>
                <a:gd name="connsiteX2" fmla="*/ 12953 w 12953"/>
                <a:gd name="connsiteY2" fmla="*/ 41 h 10214"/>
                <a:gd name="connsiteX3" fmla="*/ 11638 w 12953"/>
                <a:gd name="connsiteY3" fmla="*/ 10214 h 10214"/>
                <a:gd name="connsiteX4" fmla="*/ 0 w 12953"/>
                <a:gd name="connsiteY4" fmla="*/ 9132 h 1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3" h="10214">
                  <a:moveTo>
                    <a:pt x="0" y="9132"/>
                  </a:moveTo>
                  <a:lnTo>
                    <a:pt x="4705" y="0"/>
                  </a:lnTo>
                  <a:lnTo>
                    <a:pt x="12953" y="41"/>
                  </a:lnTo>
                  <a:cubicBezTo>
                    <a:pt x="12264" y="5290"/>
                    <a:pt x="12220" y="7033"/>
                    <a:pt x="11638" y="10214"/>
                  </a:cubicBezTo>
                  <a:lnTo>
                    <a:pt x="0" y="9132"/>
                  </a:lnTo>
                  <a:close/>
                </a:path>
              </a:pathLst>
            </a:custGeom>
            <a:solidFill>
              <a:schemeClr val="bg1">
                <a:lumMod val="85000"/>
                <a:alpha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939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2" name="Diagrama de flujo: datos 6">
              <a:extLst>
                <a:ext uri="{FF2B5EF4-FFF2-40B4-BE49-F238E27FC236}">
                  <a16:creationId xmlns:a16="http://schemas.microsoft.com/office/drawing/2014/main" id="{E7648E1D-8488-3090-123C-AC9368291F44}"/>
                </a:ext>
              </a:extLst>
            </p:cNvPr>
            <p:cNvSpPr/>
            <p:nvPr/>
          </p:nvSpPr>
          <p:spPr>
            <a:xfrm rot="4379388">
              <a:off x="1895003" y="2355612"/>
              <a:ext cx="89687" cy="1562774"/>
            </a:xfrm>
            <a:prstGeom prst="flowChartInputOutput">
              <a:avLst/>
            </a:prstGeom>
            <a:solidFill>
              <a:schemeClr val="bg1">
                <a:lumMod val="65000"/>
                <a:alpha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939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3" name="Diagrama de flujo: datos 5">
              <a:extLst>
                <a:ext uri="{FF2B5EF4-FFF2-40B4-BE49-F238E27FC236}">
                  <a16:creationId xmlns:a16="http://schemas.microsoft.com/office/drawing/2014/main" id="{1FB93168-FC38-5180-9AD8-7135474AE382}"/>
                </a:ext>
              </a:extLst>
            </p:cNvPr>
            <p:cNvSpPr/>
            <p:nvPr/>
          </p:nvSpPr>
          <p:spPr>
            <a:xfrm rot="2103418">
              <a:off x="4544007" y="3381031"/>
              <a:ext cx="99731" cy="1051356"/>
            </a:xfrm>
            <a:prstGeom prst="flowChartInputOutput">
              <a:avLst/>
            </a:prstGeom>
            <a:solidFill>
              <a:schemeClr val="bg1">
                <a:lumMod val="65000"/>
                <a:alpha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939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4" name="Diagrama de flujo: datos 11">
              <a:extLst>
                <a:ext uri="{FF2B5EF4-FFF2-40B4-BE49-F238E27FC236}">
                  <a16:creationId xmlns:a16="http://schemas.microsoft.com/office/drawing/2014/main" id="{D3D87C31-B1C9-7B8F-04AA-6ADE096F476B}"/>
                </a:ext>
              </a:extLst>
            </p:cNvPr>
            <p:cNvSpPr/>
            <p:nvPr/>
          </p:nvSpPr>
          <p:spPr>
            <a:xfrm rot="6261437">
              <a:off x="3742587" y="1995752"/>
              <a:ext cx="74124" cy="2407542"/>
            </a:xfrm>
            <a:prstGeom prst="flowChartInputOutput">
              <a:avLst/>
            </a:prstGeom>
            <a:solidFill>
              <a:schemeClr val="bg1">
                <a:lumMod val="65000"/>
                <a:alpha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939" dirty="0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85" name="Grupo 84">
            <a:extLst>
              <a:ext uri="{FF2B5EF4-FFF2-40B4-BE49-F238E27FC236}">
                <a16:creationId xmlns:a16="http://schemas.microsoft.com/office/drawing/2014/main" id="{23B430DF-6626-71FF-7748-8B55EA0E3682}"/>
              </a:ext>
            </a:extLst>
          </p:cNvPr>
          <p:cNvGrpSpPr/>
          <p:nvPr/>
        </p:nvGrpSpPr>
        <p:grpSpPr>
          <a:xfrm>
            <a:off x="2118555" y="1967061"/>
            <a:ext cx="3747253" cy="542231"/>
            <a:chOff x="2115928" y="1966679"/>
            <a:chExt cx="3748229" cy="542372"/>
          </a:xfrm>
        </p:grpSpPr>
        <p:sp>
          <p:nvSpPr>
            <p:cNvPr id="86" name="Diagrama de flujo: datos 22">
              <a:extLst>
                <a:ext uri="{FF2B5EF4-FFF2-40B4-BE49-F238E27FC236}">
                  <a16:creationId xmlns:a16="http://schemas.microsoft.com/office/drawing/2014/main" id="{58CDDA64-F0A8-2027-381A-1BBC53153565}"/>
                </a:ext>
              </a:extLst>
            </p:cNvPr>
            <p:cNvSpPr/>
            <p:nvPr/>
          </p:nvSpPr>
          <p:spPr>
            <a:xfrm rot="605038">
              <a:off x="2131055" y="1966679"/>
              <a:ext cx="3733102" cy="542372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248"/>
                <a:gd name="connsiteY0" fmla="*/ 10000 h 10000"/>
                <a:gd name="connsiteX1" fmla="*/ 2000 w 10248"/>
                <a:gd name="connsiteY1" fmla="*/ 0 h 10000"/>
                <a:gd name="connsiteX2" fmla="*/ 10248 w 10248"/>
                <a:gd name="connsiteY2" fmla="*/ 41 h 10000"/>
                <a:gd name="connsiteX3" fmla="*/ 8000 w 10248"/>
                <a:gd name="connsiteY3" fmla="*/ 10000 h 10000"/>
                <a:gd name="connsiteX4" fmla="*/ 0 w 10248"/>
                <a:gd name="connsiteY4" fmla="*/ 10000 h 10000"/>
                <a:gd name="connsiteX0" fmla="*/ 0 w 10248"/>
                <a:gd name="connsiteY0" fmla="*/ 10000 h 10000"/>
                <a:gd name="connsiteX1" fmla="*/ 2000 w 10248"/>
                <a:gd name="connsiteY1" fmla="*/ 0 h 10000"/>
                <a:gd name="connsiteX2" fmla="*/ 10248 w 10248"/>
                <a:gd name="connsiteY2" fmla="*/ 41 h 10000"/>
                <a:gd name="connsiteX3" fmla="*/ 8000 w 10248"/>
                <a:gd name="connsiteY3" fmla="*/ 10000 h 10000"/>
                <a:gd name="connsiteX4" fmla="*/ 0 w 10248"/>
                <a:gd name="connsiteY4" fmla="*/ 10000 h 10000"/>
                <a:gd name="connsiteX0" fmla="*/ 0 w 10248"/>
                <a:gd name="connsiteY0" fmla="*/ 10000 h 10214"/>
                <a:gd name="connsiteX1" fmla="*/ 2000 w 10248"/>
                <a:gd name="connsiteY1" fmla="*/ 0 h 10214"/>
                <a:gd name="connsiteX2" fmla="*/ 10248 w 10248"/>
                <a:gd name="connsiteY2" fmla="*/ 41 h 10214"/>
                <a:gd name="connsiteX3" fmla="*/ 8933 w 10248"/>
                <a:gd name="connsiteY3" fmla="*/ 10214 h 10214"/>
                <a:gd name="connsiteX4" fmla="*/ 0 w 10248"/>
                <a:gd name="connsiteY4" fmla="*/ 10000 h 10214"/>
                <a:gd name="connsiteX0" fmla="*/ 0 w 10248"/>
                <a:gd name="connsiteY0" fmla="*/ 10000 h 10214"/>
                <a:gd name="connsiteX1" fmla="*/ 2000 w 10248"/>
                <a:gd name="connsiteY1" fmla="*/ 0 h 10214"/>
                <a:gd name="connsiteX2" fmla="*/ 10248 w 10248"/>
                <a:gd name="connsiteY2" fmla="*/ 41 h 10214"/>
                <a:gd name="connsiteX3" fmla="*/ 8933 w 10248"/>
                <a:gd name="connsiteY3" fmla="*/ 10214 h 10214"/>
                <a:gd name="connsiteX4" fmla="*/ 0 w 10248"/>
                <a:gd name="connsiteY4" fmla="*/ 10000 h 10214"/>
                <a:gd name="connsiteX0" fmla="*/ 0 w 12953"/>
                <a:gd name="connsiteY0" fmla="*/ 9132 h 10214"/>
                <a:gd name="connsiteX1" fmla="*/ 4705 w 12953"/>
                <a:gd name="connsiteY1" fmla="*/ 0 h 10214"/>
                <a:gd name="connsiteX2" fmla="*/ 12953 w 12953"/>
                <a:gd name="connsiteY2" fmla="*/ 41 h 10214"/>
                <a:gd name="connsiteX3" fmla="*/ 11638 w 12953"/>
                <a:gd name="connsiteY3" fmla="*/ 10214 h 10214"/>
                <a:gd name="connsiteX4" fmla="*/ 0 w 12953"/>
                <a:gd name="connsiteY4" fmla="*/ 9132 h 10214"/>
                <a:gd name="connsiteX0" fmla="*/ 0 w 12953"/>
                <a:gd name="connsiteY0" fmla="*/ 9132 h 10287"/>
                <a:gd name="connsiteX1" fmla="*/ 4705 w 12953"/>
                <a:gd name="connsiteY1" fmla="*/ 0 h 10287"/>
                <a:gd name="connsiteX2" fmla="*/ 12953 w 12953"/>
                <a:gd name="connsiteY2" fmla="*/ 41 h 10287"/>
                <a:gd name="connsiteX3" fmla="*/ 12008 w 12953"/>
                <a:gd name="connsiteY3" fmla="*/ 10287 h 10287"/>
                <a:gd name="connsiteX4" fmla="*/ 0 w 12953"/>
                <a:gd name="connsiteY4" fmla="*/ 9132 h 10287"/>
                <a:gd name="connsiteX0" fmla="*/ 0 w 12953"/>
                <a:gd name="connsiteY0" fmla="*/ 9132 h 10287"/>
                <a:gd name="connsiteX1" fmla="*/ 4705 w 12953"/>
                <a:gd name="connsiteY1" fmla="*/ 0 h 10287"/>
                <a:gd name="connsiteX2" fmla="*/ 12953 w 12953"/>
                <a:gd name="connsiteY2" fmla="*/ 41 h 10287"/>
                <a:gd name="connsiteX3" fmla="*/ 12008 w 12953"/>
                <a:gd name="connsiteY3" fmla="*/ 10287 h 10287"/>
                <a:gd name="connsiteX4" fmla="*/ 0 w 12953"/>
                <a:gd name="connsiteY4" fmla="*/ 9132 h 10287"/>
                <a:gd name="connsiteX0" fmla="*/ 0 w 13341"/>
                <a:gd name="connsiteY0" fmla="*/ 6664 h 10287"/>
                <a:gd name="connsiteX1" fmla="*/ 5093 w 13341"/>
                <a:gd name="connsiteY1" fmla="*/ 0 h 10287"/>
                <a:gd name="connsiteX2" fmla="*/ 13341 w 13341"/>
                <a:gd name="connsiteY2" fmla="*/ 41 h 10287"/>
                <a:gd name="connsiteX3" fmla="*/ 12396 w 13341"/>
                <a:gd name="connsiteY3" fmla="*/ 10287 h 10287"/>
                <a:gd name="connsiteX4" fmla="*/ 0 w 13341"/>
                <a:gd name="connsiteY4" fmla="*/ 6664 h 10287"/>
                <a:gd name="connsiteX0" fmla="*/ 0 w 13341"/>
                <a:gd name="connsiteY0" fmla="*/ 6623 h 10246"/>
                <a:gd name="connsiteX1" fmla="*/ 5964 w 13341"/>
                <a:gd name="connsiteY1" fmla="*/ 650 h 10246"/>
                <a:gd name="connsiteX2" fmla="*/ 13341 w 13341"/>
                <a:gd name="connsiteY2" fmla="*/ 0 h 10246"/>
                <a:gd name="connsiteX3" fmla="*/ 12396 w 13341"/>
                <a:gd name="connsiteY3" fmla="*/ 10246 h 10246"/>
                <a:gd name="connsiteX4" fmla="*/ 0 w 13341"/>
                <a:gd name="connsiteY4" fmla="*/ 6623 h 10246"/>
                <a:gd name="connsiteX0" fmla="*/ 0 w 13341"/>
                <a:gd name="connsiteY0" fmla="*/ 6623 h 10246"/>
                <a:gd name="connsiteX1" fmla="*/ 5964 w 13341"/>
                <a:gd name="connsiteY1" fmla="*/ 650 h 10246"/>
                <a:gd name="connsiteX2" fmla="*/ 13341 w 13341"/>
                <a:gd name="connsiteY2" fmla="*/ 0 h 10246"/>
                <a:gd name="connsiteX3" fmla="*/ 12396 w 13341"/>
                <a:gd name="connsiteY3" fmla="*/ 10246 h 10246"/>
                <a:gd name="connsiteX4" fmla="*/ 0 w 13341"/>
                <a:gd name="connsiteY4" fmla="*/ 6623 h 10246"/>
                <a:gd name="connsiteX0" fmla="*/ 0 w 13341"/>
                <a:gd name="connsiteY0" fmla="*/ 6677 h 10300"/>
                <a:gd name="connsiteX1" fmla="*/ 6194 w 13341"/>
                <a:gd name="connsiteY1" fmla="*/ 408 h 10300"/>
                <a:gd name="connsiteX2" fmla="*/ 13341 w 13341"/>
                <a:gd name="connsiteY2" fmla="*/ 54 h 10300"/>
                <a:gd name="connsiteX3" fmla="*/ 12396 w 13341"/>
                <a:gd name="connsiteY3" fmla="*/ 10300 h 10300"/>
                <a:gd name="connsiteX4" fmla="*/ 0 w 13341"/>
                <a:gd name="connsiteY4" fmla="*/ 6677 h 10300"/>
                <a:gd name="connsiteX0" fmla="*/ 0 w 13341"/>
                <a:gd name="connsiteY0" fmla="*/ 6623 h 10246"/>
                <a:gd name="connsiteX1" fmla="*/ 6194 w 13341"/>
                <a:gd name="connsiteY1" fmla="*/ 354 h 10246"/>
                <a:gd name="connsiteX2" fmla="*/ 13341 w 13341"/>
                <a:gd name="connsiteY2" fmla="*/ 0 h 10246"/>
                <a:gd name="connsiteX3" fmla="*/ 12396 w 13341"/>
                <a:gd name="connsiteY3" fmla="*/ 10246 h 10246"/>
                <a:gd name="connsiteX4" fmla="*/ 0 w 13341"/>
                <a:gd name="connsiteY4" fmla="*/ 6623 h 10246"/>
                <a:gd name="connsiteX0" fmla="*/ 0 w 13341"/>
                <a:gd name="connsiteY0" fmla="*/ 6623 h 10246"/>
                <a:gd name="connsiteX1" fmla="*/ 6194 w 13341"/>
                <a:gd name="connsiteY1" fmla="*/ 354 h 10246"/>
                <a:gd name="connsiteX2" fmla="*/ 13341 w 13341"/>
                <a:gd name="connsiteY2" fmla="*/ 0 h 10246"/>
                <a:gd name="connsiteX3" fmla="*/ 12396 w 13341"/>
                <a:gd name="connsiteY3" fmla="*/ 10246 h 10246"/>
                <a:gd name="connsiteX4" fmla="*/ 0 w 13341"/>
                <a:gd name="connsiteY4" fmla="*/ 6623 h 10246"/>
                <a:gd name="connsiteX0" fmla="*/ 0 w 13553"/>
                <a:gd name="connsiteY0" fmla="*/ 6487 h 10246"/>
                <a:gd name="connsiteX1" fmla="*/ 6406 w 13553"/>
                <a:gd name="connsiteY1" fmla="*/ 354 h 10246"/>
                <a:gd name="connsiteX2" fmla="*/ 13553 w 13553"/>
                <a:gd name="connsiteY2" fmla="*/ 0 h 10246"/>
                <a:gd name="connsiteX3" fmla="*/ 12608 w 13553"/>
                <a:gd name="connsiteY3" fmla="*/ 10246 h 10246"/>
                <a:gd name="connsiteX4" fmla="*/ 0 w 13553"/>
                <a:gd name="connsiteY4" fmla="*/ 6487 h 1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53" h="10246">
                  <a:moveTo>
                    <a:pt x="0" y="6487"/>
                  </a:moveTo>
                  <a:cubicBezTo>
                    <a:pt x="2065" y="4397"/>
                    <a:pt x="3341" y="3120"/>
                    <a:pt x="6406" y="354"/>
                  </a:cubicBezTo>
                  <a:cubicBezTo>
                    <a:pt x="8816" y="99"/>
                    <a:pt x="11094" y="217"/>
                    <a:pt x="13553" y="0"/>
                  </a:cubicBezTo>
                  <a:cubicBezTo>
                    <a:pt x="12864" y="5249"/>
                    <a:pt x="12927" y="7309"/>
                    <a:pt x="12608" y="10246"/>
                  </a:cubicBezTo>
                  <a:lnTo>
                    <a:pt x="0" y="6487"/>
                  </a:lnTo>
                  <a:close/>
                </a:path>
              </a:pathLst>
            </a:custGeom>
            <a:solidFill>
              <a:schemeClr val="bg1">
                <a:lumMod val="85000"/>
                <a:alpha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939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7" name="Diagrama de flujo: datos 18">
              <a:extLst>
                <a:ext uri="{FF2B5EF4-FFF2-40B4-BE49-F238E27FC236}">
                  <a16:creationId xmlns:a16="http://schemas.microsoft.com/office/drawing/2014/main" id="{20FFF19B-E906-B544-0E6B-D9DA80F6B36E}"/>
                </a:ext>
              </a:extLst>
            </p:cNvPr>
            <p:cNvSpPr/>
            <p:nvPr/>
          </p:nvSpPr>
          <p:spPr>
            <a:xfrm rot="6195695">
              <a:off x="3804585" y="696484"/>
              <a:ext cx="73151" cy="3450465"/>
            </a:xfrm>
            <a:prstGeom prst="flowChartInputOutput">
              <a:avLst/>
            </a:prstGeom>
            <a:solidFill>
              <a:schemeClr val="bg1">
                <a:lumMod val="65000"/>
                <a:alpha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939" dirty="0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88" name="Grupo 87">
            <a:extLst>
              <a:ext uri="{FF2B5EF4-FFF2-40B4-BE49-F238E27FC236}">
                <a16:creationId xmlns:a16="http://schemas.microsoft.com/office/drawing/2014/main" id="{56765477-B793-663A-CF0A-891A275F96F4}"/>
              </a:ext>
            </a:extLst>
          </p:cNvPr>
          <p:cNvGrpSpPr/>
          <p:nvPr/>
        </p:nvGrpSpPr>
        <p:grpSpPr>
          <a:xfrm>
            <a:off x="5418028" y="2237493"/>
            <a:ext cx="2819671" cy="1226399"/>
            <a:chOff x="5416261" y="2237182"/>
            <a:chExt cx="2820405" cy="1226718"/>
          </a:xfrm>
        </p:grpSpPr>
        <p:grpSp>
          <p:nvGrpSpPr>
            <p:cNvPr id="89" name="Grupo 88">
              <a:extLst>
                <a:ext uri="{FF2B5EF4-FFF2-40B4-BE49-F238E27FC236}">
                  <a16:creationId xmlns:a16="http://schemas.microsoft.com/office/drawing/2014/main" id="{FC6B4578-7134-2437-2132-C8EECEA1FDB0}"/>
                </a:ext>
              </a:extLst>
            </p:cNvPr>
            <p:cNvGrpSpPr/>
            <p:nvPr/>
          </p:nvGrpSpPr>
          <p:grpSpPr>
            <a:xfrm>
              <a:off x="5416261" y="2237182"/>
              <a:ext cx="2820405" cy="937809"/>
              <a:chOff x="5416261" y="2237182"/>
              <a:chExt cx="2820405" cy="937809"/>
            </a:xfrm>
          </p:grpSpPr>
          <p:sp>
            <p:nvSpPr>
              <p:cNvPr id="91" name="Diagrama de flujo: datos 22">
                <a:extLst>
                  <a:ext uri="{FF2B5EF4-FFF2-40B4-BE49-F238E27FC236}">
                    <a16:creationId xmlns:a16="http://schemas.microsoft.com/office/drawing/2014/main" id="{163E6EED-3400-53C7-7952-4791203B03F3}"/>
                  </a:ext>
                </a:extLst>
              </p:cNvPr>
              <p:cNvSpPr/>
              <p:nvPr/>
            </p:nvSpPr>
            <p:spPr>
              <a:xfrm rot="919637">
                <a:off x="5567260" y="2400231"/>
                <a:ext cx="2669406" cy="774760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248"/>
                  <a:gd name="connsiteY0" fmla="*/ 10000 h 10000"/>
                  <a:gd name="connsiteX1" fmla="*/ 2000 w 10248"/>
                  <a:gd name="connsiteY1" fmla="*/ 0 h 10000"/>
                  <a:gd name="connsiteX2" fmla="*/ 10248 w 10248"/>
                  <a:gd name="connsiteY2" fmla="*/ 41 h 10000"/>
                  <a:gd name="connsiteX3" fmla="*/ 8000 w 10248"/>
                  <a:gd name="connsiteY3" fmla="*/ 10000 h 10000"/>
                  <a:gd name="connsiteX4" fmla="*/ 0 w 10248"/>
                  <a:gd name="connsiteY4" fmla="*/ 10000 h 10000"/>
                  <a:gd name="connsiteX0" fmla="*/ 0 w 10248"/>
                  <a:gd name="connsiteY0" fmla="*/ 10000 h 10000"/>
                  <a:gd name="connsiteX1" fmla="*/ 2000 w 10248"/>
                  <a:gd name="connsiteY1" fmla="*/ 0 h 10000"/>
                  <a:gd name="connsiteX2" fmla="*/ 10248 w 10248"/>
                  <a:gd name="connsiteY2" fmla="*/ 41 h 10000"/>
                  <a:gd name="connsiteX3" fmla="*/ 8000 w 10248"/>
                  <a:gd name="connsiteY3" fmla="*/ 10000 h 10000"/>
                  <a:gd name="connsiteX4" fmla="*/ 0 w 10248"/>
                  <a:gd name="connsiteY4" fmla="*/ 10000 h 10000"/>
                  <a:gd name="connsiteX0" fmla="*/ 0 w 10248"/>
                  <a:gd name="connsiteY0" fmla="*/ 10000 h 10214"/>
                  <a:gd name="connsiteX1" fmla="*/ 2000 w 10248"/>
                  <a:gd name="connsiteY1" fmla="*/ 0 h 10214"/>
                  <a:gd name="connsiteX2" fmla="*/ 10248 w 10248"/>
                  <a:gd name="connsiteY2" fmla="*/ 41 h 10214"/>
                  <a:gd name="connsiteX3" fmla="*/ 8933 w 10248"/>
                  <a:gd name="connsiteY3" fmla="*/ 10214 h 10214"/>
                  <a:gd name="connsiteX4" fmla="*/ 0 w 10248"/>
                  <a:gd name="connsiteY4" fmla="*/ 10000 h 10214"/>
                  <a:gd name="connsiteX0" fmla="*/ 0 w 10248"/>
                  <a:gd name="connsiteY0" fmla="*/ 10000 h 10214"/>
                  <a:gd name="connsiteX1" fmla="*/ 2000 w 10248"/>
                  <a:gd name="connsiteY1" fmla="*/ 0 h 10214"/>
                  <a:gd name="connsiteX2" fmla="*/ 10248 w 10248"/>
                  <a:gd name="connsiteY2" fmla="*/ 41 h 10214"/>
                  <a:gd name="connsiteX3" fmla="*/ 8933 w 10248"/>
                  <a:gd name="connsiteY3" fmla="*/ 10214 h 10214"/>
                  <a:gd name="connsiteX4" fmla="*/ 0 w 10248"/>
                  <a:gd name="connsiteY4" fmla="*/ 10000 h 10214"/>
                  <a:gd name="connsiteX0" fmla="*/ 0 w 12953"/>
                  <a:gd name="connsiteY0" fmla="*/ 9132 h 10214"/>
                  <a:gd name="connsiteX1" fmla="*/ 4705 w 12953"/>
                  <a:gd name="connsiteY1" fmla="*/ 0 h 10214"/>
                  <a:gd name="connsiteX2" fmla="*/ 12953 w 12953"/>
                  <a:gd name="connsiteY2" fmla="*/ 41 h 10214"/>
                  <a:gd name="connsiteX3" fmla="*/ 11638 w 12953"/>
                  <a:gd name="connsiteY3" fmla="*/ 10214 h 10214"/>
                  <a:gd name="connsiteX4" fmla="*/ 0 w 12953"/>
                  <a:gd name="connsiteY4" fmla="*/ 9132 h 10214"/>
                  <a:gd name="connsiteX0" fmla="*/ 0 w 13500"/>
                  <a:gd name="connsiteY0" fmla="*/ 10980 h 12062"/>
                  <a:gd name="connsiteX1" fmla="*/ 4705 w 13500"/>
                  <a:gd name="connsiteY1" fmla="*/ 1848 h 12062"/>
                  <a:gd name="connsiteX2" fmla="*/ 13500 w 13500"/>
                  <a:gd name="connsiteY2" fmla="*/ 0 h 12062"/>
                  <a:gd name="connsiteX3" fmla="*/ 11638 w 13500"/>
                  <a:gd name="connsiteY3" fmla="*/ 12062 h 12062"/>
                  <a:gd name="connsiteX4" fmla="*/ 0 w 13500"/>
                  <a:gd name="connsiteY4" fmla="*/ 10980 h 12062"/>
                  <a:gd name="connsiteX0" fmla="*/ 0 w 13500"/>
                  <a:gd name="connsiteY0" fmla="*/ 10980 h 11790"/>
                  <a:gd name="connsiteX1" fmla="*/ 4705 w 13500"/>
                  <a:gd name="connsiteY1" fmla="*/ 1848 h 11790"/>
                  <a:gd name="connsiteX2" fmla="*/ 13500 w 13500"/>
                  <a:gd name="connsiteY2" fmla="*/ 0 h 11790"/>
                  <a:gd name="connsiteX3" fmla="*/ 12958 w 13500"/>
                  <a:gd name="connsiteY3" fmla="*/ 11790 h 11790"/>
                  <a:gd name="connsiteX4" fmla="*/ 0 w 13500"/>
                  <a:gd name="connsiteY4" fmla="*/ 10980 h 11790"/>
                  <a:gd name="connsiteX0" fmla="*/ 0 w 13500"/>
                  <a:gd name="connsiteY0" fmla="*/ 10980 h 11790"/>
                  <a:gd name="connsiteX1" fmla="*/ 4705 w 13500"/>
                  <a:gd name="connsiteY1" fmla="*/ 1848 h 11790"/>
                  <a:gd name="connsiteX2" fmla="*/ 13500 w 13500"/>
                  <a:gd name="connsiteY2" fmla="*/ 0 h 11790"/>
                  <a:gd name="connsiteX3" fmla="*/ 12958 w 13500"/>
                  <a:gd name="connsiteY3" fmla="*/ 11790 h 11790"/>
                  <a:gd name="connsiteX4" fmla="*/ 0 w 13500"/>
                  <a:gd name="connsiteY4" fmla="*/ 10980 h 11790"/>
                  <a:gd name="connsiteX0" fmla="*/ 0 w 9561"/>
                  <a:gd name="connsiteY0" fmla="*/ 13474 h 13474"/>
                  <a:gd name="connsiteX1" fmla="*/ 766 w 9561"/>
                  <a:gd name="connsiteY1" fmla="*/ 1848 h 13474"/>
                  <a:gd name="connsiteX2" fmla="*/ 9561 w 9561"/>
                  <a:gd name="connsiteY2" fmla="*/ 0 h 13474"/>
                  <a:gd name="connsiteX3" fmla="*/ 9019 w 9561"/>
                  <a:gd name="connsiteY3" fmla="*/ 11790 h 13474"/>
                  <a:gd name="connsiteX4" fmla="*/ 0 w 9561"/>
                  <a:gd name="connsiteY4" fmla="*/ 13474 h 13474"/>
                  <a:gd name="connsiteX0" fmla="*/ 0 w 10000"/>
                  <a:gd name="connsiteY0" fmla="*/ 10000 h 10000"/>
                  <a:gd name="connsiteX1" fmla="*/ 666 w 10000"/>
                  <a:gd name="connsiteY1" fmla="*/ 2427 h 10000"/>
                  <a:gd name="connsiteX2" fmla="*/ 10000 w 10000"/>
                  <a:gd name="connsiteY2" fmla="*/ 0 h 10000"/>
                  <a:gd name="connsiteX3" fmla="*/ 9433 w 10000"/>
                  <a:gd name="connsiteY3" fmla="*/ 8750 h 10000"/>
                  <a:gd name="connsiteX4" fmla="*/ 0 w 10000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cubicBezTo>
                      <a:pt x="267" y="7124"/>
                      <a:pt x="399" y="5302"/>
                      <a:pt x="666" y="2427"/>
                    </a:cubicBezTo>
                    <a:lnTo>
                      <a:pt x="10000" y="0"/>
                    </a:lnTo>
                    <a:cubicBezTo>
                      <a:pt x="9279" y="3896"/>
                      <a:pt x="10157" y="1699"/>
                      <a:pt x="9433" y="8750"/>
                    </a:cubicBezTo>
                    <a:lnTo>
                      <a:pt x="0" y="1000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6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1939" dirty="0">
                  <a:ln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92" name="Diagrama de flujo: datos 16">
                <a:extLst>
                  <a:ext uri="{FF2B5EF4-FFF2-40B4-BE49-F238E27FC236}">
                    <a16:creationId xmlns:a16="http://schemas.microsoft.com/office/drawing/2014/main" id="{24992E4A-1002-FBDE-2DF2-C080418D1108}"/>
                  </a:ext>
                </a:extLst>
              </p:cNvPr>
              <p:cNvSpPr/>
              <p:nvPr/>
            </p:nvSpPr>
            <p:spPr>
              <a:xfrm rot="1862248">
                <a:off x="5604422" y="2237182"/>
                <a:ext cx="85663" cy="652571"/>
              </a:xfrm>
              <a:prstGeom prst="flowChartInputOutput">
                <a:avLst/>
              </a:prstGeom>
              <a:solidFill>
                <a:schemeClr val="bg1">
                  <a:lumMod val="65000"/>
                  <a:alpha val="8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1939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3" name="Diagrama de flujo: datos 43">
                <a:extLst>
                  <a:ext uri="{FF2B5EF4-FFF2-40B4-BE49-F238E27FC236}">
                    <a16:creationId xmlns:a16="http://schemas.microsoft.com/office/drawing/2014/main" id="{CEBD9203-DDB8-5ED7-0EFE-89DB8FBA46D0}"/>
                  </a:ext>
                </a:extLst>
              </p:cNvPr>
              <p:cNvSpPr/>
              <p:nvPr/>
            </p:nvSpPr>
            <p:spPr>
              <a:xfrm rot="6195695">
                <a:off x="6693093" y="1797871"/>
                <a:ext cx="78829" cy="2632494"/>
              </a:xfrm>
              <a:prstGeom prst="flowChartInputOutput">
                <a:avLst/>
              </a:prstGeom>
              <a:solidFill>
                <a:schemeClr val="bg1">
                  <a:lumMod val="65000"/>
                  <a:alpha val="8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1939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  <p:sp>
          <p:nvSpPr>
            <p:cNvPr id="90" name="Diagrama de flujo: datos 15">
              <a:extLst>
                <a:ext uri="{FF2B5EF4-FFF2-40B4-BE49-F238E27FC236}">
                  <a16:creationId xmlns:a16="http://schemas.microsoft.com/office/drawing/2014/main" id="{0AE14EDA-962C-569A-4192-8E7776F0EF0B}"/>
                </a:ext>
              </a:extLst>
            </p:cNvPr>
            <p:cNvSpPr/>
            <p:nvPr/>
          </p:nvSpPr>
          <p:spPr>
            <a:xfrm rot="1233591">
              <a:off x="8060172" y="2724537"/>
              <a:ext cx="81410" cy="739363"/>
            </a:xfrm>
            <a:prstGeom prst="flowChartInputOutput">
              <a:avLst/>
            </a:prstGeom>
            <a:solidFill>
              <a:schemeClr val="bg1">
                <a:lumMod val="65000"/>
                <a:alpha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939" dirty="0">
                <a:ln>
                  <a:solidFill>
                    <a:schemeClr val="tx1"/>
                  </a:solidFill>
                </a:ln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149" y="1732327"/>
            <a:ext cx="3563154" cy="733336"/>
          </a:xfrm>
          <a:prstGeom prst="rect">
            <a:avLst/>
          </a:prstGeom>
        </p:spPr>
      </p:pic>
      <p:sp>
        <p:nvSpPr>
          <p:cNvPr id="76" name="Rectángulo 75">
            <a:extLst>
              <a:ext uri="{FF2B5EF4-FFF2-40B4-BE49-F238E27FC236}">
                <a16:creationId xmlns:a16="http://schemas.microsoft.com/office/drawing/2014/main" id="{CE5628B4-15FE-A360-E607-42CFA149D2AD}"/>
              </a:ext>
            </a:extLst>
          </p:cNvPr>
          <p:cNvSpPr/>
          <p:nvPr/>
        </p:nvSpPr>
        <p:spPr>
          <a:xfrm>
            <a:off x="553152" y="1615618"/>
            <a:ext cx="8462201" cy="343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939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1055692-AE62-77BC-6DA6-0B60FDA5B9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-8965"/>
            <a:ext cx="12192000" cy="102579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C246CA2-1AA6-EC6A-C415-EF56249C085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25"/>
          <a:stretch/>
        </p:blipFill>
        <p:spPr>
          <a:xfrm>
            <a:off x="9016277" y="203960"/>
            <a:ext cx="2934122" cy="61064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D394F15-6721-A595-3A29-9587BF9E597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01" y="188295"/>
            <a:ext cx="752133" cy="643893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8F80C6A0-5227-570F-DBDF-5797036FBF11}"/>
              </a:ext>
            </a:extLst>
          </p:cNvPr>
          <p:cNvSpPr txBox="1">
            <a:spLocks/>
          </p:cNvSpPr>
          <p:nvPr/>
        </p:nvSpPr>
        <p:spPr>
          <a:xfrm>
            <a:off x="1069810" y="57099"/>
            <a:ext cx="11879619" cy="890985"/>
          </a:xfrm>
          <a:prstGeom prst="rect">
            <a:avLst/>
          </a:prstGeom>
        </p:spPr>
        <p:txBody>
          <a:bodyPr vert="horz" wrap="square" lIns="0" tIns="9090" rIns="0" bIns="0" rtlCol="0">
            <a:spAutoFit/>
          </a:bodyPr>
          <a:lstStyle>
            <a:lvl1pPr>
              <a:defRPr sz="5900" b="0" i="0">
                <a:solidFill>
                  <a:srgbClr val="17375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8133" defTabSz="914126">
              <a:lnSpc>
                <a:spcPts val="3299"/>
              </a:lnSpc>
              <a:spcBef>
                <a:spcPts val="72"/>
              </a:spcBef>
              <a:defRPr/>
            </a:pPr>
            <a:r>
              <a:rPr lang="es-ES" sz="2399" b="1" dirty="0">
                <a:solidFill>
                  <a:srgbClr val="FFFFFF"/>
                </a:solidFill>
                <a:latin typeface="Calibri"/>
                <a:ea typeface="Gadugi" panose="020B0502040204020203" pitchFamily="34" charset="0"/>
              </a:rPr>
              <a:t>Puerto Exterior:</a:t>
            </a:r>
          </a:p>
          <a:p>
            <a:pPr marL="28133" defTabSz="914126">
              <a:lnSpc>
                <a:spcPts val="3299"/>
              </a:lnSpc>
              <a:spcBef>
                <a:spcPts val="72"/>
              </a:spcBef>
              <a:defRPr/>
            </a:pPr>
            <a:r>
              <a:rPr lang="es-ES" sz="3799" b="1" dirty="0">
                <a:solidFill>
                  <a:srgbClr val="FFFFFF"/>
                </a:solidFill>
                <a:latin typeface="Calibri"/>
                <a:ea typeface="Gadugi" panose="020B0502040204020203" pitchFamily="34" charset="0"/>
              </a:rPr>
              <a:t>Desarrollo por etapas</a:t>
            </a:r>
            <a:endParaRPr lang="es-CL" sz="3799" b="1" kern="0" dirty="0">
              <a:solidFill>
                <a:srgbClr val="FFFFFF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64123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478;p43"/>
          <p:cNvSpPr/>
          <p:nvPr/>
        </p:nvSpPr>
        <p:spPr>
          <a:xfrm>
            <a:off x="5425997" y="1751572"/>
            <a:ext cx="3435505" cy="13376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399" dirty="0"/>
          </a:p>
        </p:txBody>
      </p:sp>
      <p:grpSp>
        <p:nvGrpSpPr>
          <p:cNvPr id="58" name="Grupo 57">
            <a:extLst>
              <a:ext uri="{FF2B5EF4-FFF2-40B4-BE49-F238E27FC236}">
                <a16:creationId xmlns:a16="http://schemas.microsoft.com/office/drawing/2014/main" id="{DFA88C8C-F9BD-46F1-81C8-9A17CA1E81A5}"/>
              </a:ext>
            </a:extLst>
          </p:cNvPr>
          <p:cNvGrpSpPr/>
          <p:nvPr/>
        </p:nvGrpSpPr>
        <p:grpSpPr>
          <a:xfrm>
            <a:off x="553152" y="1925318"/>
            <a:ext cx="10912567" cy="4351651"/>
            <a:chOff x="477935" y="2178339"/>
            <a:chExt cx="10915410" cy="4352785"/>
          </a:xfrm>
        </p:grpSpPr>
        <p:pic>
          <p:nvPicPr>
            <p:cNvPr id="59" name="Google Shape;487;p43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935" y="2178339"/>
              <a:ext cx="8154986" cy="43527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Rectángulo: esquinas redondeadas 1">
              <a:extLst>
                <a:ext uri="{FF2B5EF4-FFF2-40B4-BE49-F238E27FC236}">
                  <a16:creationId xmlns:a16="http://schemas.microsoft.com/office/drawing/2014/main" id="{6F18DE5C-D604-43D5-A4BD-84A7A32DDFFC}"/>
                </a:ext>
              </a:extLst>
            </p:cNvPr>
            <p:cNvSpPr/>
            <p:nvPr/>
          </p:nvSpPr>
          <p:spPr>
            <a:xfrm>
              <a:off x="9020174" y="3367533"/>
              <a:ext cx="2373171" cy="940464"/>
            </a:xfrm>
            <a:custGeom>
              <a:avLst/>
              <a:gdLst>
                <a:gd name="connsiteX0" fmla="*/ 0 w 7996266"/>
                <a:gd name="connsiteY0" fmla="*/ 719633 h 4317710"/>
                <a:gd name="connsiteX1" fmla="*/ 719633 w 7996266"/>
                <a:gd name="connsiteY1" fmla="*/ 0 h 4317710"/>
                <a:gd name="connsiteX2" fmla="*/ 7276633 w 7996266"/>
                <a:gd name="connsiteY2" fmla="*/ 0 h 4317710"/>
                <a:gd name="connsiteX3" fmla="*/ 7996266 w 7996266"/>
                <a:gd name="connsiteY3" fmla="*/ 719633 h 4317710"/>
                <a:gd name="connsiteX4" fmla="*/ 7996266 w 7996266"/>
                <a:gd name="connsiteY4" fmla="*/ 3598077 h 4317710"/>
                <a:gd name="connsiteX5" fmla="*/ 7276633 w 7996266"/>
                <a:gd name="connsiteY5" fmla="*/ 4317710 h 4317710"/>
                <a:gd name="connsiteX6" fmla="*/ 719633 w 7996266"/>
                <a:gd name="connsiteY6" fmla="*/ 4317710 h 4317710"/>
                <a:gd name="connsiteX7" fmla="*/ 0 w 7996266"/>
                <a:gd name="connsiteY7" fmla="*/ 3598077 h 4317710"/>
                <a:gd name="connsiteX8" fmla="*/ 0 w 7996266"/>
                <a:gd name="connsiteY8" fmla="*/ 719633 h 4317710"/>
                <a:gd name="connsiteX0" fmla="*/ 0 w 7996793"/>
                <a:gd name="connsiteY0" fmla="*/ 719633 h 4317710"/>
                <a:gd name="connsiteX1" fmla="*/ 719633 w 7996793"/>
                <a:gd name="connsiteY1" fmla="*/ 0 h 4317710"/>
                <a:gd name="connsiteX2" fmla="*/ 7629058 w 7996793"/>
                <a:gd name="connsiteY2" fmla="*/ 9525 h 4317710"/>
                <a:gd name="connsiteX3" fmla="*/ 7996266 w 7996793"/>
                <a:gd name="connsiteY3" fmla="*/ 719633 h 4317710"/>
                <a:gd name="connsiteX4" fmla="*/ 7996266 w 7996793"/>
                <a:gd name="connsiteY4" fmla="*/ 3598077 h 4317710"/>
                <a:gd name="connsiteX5" fmla="*/ 7276633 w 7996793"/>
                <a:gd name="connsiteY5" fmla="*/ 4317710 h 4317710"/>
                <a:gd name="connsiteX6" fmla="*/ 719633 w 7996793"/>
                <a:gd name="connsiteY6" fmla="*/ 4317710 h 4317710"/>
                <a:gd name="connsiteX7" fmla="*/ 0 w 7996793"/>
                <a:gd name="connsiteY7" fmla="*/ 3598077 h 4317710"/>
                <a:gd name="connsiteX8" fmla="*/ 0 w 7996793"/>
                <a:gd name="connsiteY8" fmla="*/ 719633 h 4317710"/>
                <a:gd name="connsiteX0" fmla="*/ 0 w 7996793"/>
                <a:gd name="connsiteY0" fmla="*/ 710108 h 4308185"/>
                <a:gd name="connsiteX1" fmla="*/ 443408 w 7996793"/>
                <a:gd name="connsiteY1" fmla="*/ 0 h 4308185"/>
                <a:gd name="connsiteX2" fmla="*/ 7629058 w 7996793"/>
                <a:gd name="connsiteY2" fmla="*/ 0 h 4308185"/>
                <a:gd name="connsiteX3" fmla="*/ 7996266 w 7996793"/>
                <a:gd name="connsiteY3" fmla="*/ 710108 h 4308185"/>
                <a:gd name="connsiteX4" fmla="*/ 7996266 w 7996793"/>
                <a:gd name="connsiteY4" fmla="*/ 3588552 h 4308185"/>
                <a:gd name="connsiteX5" fmla="*/ 7276633 w 7996793"/>
                <a:gd name="connsiteY5" fmla="*/ 4308185 h 4308185"/>
                <a:gd name="connsiteX6" fmla="*/ 719633 w 7996793"/>
                <a:gd name="connsiteY6" fmla="*/ 4308185 h 4308185"/>
                <a:gd name="connsiteX7" fmla="*/ 0 w 7996793"/>
                <a:gd name="connsiteY7" fmla="*/ 3588552 h 4308185"/>
                <a:gd name="connsiteX8" fmla="*/ 0 w 7996793"/>
                <a:gd name="connsiteY8" fmla="*/ 710108 h 4308185"/>
                <a:gd name="connsiteX0" fmla="*/ 0 w 7996793"/>
                <a:gd name="connsiteY0" fmla="*/ 710108 h 4308185"/>
                <a:gd name="connsiteX1" fmla="*/ 443408 w 7996793"/>
                <a:gd name="connsiteY1" fmla="*/ 0 h 4308185"/>
                <a:gd name="connsiteX2" fmla="*/ 7629058 w 7996793"/>
                <a:gd name="connsiteY2" fmla="*/ 0 h 4308185"/>
                <a:gd name="connsiteX3" fmla="*/ 7996266 w 7996793"/>
                <a:gd name="connsiteY3" fmla="*/ 710108 h 4308185"/>
                <a:gd name="connsiteX4" fmla="*/ 7996266 w 7996793"/>
                <a:gd name="connsiteY4" fmla="*/ 3588552 h 4308185"/>
                <a:gd name="connsiteX5" fmla="*/ 7600483 w 7996793"/>
                <a:gd name="connsiteY5" fmla="*/ 4308185 h 4308185"/>
                <a:gd name="connsiteX6" fmla="*/ 719633 w 7996793"/>
                <a:gd name="connsiteY6" fmla="*/ 4308185 h 4308185"/>
                <a:gd name="connsiteX7" fmla="*/ 0 w 7996793"/>
                <a:gd name="connsiteY7" fmla="*/ 3588552 h 4308185"/>
                <a:gd name="connsiteX8" fmla="*/ 0 w 7996793"/>
                <a:gd name="connsiteY8" fmla="*/ 710108 h 4308185"/>
                <a:gd name="connsiteX0" fmla="*/ 0 w 7996793"/>
                <a:gd name="connsiteY0" fmla="*/ 710108 h 4327235"/>
                <a:gd name="connsiteX1" fmla="*/ 443408 w 7996793"/>
                <a:gd name="connsiteY1" fmla="*/ 0 h 4327235"/>
                <a:gd name="connsiteX2" fmla="*/ 7629058 w 7996793"/>
                <a:gd name="connsiteY2" fmla="*/ 0 h 4327235"/>
                <a:gd name="connsiteX3" fmla="*/ 7996266 w 7996793"/>
                <a:gd name="connsiteY3" fmla="*/ 710108 h 4327235"/>
                <a:gd name="connsiteX4" fmla="*/ 7996266 w 7996793"/>
                <a:gd name="connsiteY4" fmla="*/ 3588552 h 4327235"/>
                <a:gd name="connsiteX5" fmla="*/ 7600483 w 7996793"/>
                <a:gd name="connsiteY5" fmla="*/ 4308185 h 4327235"/>
                <a:gd name="connsiteX6" fmla="*/ 395783 w 7996793"/>
                <a:gd name="connsiteY6" fmla="*/ 4327235 h 4327235"/>
                <a:gd name="connsiteX7" fmla="*/ 0 w 7996793"/>
                <a:gd name="connsiteY7" fmla="*/ 3588552 h 4327235"/>
                <a:gd name="connsiteX8" fmla="*/ 0 w 7996793"/>
                <a:gd name="connsiteY8" fmla="*/ 710108 h 4327235"/>
                <a:gd name="connsiteX0" fmla="*/ 0 w 7996793"/>
                <a:gd name="connsiteY0" fmla="*/ 710108 h 4327235"/>
                <a:gd name="connsiteX1" fmla="*/ 443408 w 7996793"/>
                <a:gd name="connsiteY1" fmla="*/ 0 h 4327235"/>
                <a:gd name="connsiteX2" fmla="*/ 7629058 w 7996793"/>
                <a:gd name="connsiteY2" fmla="*/ 0 h 4327235"/>
                <a:gd name="connsiteX3" fmla="*/ 7996266 w 7996793"/>
                <a:gd name="connsiteY3" fmla="*/ 710108 h 4327235"/>
                <a:gd name="connsiteX4" fmla="*/ 7996266 w 7996793"/>
                <a:gd name="connsiteY4" fmla="*/ 3588552 h 4327235"/>
                <a:gd name="connsiteX5" fmla="*/ 7600483 w 7996793"/>
                <a:gd name="connsiteY5" fmla="*/ 4308185 h 4327235"/>
                <a:gd name="connsiteX6" fmla="*/ 395783 w 7996793"/>
                <a:gd name="connsiteY6" fmla="*/ 4327235 h 4327235"/>
                <a:gd name="connsiteX7" fmla="*/ 9525 w 7996793"/>
                <a:gd name="connsiteY7" fmla="*/ 3750477 h 4327235"/>
                <a:gd name="connsiteX8" fmla="*/ 0 w 7996793"/>
                <a:gd name="connsiteY8" fmla="*/ 710108 h 4327235"/>
                <a:gd name="connsiteX0" fmla="*/ 0 w 7996793"/>
                <a:gd name="connsiteY0" fmla="*/ 710108 h 4327235"/>
                <a:gd name="connsiteX1" fmla="*/ 443408 w 7996793"/>
                <a:gd name="connsiteY1" fmla="*/ 0 h 4327235"/>
                <a:gd name="connsiteX2" fmla="*/ 7629058 w 7996793"/>
                <a:gd name="connsiteY2" fmla="*/ 0 h 4327235"/>
                <a:gd name="connsiteX3" fmla="*/ 7996266 w 7996793"/>
                <a:gd name="connsiteY3" fmla="*/ 710108 h 4327235"/>
                <a:gd name="connsiteX4" fmla="*/ 7986741 w 7996793"/>
                <a:gd name="connsiteY4" fmla="*/ 3817152 h 4327235"/>
                <a:gd name="connsiteX5" fmla="*/ 7600483 w 7996793"/>
                <a:gd name="connsiteY5" fmla="*/ 4308185 h 4327235"/>
                <a:gd name="connsiteX6" fmla="*/ 395783 w 7996793"/>
                <a:gd name="connsiteY6" fmla="*/ 4327235 h 4327235"/>
                <a:gd name="connsiteX7" fmla="*/ 9525 w 7996793"/>
                <a:gd name="connsiteY7" fmla="*/ 3750477 h 4327235"/>
                <a:gd name="connsiteX8" fmla="*/ 0 w 7996793"/>
                <a:gd name="connsiteY8" fmla="*/ 710108 h 4327235"/>
                <a:gd name="connsiteX0" fmla="*/ 0 w 8005975"/>
                <a:gd name="connsiteY0" fmla="*/ 710108 h 4327235"/>
                <a:gd name="connsiteX1" fmla="*/ 443408 w 8005975"/>
                <a:gd name="connsiteY1" fmla="*/ 0 h 4327235"/>
                <a:gd name="connsiteX2" fmla="*/ 7629058 w 8005975"/>
                <a:gd name="connsiteY2" fmla="*/ 0 h 4327235"/>
                <a:gd name="connsiteX3" fmla="*/ 8005791 w 8005975"/>
                <a:gd name="connsiteY3" fmla="*/ 529133 h 4327235"/>
                <a:gd name="connsiteX4" fmla="*/ 7986741 w 8005975"/>
                <a:gd name="connsiteY4" fmla="*/ 3817152 h 4327235"/>
                <a:gd name="connsiteX5" fmla="*/ 7600483 w 8005975"/>
                <a:gd name="connsiteY5" fmla="*/ 4308185 h 4327235"/>
                <a:gd name="connsiteX6" fmla="*/ 395783 w 8005975"/>
                <a:gd name="connsiteY6" fmla="*/ 4327235 h 4327235"/>
                <a:gd name="connsiteX7" fmla="*/ 9525 w 8005975"/>
                <a:gd name="connsiteY7" fmla="*/ 3750477 h 4327235"/>
                <a:gd name="connsiteX8" fmla="*/ 0 w 8005975"/>
                <a:gd name="connsiteY8" fmla="*/ 710108 h 4327235"/>
                <a:gd name="connsiteX0" fmla="*/ 0 w 8025025"/>
                <a:gd name="connsiteY0" fmla="*/ 462458 h 4327235"/>
                <a:gd name="connsiteX1" fmla="*/ 462458 w 8025025"/>
                <a:gd name="connsiteY1" fmla="*/ 0 h 4327235"/>
                <a:gd name="connsiteX2" fmla="*/ 7648108 w 8025025"/>
                <a:gd name="connsiteY2" fmla="*/ 0 h 4327235"/>
                <a:gd name="connsiteX3" fmla="*/ 8024841 w 8025025"/>
                <a:gd name="connsiteY3" fmla="*/ 529133 h 4327235"/>
                <a:gd name="connsiteX4" fmla="*/ 8005791 w 8025025"/>
                <a:gd name="connsiteY4" fmla="*/ 3817152 h 4327235"/>
                <a:gd name="connsiteX5" fmla="*/ 7619533 w 8025025"/>
                <a:gd name="connsiteY5" fmla="*/ 4308185 h 4327235"/>
                <a:gd name="connsiteX6" fmla="*/ 414833 w 8025025"/>
                <a:gd name="connsiteY6" fmla="*/ 4327235 h 4327235"/>
                <a:gd name="connsiteX7" fmla="*/ 28575 w 8025025"/>
                <a:gd name="connsiteY7" fmla="*/ 3750477 h 4327235"/>
                <a:gd name="connsiteX8" fmla="*/ 0 w 8025025"/>
                <a:gd name="connsiteY8" fmla="*/ 462458 h 4327235"/>
                <a:gd name="connsiteX0" fmla="*/ 0 w 8025025"/>
                <a:gd name="connsiteY0" fmla="*/ 462458 h 4327235"/>
                <a:gd name="connsiteX1" fmla="*/ 462458 w 8025025"/>
                <a:gd name="connsiteY1" fmla="*/ 0 h 4327235"/>
                <a:gd name="connsiteX2" fmla="*/ 7648108 w 8025025"/>
                <a:gd name="connsiteY2" fmla="*/ 0 h 4327235"/>
                <a:gd name="connsiteX3" fmla="*/ 8024841 w 8025025"/>
                <a:gd name="connsiteY3" fmla="*/ 529133 h 4327235"/>
                <a:gd name="connsiteX4" fmla="*/ 8005791 w 8025025"/>
                <a:gd name="connsiteY4" fmla="*/ 3817152 h 4327235"/>
                <a:gd name="connsiteX5" fmla="*/ 7619533 w 8025025"/>
                <a:gd name="connsiteY5" fmla="*/ 4308185 h 4327235"/>
                <a:gd name="connsiteX6" fmla="*/ 414833 w 8025025"/>
                <a:gd name="connsiteY6" fmla="*/ 4327235 h 4327235"/>
                <a:gd name="connsiteX7" fmla="*/ 9525 w 8025025"/>
                <a:gd name="connsiteY7" fmla="*/ 3750477 h 4327235"/>
                <a:gd name="connsiteX8" fmla="*/ 0 w 8025025"/>
                <a:gd name="connsiteY8" fmla="*/ 462458 h 4327235"/>
                <a:gd name="connsiteX0" fmla="*/ 0 w 8043891"/>
                <a:gd name="connsiteY0" fmla="*/ 462458 h 4327235"/>
                <a:gd name="connsiteX1" fmla="*/ 462458 w 8043891"/>
                <a:gd name="connsiteY1" fmla="*/ 0 h 4327235"/>
                <a:gd name="connsiteX2" fmla="*/ 7648108 w 8043891"/>
                <a:gd name="connsiteY2" fmla="*/ 0 h 4327235"/>
                <a:gd name="connsiteX3" fmla="*/ 8024841 w 8043891"/>
                <a:gd name="connsiteY3" fmla="*/ 529133 h 4327235"/>
                <a:gd name="connsiteX4" fmla="*/ 8043891 w 8043891"/>
                <a:gd name="connsiteY4" fmla="*/ 3817152 h 4327235"/>
                <a:gd name="connsiteX5" fmla="*/ 7619533 w 8043891"/>
                <a:gd name="connsiteY5" fmla="*/ 4308185 h 4327235"/>
                <a:gd name="connsiteX6" fmla="*/ 414833 w 8043891"/>
                <a:gd name="connsiteY6" fmla="*/ 4327235 h 4327235"/>
                <a:gd name="connsiteX7" fmla="*/ 9525 w 8043891"/>
                <a:gd name="connsiteY7" fmla="*/ 3750477 h 4327235"/>
                <a:gd name="connsiteX8" fmla="*/ 0 w 8043891"/>
                <a:gd name="connsiteY8" fmla="*/ 462458 h 4327235"/>
                <a:gd name="connsiteX0" fmla="*/ 0 w 8027989"/>
                <a:gd name="connsiteY0" fmla="*/ 462458 h 4327235"/>
                <a:gd name="connsiteX1" fmla="*/ 462458 w 8027989"/>
                <a:gd name="connsiteY1" fmla="*/ 0 h 4327235"/>
                <a:gd name="connsiteX2" fmla="*/ 7648108 w 8027989"/>
                <a:gd name="connsiteY2" fmla="*/ 0 h 4327235"/>
                <a:gd name="connsiteX3" fmla="*/ 8024841 w 8027989"/>
                <a:gd name="connsiteY3" fmla="*/ 529133 h 4327235"/>
                <a:gd name="connsiteX4" fmla="*/ 8027989 w 8027989"/>
                <a:gd name="connsiteY4" fmla="*/ 3801249 h 4327235"/>
                <a:gd name="connsiteX5" fmla="*/ 7619533 w 8027989"/>
                <a:gd name="connsiteY5" fmla="*/ 4308185 h 4327235"/>
                <a:gd name="connsiteX6" fmla="*/ 414833 w 8027989"/>
                <a:gd name="connsiteY6" fmla="*/ 4327235 h 4327235"/>
                <a:gd name="connsiteX7" fmla="*/ 9525 w 8027989"/>
                <a:gd name="connsiteY7" fmla="*/ 3750477 h 4327235"/>
                <a:gd name="connsiteX8" fmla="*/ 0 w 8027989"/>
                <a:gd name="connsiteY8" fmla="*/ 462458 h 432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27989" h="4327235">
                  <a:moveTo>
                    <a:pt x="0" y="462458"/>
                  </a:moveTo>
                  <a:cubicBezTo>
                    <a:pt x="0" y="65016"/>
                    <a:pt x="65016" y="0"/>
                    <a:pt x="462458" y="0"/>
                  </a:cubicBezTo>
                  <a:lnTo>
                    <a:pt x="7648108" y="0"/>
                  </a:lnTo>
                  <a:cubicBezTo>
                    <a:pt x="8045550" y="0"/>
                    <a:pt x="8024841" y="131691"/>
                    <a:pt x="8024841" y="529133"/>
                  </a:cubicBezTo>
                  <a:cubicBezTo>
                    <a:pt x="8025890" y="1619838"/>
                    <a:pt x="8026940" y="2710544"/>
                    <a:pt x="8027989" y="3801249"/>
                  </a:cubicBezTo>
                  <a:cubicBezTo>
                    <a:pt x="8027989" y="4198691"/>
                    <a:pt x="8016975" y="4308185"/>
                    <a:pt x="7619533" y="4308185"/>
                  </a:cubicBezTo>
                  <a:lnTo>
                    <a:pt x="414833" y="4327235"/>
                  </a:lnTo>
                  <a:cubicBezTo>
                    <a:pt x="17391" y="4327235"/>
                    <a:pt x="9525" y="4147919"/>
                    <a:pt x="9525" y="3750477"/>
                  </a:cubicBezTo>
                  <a:lnTo>
                    <a:pt x="0" y="462458"/>
                  </a:lnTo>
                  <a:close/>
                </a:path>
              </a:pathLst>
            </a:custGeom>
            <a:solidFill>
              <a:srgbClr val="0070C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399" b="1" dirty="0">
                  <a:ea typeface="Barlow"/>
                  <a:cs typeface="Barlow"/>
                  <a:sym typeface="Barlow"/>
                </a:rPr>
                <a:t>FASE 1B</a:t>
              </a:r>
            </a:p>
            <a:p>
              <a:pPr algn="ctr"/>
              <a:r>
                <a:rPr lang="es-ES" sz="1600" b="1" dirty="0">
                  <a:ea typeface="Barlow"/>
                  <a:cs typeface="Barlow"/>
                  <a:sym typeface="Barlow"/>
                </a:rPr>
                <a:t>3,0 MM TEU/año</a:t>
              </a:r>
            </a:p>
            <a:p>
              <a:pPr algn="ctr"/>
              <a:r>
                <a:rPr lang="es-ES" sz="1400" dirty="0">
                  <a:ea typeface="Barlow"/>
                  <a:cs typeface="Barlow"/>
                  <a:sym typeface="Barlow"/>
                </a:rPr>
                <a:t>(~30 MM Ton/año)</a:t>
              </a:r>
            </a:p>
          </p:txBody>
        </p:sp>
      </p:grpSp>
      <p:sp>
        <p:nvSpPr>
          <p:cNvPr id="74" name="Rectángulo: esquinas redondeadas 1">
            <a:extLst>
              <a:ext uri="{FF2B5EF4-FFF2-40B4-BE49-F238E27FC236}">
                <a16:creationId xmlns:a16="http://schemas.microsoft.com/office/drawing/2014/main" id="{82B6C457-F8E6-400E-AB52-B00133464DDE}"/>
              </a:ext>
            </a:extLst>
          </p:cNvPr>
          <p:cNvSpPr/>
          <p:nvPr/>
        </p:nvSpPr>
        <p:spPr>
          <a:xfrm>
            <a:off x="9096065" y="1998656"/>
            <a:ext cx="2372553" cy="940219"/>
          </a:xfrm>
          <a:custGeom>
            <a:avLst/>
            <a:gdLst>
              <a:gd name="connsiteX0" fmla="*/ 0 w 7996266"/>
              <a:gd name="connsiteY0" fmla="*/ 719633 h 4317710"/>
              <a:gd name="connsiteX1" fmla="*/ 719633 w 7996266"/>
              <a:gd name="connsiteY1" fmla="*/ 0 h 4317710"/>
              <a:gd name="connsiteX2" fmla="*/ 7276633 w 7996266"/>
              <a:gd name="connsiteY2" fmla="*/ 0 h 4317710"/>
              <a:gd name="connsiteX3" fmla="*/ 7996266 w 7996266"/>
              <a:gd name="connsiteY3" fmla="*/ 719633 h 4317710"/>
              <a:gd name="connsiteX4" fmla="*/ 7996266 w 7996266"/>
              <a:gd name="connsiteY4" fmla="*/ 3598077 h 4317710"/>
              <a:gd name="connsiteX5" fmla="*/ 7276633 w 7996266"/>
              <a:gd name="connsiteY5" fmla="*/ 4317710 h 4317710"/>
              <a:gd name="connsiteX6" fmla="*/ 719633 w 7996266"/>
              <a:gd name="connsiteY6" fmla="*/ 4317710 h 4317710"/>
              <a:gd name="connsiteX7" fmla="*/ 0 w 7996266"/>
              <a:gd name="connsiteY7" fmla="*/ 3598077 h 4317710"/>
              <a:gd name="connsiteX8" fmla="*/ 0 w 7996266"/>
              <a:gd name="connsiteY8" fmla="*/ 719633 h 4317710"/>
              <a:gd name="connsiteX0" fmla="*/ 0 w 7996793"/>
              <a:gd name="connsiteY0" fmla="*/ 719633 h 4317710"/>
              <a:gd name="connsiteX1" fmla="*/ 719633 w 7996793"/>
              <a:gd name="connsiteY1" fmla="*/ 0 h 4317710"/>
              <a:gd name="connsiteX2" fmla="*/ 7629058 w 7996793"/>
              <a:gd name="connsiteY2" fmla="*/ 9525 h 4317710"/>
              <a:gd name="connsiteX3" fmla="*/ 7996266 w 7996793"/>
              <a:gd name="connsiteY3" fmla="*/ 719633 h 4317710"/>
              <a:gd name="connsiteX4" fmla="*/ 7996266 w 7996793"/>
              <a:gd name="connsiteY4" fmla="*/ 3598077 h 4317710"/>
              <a:gd name="connsiteX5" fmla="*/ 7276633 w 7996793"/>
              <a:gd name="connsiteY5" fmla="*/ 4317710 h 4317710"/>
              <a:gd name="connsiteX6" fmla="*/ 719633 w 7996793"/>
              <a:gd name="connsiteY6" fmla="*/ 4317710 h 4317710"/>
              <a:gd name="connsiteX7" fmla="*/ 0 w 7996793"/>
              <a:gd name="connsiteY7" fmla="*/ 3598077 h 4317710"/>
              <a:gd name="connsiteX8" fmla="*/ 0 w 7996793"/>
              <a:gd name="connsiteY8" fmla="*/ 719633 h 4317710"/>
              <a:gd name="connsiteX0" fmla="*/ 0 w 7996793"/>
              <a:gd name="connsiteY0" fmla="*/ 710108 h 4308185"/>
              <a:gd name="connsiteX1" fmla="*/ 443408 w 7996793"/>
              <a:gd name="connsiteY1" fmla="*/ 0 h 4308185"/>
              <a:gd name="connsiteX2" fmla="*/ 7629058 w 7996793"/>
              <a:gd name="connsiteY2" fmla="*/ 0 h 4308185"/>
              <a:gd name="connsiteX3" fmla="*/ 7996266 w 7996793"/>
              <a:gd name="connsiteY3" fmla="*/ 710108 h 4308185"/>
              <a:gd name="connsiteX4" fmla="*/ 7996266 w 7996793"/>
              <a:gd name="connsiteY4" fmla="*/ 3588552 h 4308185"/>
              <a:gd name="connsiteX5" fmla="*/ 7276633 w 7996793"/>
              <a:gd name="connsiteY5" fmla="*/ 4308185 h 4308185"/>
              <a:gd name="connsiteX6" fmla="*/ 719633 w 7996793"/>
              <a:gd name="connsiteY6" fmla="*/ 4308185 h 4308185"/>
              <a:gd name="connsiteX7" fmla="*/ 0 w 7996793"/>
              <a:gd name="connsiteY7" fmla="*/ 3588552 h 4308185"/>
              <a:gd name="connsiteX8" fmla="*/ 0 w 7996793"/>
              <a:gd name="connsiteY8" fmla="*/ 710108 h 4308185"/>
              <a:gd name="connsiteX0" fmla="*/ 0 w 7996793"/>
              <a:gd name="connsiteY0" fmla="*/ 710108 h 4308185"/>
              <a:gd name="connsiteX1" fmla="*/ 443408 w 7996793"/>
              <a:gd name="connsiteY1" fmla="*/ 0 h 4308185"/>
              <a:gd name="connsiteX2" fmla="*/ 7629058 w 7996793"/>
              <a:gd name="connsiteY2" fmla="*/ 0 h 4308185"/>
              <a:gd name="connsiteX3" fmla="*/ 7996266 w 7996793"/>
              <a:gd name="connsiteY3" fmla="*/ 710108 h 4308185"/>
              <a:gd name="connsiteX4" fmla="*/ 7996266 w 7996793"/>
              <a:gd name="connsiteY4" fmla="*/ 3588552 h 4308185"/>
              <a:gd name="connsiteX5" fmla="*/ 7600483 w 7996793"/>
              <a:gd name="connsiteY5" fmla="*/ 4308185 h 4308185"/>
              <a:gd name="connsiteX6" fmla="*/ 719633 w 7996793"/>
              <a:gd name="connsiteY6" fmla="*/ 4308185 h 4308185"/>
              <a:gd name="connsiteX7" fmla="*/ 0 w 7996793"/>
              <a:gd name="connsiteY7" fmla="*/ 3588552 h 4308185"/>
              <a:gd name="connsiteX8" fmla="*/ 0 w 7996793"/>
              <a:gd name="connsiteY8" fmla="*/ 710108 h 4308185"/>
              <a:gd name="connsiteX0" fmla="*/ 0 w 7996793"/>
              <a:gd name="connsiteY0" fmla="*/ 710108 h 4327235"/>
              <a:gd name="connsiteX1" fmla="*/ 443408 w 7996793"/>
              <a:gd name="connsiteY1" fmla="*/ 0 h 4327235"/>
              <a:gd name="connsiteX2" fmla="*/ 7629058 w 7996793"/>
              <a:gd name="connsiteY2" fmla="*/ 0 h 4327235"/>
              <a:gd name="connsiteX3" fmla="*/ 7996266 w 7996793"/>
              <a:gd name="connsiteY3" fmla="*/ 710108 h 4327235"/>
              <a:gd name="connsiteX4" fmla="*/ 7996266 w 7996793"/>
              <a:gd name="connsiteY4" fmla="*/ 3588552 h 4327235"/>
              <a:gd name="connsiteX5" fmla="*/ 7600483 w 7996793"/>
              <a:gd name="connsiteY5" fmla="*/ 4308185 h 4327235"/>
              <a:gd name="connsiteX6" fmla="*/ 395783 w 7996793"/>
              <a:gd name="connsiteY6" fmla="*/ 4327235 h 4327235"/>
              <a:gd name="connsiteX7" fmla="*/ 0 w 7996793"/>
              <a:gd name="connsiteY7" fmla="*/ 3588552 h 4327235"/>
              <a:gd name="connsiteX8" fmla="*/ 0 w 7996793"/>
              <a:gd name="connsiteY8" fmla="*/ 710108 h 4327235"/>
              <a:gd name="connsiteX0" fmla="*/ 0 w 7996793"/>
              <a:gd name="connsiteY0" fmla="*/ 710108 h 4327235"/>
              <a:gd name="connsiteX1" fmla="*/ 443408 w 7996793"/>
              <a:gd name="connsiteY1" fmla="*/ 0 h 4327235"/>
              <a:gd name="connsiteX2" fmla="*/ 7629058 w 7996793"/>
              <a:gd name="connsiteY2" fmla="*/ 0 h 4327235"/>
              <a:gd name="connsiteX3" fmla="*/ 7996266 w 7996793"/>
              <a:gd name="connsiteY3" fmla="*/ 710108 h 4327235"/>
              <a:gd name="connsiteX4" fmla="*/ 7996266 w 7996793"/>
              <a:gd name="connsiteY4" fmla="*/ 3588552 h 4327235"/>
              <a:gd name="connsiteX5" fmla="*/ 7600483 w 7996793"/>
              <a:gd name="connsiteY5" fmla="*/ 4308185 h 4327235"/>
              <a:gd name="connsiteX6" fmla="*/ 395783 w 7996793"/>
              <a:gd name="connsiteY6" fmla="*/ 4327235 h 4327235"/>
              <a:gd name="connsiteX7" fmla="*/ 9525 w 7996793"/>
              <a:gd name="connsiteY7" fmla="*/ 3750477 h 4327235"/>
              <a:gd name="connsiteX8" fmla="*/ 0 w 7996793"/>
              <a:gd name="connsiteY8" fmla="*/ 710108 h 4327235"/>
              <a:gd name="connsiteX0" fmla="*/ 0 w 7996793"/>
              <a:gd name="connsiteY0" fmla="*/ 710108 h 4327235"/>
              <a:gd name="connsiteX1" fmla="*/ 443408 w 7996793"/>
              <a:gd name="connsiteY1" fmla="*/ 0 h 4327235"/>
              <a:gd name="connsiteX2" fmla="*/ 7629058 w 7996793"/>
              <a:gd name="connsiteY2" fmla="*/ 0 h 4327235"/>
              <a:gd name="connsiteX3" fmla="*/ 7996266 w 7996793"/>
              <a:gd name="connsiteY3" fmla="*/ 710108 h 4327235"/>
              <a:gd name="connsiteX4" fmla="*/ 7986741 w 7996793"/>
              <a:gd name="connsiteY4" fmla="*/ 3817152 h 4327235"/>
              <a:gd name="connsiteX5" fmla="*/ 7600483 w 7996793"/>
              <a:gd name="connsiteY5" fmla="*/ 4308185 h 4327235"/>
              <a:gd name="connsiteX6" fmla="*/ 395783 w 7996793"/>
              <a:gd name="connsiteY6" fmla="*/ 4327235 h 4327235"/>
              <a:gd name="connsiteX7" fmla="*/ 9525 w 7996793"/>
              <a:gd name="connsiteY7" fmla="*/ 3750477 h 4327235"/>
              <a:gd name="connsiteX8" fmla="*/ 0 w 7996793"/>
              <a:gd name="connsiteY8" fmla="*/ 710108 h 4327235"/>
              <a:gd name="connsiteX0" fmla="*/ 0 w 8005975"/>
              <a:gd name="connsiteY0" fmla="*/ 710108 h 4327235"/>
              <a:gd name="connsiteX1" fmla="*/ 443408 w 8005975"/>
              <a:gd name="connsiteY1" fmla="*/ 0 h 4327235"/>
              <a:gd name="connsiteX2" fmla="*/ 7629058 w 8005975"/>
              <a:gd name="connsiteY2" fmla="*/ 0 h 4327235"/>
              <a:gd name="connsiteX3" fmla="*/ 8005791 w 8005975"/>
              <a:gd name="connsiteY3" fmla="*/ 529133 h 4327235"/>
              <a:gd name="connsiteX4" fmla="*/ 7986741 w 8005975"/>
              <a:gd name="connsiteY4" fmla="*/ 3817152 h 4327235"/>
              <a:gd name="connsiteX5" fmla="*/ 7600483 w 8005975"/>
              <a:gd name="connsiteY5" fmla="*/ 4308185 h 4327235"/>
              <a:gd name="connsiteX6" fmla="*/ 395783 w 8005975"/>
              <a:gd name="connsiteY6" fmla="*/ 4327235 h 4327235"/>
              <a:gd name="connsiteX7" fmla="*/ 9525 w 8005975"/>
              <a:gd name="connsiteY7" fmla="*/ 3750477 h 4327235"/>
              <a:gd name="connsiteX8" fmla="*/ 0 w 8005975"/>
              <a:gd name="connsiteY8" fmla="*/ 710108 h 4327235"/>
              <a:gd name="connsiteX0" fmla="*/ 0 w 8025025"/>
              <a:gd name="connsiteY0" fmla="*/ 462458 h 4327235"/>
              <a:gd name="connsiteX1" fmla="*/ 462458 w 8025025"/>
              <a:gd name="connsiteY1" fmla="*/ 0 h 4327235"/>
              <a:gd name="connsiteX2" fmla="*/ 7648108 w 8025025"/>
              <a:gd name="connsiteY2" fmla="*/ 0 h 4327235"/>
              <a:gd name="connsiteX3" fmla="*/ 8024841 w 8025025"/>
              <a:gd name="connsiteY3" fmla="*/ 529133 h 4327235"/>
              <a:gd name="connsiteX4" fmla="*/ 8005791 w 8025025"/>
              <a:gd name="connsiteY4" fmla="*/ 3817152 h 4327235"/>
              <a:gd name="connsiteX5" fmla="*/ 7619533 w 8025025"/>
              <a:gd name="connsiteY5" fmla="*/ 4308185 h 4327235"/>
              <a:gd name="connsiteX6" fmla="*/ 414833 w 8025025"/>
              <a:gd name="connsiteY6" fmla="*/ 4327235 h 4327235"/>
              <a:gd name="connsiteX7" fmla="*/ 28575 w 8025025"/>
              <a:gd name="connsiteY7" fmla="*/ 3750477 h 4327235"/>
              <a:gd name="connsiteX8" fmla="*/ 0 w 8025025"/>
              <a:gd name="connsiteY8" fmla="*/ 462458 h 4327235"/>
              <a:gd name="connsiteX0" fmla="*/ 0 w 8025025"/>
              <a:gd name="connsiteY0" fmla="*/ 462458 h 4327235"/>
              <a:gd name="connsiteX1" fmla="*/ 462458 w 8025025"/>
              <a:gd name="connsiteY1" fmla="*/ 0 h 4327235"/>
              <a:gd name="connsiteX2" fmla="*/ 7648108 w 8025025"/>
              <a:gd name="connsiteY2" fmla="*/ 0 h 4327235"/>
              <a:gd name="connsiteX3" fmla="*/ 8024841 w 8025025"/>
              <a:gd name="connsiteY3" fmla="*/ 529133 h 4327235"/>
              <a:gd name="connsiteX4" fmla="*/ 8005791 w 8025025"/>
              <a:gd name="connsiteY4" fmla="*/ 3817152 h 4327235"/>
              <a:gd name="connsiteX5" fmla="*/ 7619533 w 8025025"/>
              <a:gd name="connsiteY5" fmla="*/ 4308185 h 4327235"/>
              <a:gd name="connsiteX6" fmla="*/ 414833 w 8025025"/>
              <a:gd name="connsiteY6" fmla="*/ 4327235 h 4327235"/>
              <a:gd name="connsiteX7" fmla="*/ 9525 w 8025025"/>
              <a:gd name="connsiteY7" fmla="*/ 3750477 h 4327235"/>
              <a:gd name="connsiteX8" fmla="*/ 0 w 8025025"/>
              <a:gd name="connsiteY8" fmla="*/ 462458 h 4327235"/>
              <a:gd name="connsiteX0" fmla="*/ 0 w 8043891"/>
              <a:gd name="connsiteY0" fmla="*/ 462458 h 4327235"/>
              <a:gd name="connsiteX1" fmla="*/ 462458 w 8043891"/>
              <a:gd name="connsiteY1" fmla="*/ 0 h 4327235"/>
              <a:gd name="connsiteX2" fmla="*/ 7648108 w 8043891"/>
              <a:gd name="connsiteY2" fmla="*/ 0 h 4327235"/>
              <a:gd name="connsiteX3" fmla="*/ 8024841 w 8043891"/>
              <a:gd name="connsiteY3" fmla="*/ 529133 h 4327235"/>
              <a:gd name="connsiteX4" fmla="*/ 8043891 w 8043891"/>
              <a:gd name="connsiteY4" fmla="*/ 3817152 h 4327235"/>
              <a:gd name="connsiteX5" fmla="*/ 7619533 w 8043891"/>
              <a:gd name="connsiteY5" fmla="*/ 4308185 h 4327235"/>
              <a:gd name="connsiteX6" fmla="*/ 414833 w 8043891"/>
              <a:gd name="connsiteY6" fmla="*/ 4327235 h 4327235"/>
              <a:gd name="connsiteX7" fmla="*/ 9525 w 8043891"/>
              <a:gd name="connsiteY7" fmla="*/ 3750477 h 4327235"/>
              <a:gd name="connsiteX8" fmla="*/ 0 w 8043891"/>
              <a:gd name="connsiteY8" fmla="*/ 462458 h 4327235"/>
              <a:gd name="connsiteX0" fmla="*/ 0 w 8027989"/>
              <a:gd name="connsiteY0" fmla="*/ 462458 h 4327235"/>
              <a:gd name="connsiteX1" fmla="*/ 462458 w 8027989"/>
              <a:gd name="connsiteY1" fmla="*/ 0 h 4327235"/>
              <a:gd name="connsiteX2" fmla="*/ 7648108 w 8027989"/>
              <a:gd name="connsiteY2" fmla="*/ 0 h 4327235"/>
              <a:gd name="connsiteX3" fmla="*/ 8024841 w 8027989"/>
              <a:gd name="connsiteY3" fmla="*/ 529133 h 4327235"/>
              <a:gd name="connsiteX4" fmla="*/ 8027989 w 8027989"/>
              <a:gd name="connsiteY4" fmla="*/ 3801249 h 4327235"/>
              <a:gd name="connsiteX5" fmla="*/ 7619533 w 8027989"/>
              <a:gd name="connsiteY5" fmla="*/ 4308185 h 4327235"/>
              <a:gd name="connsiteX6" fmla="*/ 414833 w 8027989"/>
              <a:gd name="connsiteY6" fmla="*/ 4327235 h 4327235"/>
              <a:gd name="connsiteX7" fmla="*/ 9525 w 8027989"/>
              <a:gd name="connsiteY7" fmla="*/ 3750477 h 4327235"/>
              <a:gd name="connsiteX8" fmla="*/ 0 w 8027989"/>
              <a:gd name="connsiteY8" fmla="*/ 462458 h 4327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27989" h="4327235">
                <a:moveTo>
                  <a:pt x="0" y="462458"/>
                </a:moveTo>
                <a:cubicBezTo>
                  <a:pt x="0" y="65016"/>
                  <a:pt x="65016" y="0"/>
                  <a:pt x="462458" y="0"/>
                </a:cubicBezTo>
                <a:lnTo>
                  <a:pt x="7648108" y="0"/>
                </a:lnTo>
                <a:cubicBezTo>
                  <a:pt x="8045550" y="0"/>
                  <a:pt x="8024841" y="131691"/>
                  <a:pt x="8024841" y="529133"/>
                </a:cubicBezTo>
                <a:cubicBezTo>
                  <a:pt x="8025890" y="1619838"/>
                  <a:pt x="8026940" y="2710544"/>
                  <a:pt x="8027989" y="3801249"/>
                </a:cubicBezTo>
                <a:cubicBezTo>
                  <a:pt x="8027989" y="4198691"/>
                  <a:pt x="8016975" y="4308185"/>
                  <a:pt x="7619533" y="4308185"/>
                </a:cubicBezTo>
                <a:lnTo>
                  <a:pt x="414833" y="4327235"/>
                </a:lnTo>
                <a:cubicBezTo>
                  <a:pt x="17391" y="4327235"/>
                  <a:pt x="9525" y="4147919"/>
                  <a:pt x="9525" y="3750477"/>
                </a:cubicBezTo>
                <a:lnTo>
                  <a:pt x="0" y="462458"/>
                </a:lnTo>
                <a:close/>
              </a:path>
            </a:pathLst>
          </a:cu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399" b="1" dirty="0">
                <a:solidFill>
                  <a:schemeClr val="bg1"/>
                </a:solidFill>
                <a:ea typeface="Barlow"/>
                <a:cs typeface="Barlow"/>
                <a:sym typeface="Barlow"/>
              </a:rPr>
              <a:t>FASES 0 + 1A 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  <a:ea typeface="Barlow"/>
                <a:cs typeface="Barlow"/>
                <a:sym typeface="Barlow"/>
              </a:rPr>
              <a:t>1,5 MM TEU/año</a:t>
            </a:r>
          </a:p>
          <a:p>
            <a:pPr algn="ctr"/>
            <a:r>
              <a:rPr lang="es-ES" sz="1400" dirty="0">
                <a:solidFill>
                  <a:schemeClr val="bg1"/>
                </a:solidFill>
                <a:ea typeface="Barlow"/>
                <a:cs typeface="Barlow"/>
                <a:sym typeface="Barlow"/>
              </a:rPr>
              <a:t>(</a:t>
            </a:r>
            <a:r>
              <a:rPr lang="es-ES" sz="1400" dirty="0">
                <a:ea typeface="Barlow"/>
                <a:cs typeface="Barlow"/>
                <a:sym typeface="Barlow"/>
              </a:rPr>
              <a:t>~</a:t>
            </a:r>
            <a:r>
              <a:rPr lang="es-ES" sz="1400" dirty="0">
                <a:solidFill>
                  <a:schemeClr val="bg1"/>
                </a:solidFill>
                <a:ea typeface="Barlow"/>
                <a:cs typeface="Barlow"/>
                <a:sym typeface="Barlow"/>
              </a:rPr>
              <a:t>15 MM Ton/año)</a:t>
            </a:r>
          </a:p>
        </p:txBody>
      </p:sp>
      <p:pic>
        <p:nvPicPr>
          <p:cNvPr id="77" name="Imagen 76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13FFEBB-01E6-1D06-6356-A3B02BBEC2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2051" y="1971872"/>
            <a:ext cx="4245430" cy="979545"/>
          </a:xfrm>
          <a:prstGeom prst="rect">
            <a:avLst/>
          </a:prstGeom>
        </p:spPr>
      </p:pic>
      <p:pic>
        <p:nvPicPr>
          <p:cNvPr id="79" name="Imagen 78" descr="Fondo negro con letras blancas&#10;&#10;Descripción generada automáticamente con confianza baja">
            <a:extLst>
              <a:ext uri="{FF2B5EF4-FFF2-40B4-BE49-F238E27FC236}">
                <a16:creationId xmlns:a16="http://schemas.microsoft.com/office/drawing/2014/main" id="{05A6E9E3-B56F-1738-B973-2A5CA6946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5997" y="1963527"/>
            <a:ext cx="3245062" cy="869215"/>
          </a:xfrm>
          <a:prstGeom prst="rect">
            <a:avLst/>
          </a:prstGeom>
        </p:spPr>
      </p:pic>
      <p:grpSp>
        <p:nvGrpSpPr>
          <p:cNvPr id="85" name="Grupo 84">
            <a:extLst>
              <a:ext uri="{FF2B5EF4-FFF2-40B4-BE49-F238E27FC236}">
                <a16:creationId xmlns:a16="http://schemas.microsoft.com/office/drawing/2014/main" id="{23B430DF-6626-71FF-7748-8B55EA0E3682}"/>
              </a:ext>
            </a:extLst>
          </p:cNvPr>
          <p:cNvGrpSpPr/>
          <p:nvPr/>
        </p:nvGrpSpPr>
        <p:grpSpPr>
          <a:xfrm>
            <a:off x="2118555" y="1967061"/>
            <a:ext cx="3747253" cy="542231"/>
            <a:chOff x="2115928" y="1966679"/>
            <a:chExt cx="3748229" cy="542372"/>
          </a:xfrm>
        </p:grpSpPr>
        <p:sp>
          <p:nvSpPr>
            <p:cNvPr id="86" name="Diagrama de flujo: datos 22">
              <a:extLst>
                <a:ext uri="{FF2B5EF4-FFF2-40B4-BE49-F238E27FC236}">
                  <a16:creationId xmlns:a16="http://schemas.microsoft.com/office/drawing/2014/main" id="{58CDDA64-F0A8-2027-381A-1BBC53153565}"/>
                </a:ext>
              </a:extLst>
            </p:cNvPr>
            <p:cNvSpPr/>
            <p:nvPr/>
          </p:nvSpPr>
          <p:spPr>
            <a:xfrm rot="605038">
              <a:off x="2131055" y="1966679"/>
              <a:ext cx="3733102" cy="542372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248"/>
                <a:gd name="connsiteY0" fmla="*/ 10000 h 10000"/>
                <a:gd name="connsiteX1" fmla="*/ 2000 w 10248"/>
                <a:gd name="connsiteY1" fmla="*/ 0 h 10000"/>
                <a:gd name="connsiteX2" fmla="*/ 10248 w 10248"/>
                <a:gd name="connsiteY2" fmla="*/ 41 h 10000"/>
                <a:gd name="connsiteX3" fmla="*/ 8000 w 10248"/>
                <a:gd name="connsiteY3" fmla="*/ 10000 h 10000"/>
                <a:gd name="connsiteX4" fmla="*/ 0 w 10248"/>
                <a:gd name="connsiteY4" fmla="*/ 10000 h 10000"/>
                <a:gd name="connsiteX0" fmla="*/ 0 w 10248"/>
                <a:gd name="connsiteY0" fmla="*/ 10000 h 10000"/>
                <a:gd name="connsiteX1" fmla="*/ 2000 w 10248"/>
                <a:gd name="connsiteY1" fmla="*/ 0 h 10000"/>
                <a:gd name="connsiteX2" fmla="*/ 10248 w 10248"/>
                <a:gd name="connsiteY2" fmla="*/ 41 h 10000"/>
                <a:gd name="connsiteX3" fmla="*/ 8000 w 10248"/>
                <a:gd name="connsiteY3" fmla="*/ 10000 h 10000"/>
                <a:gd name="connsiteX4" fmla="*/ 0 w 10248"/>
                <a:gd name="connsiteY4" fmla="*/ 10000 h 10000"/>
                <a:gd name="connsiteX0" fmla="*/ 0 w 10248"/>
                <a:gd name="connsiteY0" fmla="*/ 10000 h 10214"/>
                <a:gd name="connsiteX1" fmla="*/ 2000 w 10248"/>
                <a:gd name="connsiteY1" fmla="*/ 0 h 10214"/>
                <a:gd name="connsiteX2" fmla="*/ 10248 w 10248"/>
                <a:gd name="connsiteY2" fmla="*/ 41 h 10214"/>
                <a:gd name="connsiteX3" fmla="*/ 8933 w 10248"/>
                <a:gd name="connsiteY3" fmla="*/ 10214 h 10214"/>
                <a:gd name="connsiteX4" fmla="*/ 0 w 10248"/>
                <a:gd name="connsiteY4" fmla="*/ 10000 h 10214"/>
                <a:gd name="connsiteX0" fmla="*/ 0 w 10248"/>
                <a:gd name="connsiteY0" fmla="*/ 10000 h 10214"/>
                <a:gd name="connsiteX1" fmla="*/ 2000 w 10248"/>
                <a:gd name="connsiteY1" fmla="*/ 0 h 10214"/>
                <a:gd name="connsiteX2" fmla="*/ 10248 w 10248"/>
                <a:gd name="connsiteY2" fmla="*/ 41 h 10214"/>
                <a:gd name="connsiteX3" fmla="*/ 8933 w 10248"/>
                <a:gd name="connsiteY3" fmla="*/ 10214 h 10214"/>
                <a:gd name="connsiteX4" fmla="*/ 0 w 10248"/>
                <a:gd name="connsiteY4" fmla="*/ 10000 h 10214"/>
                <a:gd name="connsiteX0" fmla="*/ 0 w 12953"/>
                <a:gd name="connsiteY0" fmla="*/ 9132 h 10214"/>
                <a:gd name="connsiteX1" fmla="*/ 4705 w 12953"/>
                <a:gd name="connsiteY1" fmla="*/ 0 h 10214"/>
                <a:gd name="connsiteX2" fmla="*/ 12953 w 12953"/>
                <a:gd name="connsiteY2" fmla="*/ 41 h 10214"/>
                <a:gd name="connsiteX3" fmla="*/ 11638 w 12953"/>
                <a:gd name="connsiteY3" fmla="*/ 10214 h 10214"/>
                <a:gd name="connsiteX4" fmla="*/ 0 w 12953"/>
                <a:gd name="connsiteY4" fmla="*/ 9132 h 10214"/>
                <a:gd name="connsiteX0" fmla="*/ 0 w 12953"/>
                <a:gd name="connsiteY0" fmla="*/ 9132 h 10287"/>
                <a:gd name="connsiteX1" fmla="*/ 4705 w 12953"/>
                <a:gd name="connsiteY1" fmla="*/ 0 h 10287"/>
                <a:gd name="connsiteX2" fmla="*/ 12953 w 12953"/>
                <a:gd name="connsiteY2" fmla="*/ 41 h 10287"/>
                <a:gd name="connsiteX3" fmla="*/ 12008 w 12953"/>
                <a:gd name="connsiteY3" fmla="*/ 10287 h 10287"/>
                <a:gd name="connsiteX4" fmla="*/ 0 w 12953"/>
                <a:gd name="connsiteY4" fmla="*/ 9132 h 10287"/>
                <a:gd name="connsiteX0" fmla="*/ 0 w 12953"/>
                <a:gd name="connsiteY0" fmla="*/ 9132 h 10287"/>
                <a:gd name="connsiteX1" fmla="*/ 4705 w 12953"/>
                <a:gd name="connsiteY1" fmla="*/ 0 h 10287"/>
                <a:gd name="connsiteX2" fmla="*/ 12953 w 12953"/>
                <a:gd name="connsiteY2" fmla="*/ 41 h 10287"/>
                <a:gd name="connsiteX3" fmla="*/ 12008 w 12953"/>
                <a:gd name="connsiteY3" fmla="*/ 10287 h 10287"/>
                <a:gd name="connsiteX4" fmla="*/ 0 w 12953"/>
                <a:gd name="connsiteY4" fmla="*/ 9132 h 10287"/>
                <a:gd name="connsiteX0" fmla="*/ 0 w 13341"/>
                <a:gd name="connsiteY0" fmla="*/ 6664 h 10287"/>
                <a:gd name="connsiteX1" fmla="*/ 5093 w 13341"/>
                <a:gd name="connsiteY1" fmla="*/ 0 h 10287"/>
                <a:gd name="connsiteX2" fmla="*/ 13341 w 13341"/>
                <a:gd name="connsiteY2" fmla="*/ 41 h 10287"/>
                <a:gd name="connsiteX3" fmla="*/ 12396 w 13341"/>
                <a:gd name="connsiteY3" fmla="*/ 10287 h 10287"/>
                <a:gd name="connsiteX4" fmla="*/ 0 w 13341"/>
                <a:gd name="connsiteY4" fmla="*/ 6664 h 10287"/>
                <a:gd name="connsiteX0" fmla="*/ 0 w 13341"/>
                <a:gd name="connsiteY0" fmla="*/ 6623 h 10246"/>
                <a:gd name="connsiteX1" fmla="*/ 5964 w 13341"/>
                <a:gd name="connsiteY1" fmla="*/ 650 h 10246"/>
                <a:gd name="connsiteX2" fmla="*/ 13341 w 13341"/>
                <a:gd name="connsiteY2" fmla="*/ 0 h 10246"/>
                <a:gd name="connsiteX3" fmla="*/ 12396 w 13341"/>
                <a:gd name="connsiteY3" fmla="*/ 10246 h 10246"/>
                <a:gd name="connsiteX4" fmla="*/ 0 w 13341"/>
                <a:gd name="connsiteY4" fmla="*/ 6623 h 10246"/>
                <a:gd name="connsiteX0" fmla="*/ 0 w 13341"/>
                <a:gd name="connsiteY0" fmla="*/ 6623 h 10246"/>
                <a:gd name="connsiteX1" fmla="*/ 5964 w 13341"/>
                <a:gd name="connsiteY1" fmla="*/ 650 h 10246"/>
                <a:gd name="connsiteX2" fmla="*/ 13341 w 13341"/>
                <a:gd name="connsiteY2" fmla="*/ 0 h 10246"/>
                <a:gd name="connsiteX3" fmla="*/ 12396 w 13341"/>
                <a:gd name="connsiteY3" fmla="*/ 10246 h 10246"/>
                <a:gd name="connsiteX4" fmla="*/ 0 w 13341"/>
                <a:gd name="connsiteY4" fmla="*/ 6623 h 10246"/>
                <a:gd name="connsiteX0" fmla="*/ 0 w 13341"/>
                <a:gd name="connsiteY0" fmla="*/ 6677 h 10300"/>
                <a:gd name="connsiteX1" fmla="*/ 6194 w 13341"/>
                <a:gd name="connsiteY1" fmla="*/ 408 h 10300"/>
                <a:gd name="connsiteX2" fmla="*/ 13341 w 13341"/>
                <a:gd name="connsiteY2" fmla="*/ 54 h 10300"/>
                <a:gd name="connsiteX3" fmla="*/ 12396 w 13341"/>
                <a:gd name="connsiteY3" fmla="*/ 10300 h 10300"/>
                <a:gd name="connsiteX4" fmla="*/ 0 w 13341"/>
                <a:gd name="connsiteY4" fmla="*/ 6677 h 10300"/>
                <a:gd name="connsiteX0" fmla="*/ 0 w 13341"/>
                <a:gd name="connsiteY0" fmla="*/ 6623 h 10246"/>
                <a:gd name="connsiteX1" fmla="*/ 6194 w 13341"/>
                <a:gd name="connsiteY1" fmla="*/ 354 h 10246"/>
                <a:gd name="connsiteX2" fmla="*/ 13341 w 13341"/>
                <a:gd name="connsiteY2" fmla="*/ 0 h 10246"/>
                <a:gd name="connsiteX3" fmla="*/ 12396 w 13341"/>
                <a:gd name="connsiteY3" fmla="*/ 10246 h 10246"/>
                <a:gd name="connsiteX4" fmla="*/ 0 w 13341"/>
                <a:gd name="connsiteY4" fmla="*/ 6623 h 10246"/>
                <a:gd name="connsiteX0" fmla="*/ 0 w 13341"/>
                <a:gd name="connsiteY0" fmla="*/ 6623 h 10246"/>
                <a:gd name="connsiteX1" fmla="*/ 6194 w 13341"/>
                <a:gd name="connsiteY1" fmla="*/ 354 h 10246"/>
                <a:gd name="connsiteX2" fmla="*/ 13341 w 13341"/>
                <a:gd name="connsiteY2" fmla="*/ 0 h 10246"/>
                <a:gd name="connsiteX3" fmla="*/ 12396 w 13341"/>
                <a:gd name="connsiteY3" fmla="*/ 10246 h 10246"/>
                <a:gd name="connsiteX4" fmla="*/ 0 w 13341"/>
                <a:gd name="connsiteY4" fmla="*/ 6623 h 10246"/>
                <a:gd name="connsiteX0" fmla="*/ 0 w 13553"/>
                <a:gd name="connsiteY0" fmla="*/ 6487 h 10246"/>
                <a:gd name="connsiteX1" fmla="*/ 6406 w 13553"/>
                <a:gd name="connsiteY1" fmla="*/ 354 h 10246"/>
                <a:gd name="connsiteX2" fmla="*/ 13553 w 13553"/>
                <a:gd name="connsiteY2" fmla="*/ 0 h 10246"/>
                <a:gd name="connsiteX3" fmla="*/ 12608 w 13553"/>
                <a:gd name="connsiteY3" fmla="*/ 10246 h 10246"/>
                <a:gd name="connsiteX4" fmla="*/ 0 w 13553"/>
                <a:gd name="connsiteY4" fmla="*/ 6487 h 1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53" h="10246">
                  <a:moveTo>
                    <a:pt x="0" y="6487"/>
                  </a:moveTo>
                  <a:cubicBezTo>
                    <a:pt x="2065" y="4397"/>
                    <a:pt x="3341" y="3120"/>
                    <a:pt x="6406" y="354"/>
                  </a:cubicBezTo>
                  <a:cubicBezTo>
                    <a:pt x="8816" y="99"/>
                    <a:pt x="11094" y="217"/>
                    <a:pt x="13553" y="0"/>
                  </a:cubicBezTo>
                  <a:cubicBezTo>
                    <a:pt x="12864" y="5249"/>
                    <a:pt x="12927" y="7309"/>
                    <a:pt x="12608" y="10246"/>
                  </a:cubicBezTo>
                  <a:lnTo>
                    <a:pt x="0" y="6487"/>
                  </a:lnTo>
                  <a:close/>
                </a:path>
              </a:pathLst>
            </a:custGeom>
            <a:solidFill>
              <a:schemeClr val="bg1">
                <a:lumMod val="85000"/>
                <a:alpha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939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7" name="Diagrama de flujo: datos 18">
              <a:extLst>
                <a:ext uri="{FF2B5EF4-FFF2-40B4-BE49-F238E27FC236}">
                  <a16:creationId xmlns:a16="http://schemas.microsoft.com/office/drawing/2014/main" id="{20FFF19B-E906-B544-0E6B-D9DA80F6B36E}"/>
                </a:ext>
              </a:extLst>
            </p:cNvPr>
            <p:cNvSpPr/>
            <p:nvPr/>
          </p:nvSpPr>
          <p:spPr>
            <a:xfrm rot="6195695">
              <a:off x="3804585" y="696484"/>
              <a:ext cx="73151" cy="3450465"/>
            </a:xfrm>
            <a:prstGeom prst="flowChartInputOutput">
              <a:avLst/>
            </a:prstGeom>
            <a:solidFill>
              <a:schemeClr val="bg1">
                <a:lumMod val="65000"/>
                <a:alpha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939" dirty="0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88" name="Grupo 87">
            <a:extLst>
              <a:ext uri="{FF2B5EF4-FFF2-40B4-BE49-F238E27FC236}">
                <a16:creationId xmlns:a16="http://schemas.microsoft.com/office/drawing/2014/main" id="{56765477-B793-663A-CF0A-891A275F96F4}"/>
              </a:ext>
            </a:extLst>
          </p:cNvPr>
          <p:cNvGrpSpPr/>
          <p:nvPr/>
        </p:nvGrpSpPr>
        <p:grpSpPr>
          <a:xfrm>
            <a:off x="5418028" y="2237493"/>
            <a:ext cx="2819671" cy="1226399"/>
            <a:chOff x="5416261" y="2237182"/>
            <a:chExt cx="2820405" cy="1226718"/>
          </a:xfrm>
        </p:grpSpPr>
        <p:grpSp>
          <p:nvGrpSpPr>
            <p:cNvPr id="89" name="Grupo 88">
              <a:extLst>
                <a:ext uri="{FF2B5EF4-FFF2-40B4-BE49-F238E27FC236}">
                  <a16:creationId xmlns:a16="http://schemas.microsoft.com/office/drawing/2014/main" id="{FC6B4578-7134-2437-2132-C8EECEA1FDB0}"/>
                </a:ext>
              </a:extLst>
            </p:cNvPr>
            <p:cNvGrpSpPr/>
            <p:nvPr/>
          </p:nvGrpSpPr>
          <p:grpSpPr>
            <a:xfrm>
              <a:off x="5416261" y="2237182"/>
              <a:ext cx="2820405" cy="937809"/>
              <a:chOff x="5416261" y="2237182"/>
              <a:chExt cx="2820405" cy="937809"/>
            </a:xfrm>
          </p:grpSpPr>
          <p:sp>
            <p:nvSpPr>
              <p:cNvPr id="91" name="Diagrama de flujo: datos 22">
                <a:extLst>
                  <a:ext uri="{FF2B5EF4-FFF2-40B4-BE49-F238E27FC236}">
                    <a16:creationId xmlns:a16="http://schemas.microsoft.com/office/drawing/2014/main" id="{163E6EED-3400-53C7-7952-4791203B03F3}"/>
                  </a:ext>
                </a:extLst>
              </p:cNvPr>
              <p:cNvSpPr/>
              <p:nvPr/>
            </p:nvSpPr>
            <p:spPr>
              <a:xfrm rot="919637">
                <a:off x="5567260" y="2400231"/>
                <a:ext cx="2669406" cy="774760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248"/>
                  <a:gd name="connsiteY0" fmla="*/ 10000 h 10000"/>
                  <a:gd name="connsiteX1" fmla="*/ 2000 w 10248"/>
                  <a:gd name="connsiteY1" fmla="*/ 0 h 10000"/>
                  <a:gd name="connsiteX2" fmla="*/ 10248 w 10248"/>
                  <a:gd name="connsiteY2" fmla="*/ 41 h 10000"/>
                  <a:gd name="connsiteX3" fmla="*/ 8000 w 10248"/>
                  <a:gd name="connsiteY3" fmla="*/ 10000 h 10000"/>
                  <a:gd name="connsiteX4" fmla="*/ 0 w 10248"/>
                  <a:gd name="connsiteY4" fmla="*/ 10000 h 10000"/>
                  <a:gd name="connsiteX0" fmla="*/ 0 w 10248"/>
                  <a:gd name="connsiteY0" fmla="*/ 10000 h 10000"/>
                  <a:gd name="connsiteX1" fmla="*/ 2000 w 10248"/>
                  <a:gd name="connsiteY1" fmla="*/ 0 h 10000"/>
                  <a:gd name="connsiteX2" fmla="*/ 10248 w 10248"/>
                  <a:gd name="connsiteY2" fmla="*/ 41 h 10000"/>
                  <a:gd name="connsiteX3" fmla="*/ 8000 w 10248"/>
                  <a:gd name="connsiteY3" fmla="*/ 10000 h 10000"/>
                  <a:gd name="connsiteX4" fmla="*/ 0 w 10248"/>
                  <a:gd name="connsiteY4" fmla="*/ 10000 h 10000"/>
                  <a:gd name="connsiteX0" fmla="*/ 0 w 10248"/>
                  <a:gd name="connsiteY0" fmla="*/ 10000 h 10214"/>
                  <a:gd name="connsiteX1" fmla="*/ 2000 w 10248"/>
                  <a:gd name="connsiteY1" fmla="*/ 0 h 10214"/>
                  <a:gd name="connsiteX2" fmla="*/ 10248 w 10248"/>
                  <a:gd name="connsiteY2" fmla="*/ 41 h 10214"/>
                  <a:gd name="connsiteX3" fmla="*/ 8933 w 10248"/>
                  <a:gd name="connsiteY3" fmla="*/ 10214 h 10214"/>
                  <a:gd name="connsiteX4" fmla="*/ 0 w 10248"/>
                  <a:gd name="connsiteY4" fmla="*/ 10000 h 10214"/>
                  <a:gd name="connsiteX0" fmla="*/ 0 w 10248"/>
                  <a:gd name="connsiteY0" fmla="*/ 10000 h 10214"/>
                  <a:gd name="connsiteX1" fmla="*/ 2000 w 10248"/>
                  <a:gd name="connsiteY1" fmla="*/ 0 h 10214"/>
                  <a:gd name="connsiteX2" fmla="*/ 10248 w 10248"/>
                  <a:gd name="connsiteY2" fmla="*/ 41 h 10214"/>
                  <a:gd name="connsiteX3" fmla="*/ 8933 w 10248"/>
                  <a:gd name="connsiteY3" fmla="*/ 10214 h 10214"/>
                  <a:gd name="connsiteX4" fmla="*/ 0 w 10248"/>
                  <a:gd name="connsiteY4" fmla="*/ 10000 h 10214"/>
                  <a:gd name="connsiteX0" fmla="*/ 0 w 12953"/>
                  <a:gd name="connsiteY0" fmla="*/ 9132 h 10214"/>
                  <a:gd name="connsiteX1" fmla="*/ 4705 w 12953"/>
                  <a:gd name="connsiteY1" fmla="*/ 0 h 10214"/>
                  <a:gd name="connsiteX2" fmla="*/ 12953 w 12953"/>
                  <a:gd name="connsiteY2" fmla="*/ 41 h 10214"/>
                  <a:gd name="connsiteX3" fmla="*/ 11638 w 12953"/>
                  <a:gd name="connsiteY3" fmla="*/ 10214 h 10214"/>
                  <a:gd name="connsiteX4" fmla="*/ 0 w 12953"/>
                  <a:gd name="connsiteY4" fmla="*/ 9132 h 10214"/>
                  <a:gd name="connsiteX0" fmla="*/ 0 w 13500"/>
                  <a:gd name="connsiteY0" fmla="*/ 10980 h 12062"/>
                  <a:gd name="connsiteX1" fmla="*/ 4705 w 13500"/>
                  <a:gd name="connsiteY1" fmla="*/ 1848 h 12062"/>
                  <a:gd name="connsiteX2" fmla="*/ 13500 w 13500"/>
                  <a:gd name="connsiteY2" fmla="*/ 0 h 12062"/>
                  <a:gd name="connsiteX3" fmla="*/ 11638 w 13500"/>
                  <a:gd name="connsiteY3" fmla="*/ 12062 h 12062"/>
                  <a:gd name="connsiteX4" fmla="*/ 0 w 13500"/>
                  <a:gd name="connsiteY4" fmla="*/ 10980 h 12062"/>
                  <a:gd name="connsiteX0" fmla="*/ 0 w 13500"/>
                  <a:gd name="connsiteY0" fmla="*/ 10980 h 11790"/>
                  <a:gd name="connsiteX1" fmla="*/ 4705 w 13500"/>
                  <a:gd name="connsiteY1" fmla="*/ 1848 h 11790"/>
                  <a:gd name="connsiteX2" fmla="*/ 13500 w 13500"/>
                  <a:gd name="connsiteY2" fmla="*/ 0 h 11790"/>
                  <a:gd name="connsiteX3" fmla="*/ 12958 w 13500"/>
                  <a:gd name="connsiteY3" fmla="*/ 11790 h 11790"/>
                  <a:gd name="connsiteX4" fmla="*/ 0 w 13500"/>
                  <a:gd name="connsiteY4" fmla="*/ 10980 h 11790"/>
                  <a:gd name="connsiteX0" fmla="*/ 0 w 13500"/>
                  <a:gd name="connsiteY0" fmla="*/ 10980 h 11790"/>
                  <a:gd name="connsiteX1" fmla="*/ 4705 w 13500"/>
                  <a:gd name="connsiteY1" fmla="*/ 1848 h 11790"/>
                  <a:gd name="connsiteX2" fmla="*/ 13500 w 13500"/>
                  <a:gd name="connsiteY2" fmla="*/ 0 h 11790"/>
                  <a:gd name="connsiteX3" fmla="*/ 12958 w 13500"/>
                  <a:gd name="connsiteY3" fmla="*/ 11790 h 11790"/>
                  <a:gd name="connsiteX4" fmla="*/ 0 w 13500"/>
                  <a:gd name="connsiteY4" fmla="*/ 10980 h 11790"/>
                  <a:gd name="connsiteX0" fmla="*/ 0 w 9561"/>
                  <a:gd name="connsiteY0" fmla="*/ 13474 h 13474"/>
                  <a:gd name="connsiteX1" fmla="*/ 766 w 9561"/>
                  <a:gd name="connsiteY1" fmla="*/ 1848 h 13474"/>
                  <a:gd name="connsiteX2" fmla="*/ 9561 w 9561"/>
                  <a:gd name="connsiteY2" fmla="*/ 0 h 13474"/>
                  <a:gd name="connsiteX3" fmla="*/ 9019 w 9561"/>
                  <a:gd name="connsiteY3" fmla="*/ 11790 h 13474"/>
                  <a:gd name="connsiteX4" fmla="*/ 0 w 9561"/>
                  <a:gd name="connsiteY4" fmla="*/ 13474 h 13474"/>
                  <a:gd name="connsiteX0" fmla="*/ 0 w 10000"/>
                  <a:gd name="connsiteY0" fmla="*/ 10000 h 10000"/>
                  <a:gd name="connsiteX1" fmla="*/ 666 w 10000"/>
                  <a:gd name="connsiteY1" fmla="*/ 2427 h 10000"/>
                  <a:gd name="connsiteX2" fmla="*/ 10000 w 10000"/>
                  <a:gd name="connsiteY2" fmla="*/ 0 h 10000"/>
                  <a:gd name="connsiteX3" fmla="*/ 9433 w 10000"/>
                  <a:gd name="connsiteY3" fmla="*/ 8750 h 10000"/>
                  <a:gd name="connsiteX4" fmla="*/ 0 w 10000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cubicBezTo>
                      <a:pt x="267" y="7124"/>
                      <a:pt x="399" y="5302"/>
                      <a:pt x="666" y="2427"/>
                    </a:cubicBezTo>
                    <a:lnTo>
                      <a:pt x="10000" y="0"/>
                    </a:lnTo>
                    <a:cubicBezTo>
                      <a:pt x="9279" y="3896"/>
                      <a:pt x="10157" y="1699"/>
                      <a:pt x="9433" y="8750"/>
                    </a:cubicBezTo>
                    <a:lnTo>
                      <a:pt x="0" y="1000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6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1939" dirty="0">
                  <a:ln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92" name="Diagrama de flujo: datos 16">
                <a:extLst>
                  <a:ext uri="{FF2B5EF4-FFF2-40B4-BE49-F238E27FC236}">
                    <a16:creationId xmlns:a16="http://schemas.microsoft.com/office/drawing/2014/main" id="{24992E4A-1002-FBDE-2DF2-C080418D1108}"/>
                  </a:ext>
                </a:extLst>
              </p:cNvPr>
              <p:cNvSpPr/>
              <p:nvPr/>
            </p:nvSpPr>
            <p:spPr>
              <a:xfrm rot="1862248">
                <a:off x="5604422" y="2237182"/>
                <a:ext cx="85663" cy="652571"/>
              </a:xfrm>
              <a:prstGeom prst="flowChartInputOutput">
                <a:avLst/>
              </a:prstGeom>
              <a:solidFill>
                <a:schemeClr val="bg1">
                  <a:lumMod val="65000"/>
                  <a:alpha val="8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1939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3" name="Diagrama de flujo: datos 43">
                <a:extLst>
                  <a:ext uri="{FF2B5EF4-FFF2-40B4-BE49-F238E27FC236}">
                    <a16:creationId xmlns:a16="http://schemas.microsoft.com/office/drawing/2014/main" id="{CEBD9203-DDB8-5ED7-0EFE-89DB8FBA46D0}"/>
                  </a:ext>
                </a:extLst>
              </p:cNvPr>
              <p:cNvSpPr/>
              <p:nvPr/>
            </p:nvSpPr>
            <p:spPr>
              <a:xfrm rot="6195695">
                <a:off x="6693093" y="1797871"/>
                <a:ext cx="78829" cy="2632494"/>
              </a:xfrm>
              <a:prstGeom prst="flowChartInputOutput">
                <a:avLst/>
              </a:prstGeom>
              <a:solidFill>
                <a:schemeClr val="bg1">
                  <a:lumMod val="65000"/>
                  <a:alpha val="8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1939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  <p:sp>
          <p:nvSpPr>
            <p:cNvPr id="90" name="Diagrama de flujo: datos 15">
              <a:extLst>
                <a:ext uri="{FF2B5EF4-FFF2-40B4-BE49-F238E27FC236}">
                  <a16:creationId xmlns:a16="http://schemas.microsoft.com/office/drawing/2014/main" id="{0AE14EDA-962C-569A-4192-8E7776F0EF0B}"/>
                </a:ext>
              </a:extLst>
            </p:cNvPr>
            <p:cNvSpPr/>
            <p:nvPr/>
          </p:nvSpPr>
          <p:spPr>
            <a:xfrm rot="1233591">
              <a:off x="8060172" y="2724537"/>
              <a:ext cx="81410" cy="739363"/>
            </a:xfrm>
            <a:prstGeom prst="flowChartInputOutput">
              <a:avLst/>
            </a:prstGeom>
            <a:solidFill>
              <a:schemeClr val="bg1">
                <a:lumMod val="65000"/>
                <a:alpha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939" dirty="0">
                <a:ln>
                  <a:solidFill>
                    <a:schemeClr val="tx1"/>
                  </a:solidFill>
                </a:ln>
              </a:endParaRPr>
            </a:p>
          </p:txBody>
        </p:sp>
      </p:grpSp>
      <p:pic>
        <p:nvPicPr>
          <p:cNvPr id="23" name="Imagen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149" y="1732327"/>
            <a:ext cx="3563154" cy="733336"/>
          </a:xfrm>
          <a:prstGeom prst="rect">
            <a:avLst/>
          </a:prstGeom>
        </p:spPr>
      </p:pic>
      <p:sp>
        <p:nvSpPr>
          <p:cNvPr id="76" name="Rectángulo 75">
            <a:extLst>
              <a:ext uri="{FF2B5EF4-FFF2-40B4-BE49-F238E27FC236}">
                <a16:creationId xmlns:a16="http://schemas.microsoft.com/office/drawing/2014/main" id="{CE5628B4-15FE-A360-E607-42CFA149D2AD}"/>
              </a:ext>
            </a:extLst>
          </p:cNvPr>
          <p:cNvSpPr/>
          <p:nvPr/>
        </p:nvSpPr>
        <p:spPr>
          <a:xfrm>
            <a:off x="553152" y="1615618"/>
            <a:ext cx="8462201" cy="343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939" dirty="0"/>
          </a:p>
        </p:txBody>
      </p:sp>
      <p:pic>
        <p:nvPicPr>
          <p:cNvPr id="78" name="Imagen 7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B9D63F67-2246-229A-92D6-943358291A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8467" y="2011123"/>
            <a:ext cx="7212591" cy="345927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F344FC8-80CD-E7EC-467B-18D5415A47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-8965"/>
            <a:ext cx="12192000" cy="102579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2426443-EFAD-00E1-2A22-D9AB0C453B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25"/>
          <a:stretch/>
        </p:blipFill>
        <p:spPr>
          <a:xfrm>
            <a:off x="9016277" y="203960"/>
            <a:ext cx="2934122" cy="61064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086AD69-5E41-0746-2E45-1F788BD6DE0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01" y="188295"/>
            <a:ext cx="752133" cy="643893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777304E9-6C2F-6986-D812-88CEEB78F2AD}"/>
              </a:ext>
            </a:extLst>
          </p:cNvPr>
          <p:cNvSpPr txBox="1">
            <a:spLocks/>
          </p:cNvSpPr>
          <p:nvPr/>
        </p:nvSpPr>
        <p:spPr>
          <a:xfrm>
            <a:off x="1069810" y="57099"/>
            <a:ext cx="11879619" cy="890985"/>
          </a:xfrm>
          <a:prstGeom prst="rect">
            <a:avLst/>
          </a:prstGeom>
        </p:spPr>
        <p:txBody>
          <a:bodyPr vert="horz" wrap="square" lIns="0" tIns="9090" rIns="0" bIns="0" rtlCol="0">
            <a:spAutoFit/>
          </a:bodyPr>
          <a:lstStyle>
            <a:lvl1pPr>
              <a:defRPr sz="5900" b="0" i="0">
                <a:solidFill>
                  <a:srgbClr val="17375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8133" defTabSz="914126">
              <a:lnSpc>
                <a:spcPts val="3299"/>
              </a:lnSpc>
              <a:spcBef>
                <a:spcPts val="72"/>
              </a:spcBef>
              <a:defRPr/>
            </a:pPr>
            <a:r>
              <a:rPr lang="es-ES" sz="2399" b="1" dirty="0">
                <a:solidFill>
                  <a:srgbClr val="FFFFFF"/>
                </a:solidFill>
                <a:latin typeface="Calibri"/>
                <a:ea typeface="Gadugi" panose="020B0502040204020203" pitchFamily="34" charset="0"/>
              </a:rPr>
              <a:t>Puerto Exterior:</a:t>
            </a:r>
          </a:p>
          <a:p>
            <a:pPr marL="28133" defTabSz="914126">
              <a:lnSpc>
                <a:spcPts val="3299"/>
              </a:lnSpc>
              <a:spcBef>
                <a:spcPts val="72"/>
              </a:spcBef>
              <a:defRPr/>
            </a:pPr>
            <a:r>
              <a:rPr lang="es-ES" sz="3799" b="1" dirty="0">
                <a:solidFill>
                  <a:srgbClr val="FFFFFF"/>
                </a:solidFill>
                <a:latin typeface="Calibri"/>
                <a:ea typeface="Gadugi" panose="020B0502040204020203" pitchFamily="34" charset="0"/>
              </a:rPr>
              <a:t>Desarrollo por etapas</a:t>
            </a:r>
            <a:endParaRPr lang="es-CL" sz="3799" b="1" kern="0" dirty="0">
              <a:solidFill>
                <a:srgbClr val="FFFFFF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576290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2FF1CEC-D213-5ADE-E563-3FCC3B329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-8965"/>
            <a:ext cx="12192000" cy="102579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B120267-537A-3588-81AF-735ACAC27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25"/>
          <a:stretch/>
        </p:blipFill>
        <p:spPr>
          <a:xfrm>
            <a:off x="9016277" y="203960"/>
            <a:ext cx="2934122" cy="61064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9FD48FE-4F89-D545-4A94-1D72C0294B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01" y="188295"/>
            <a:ext cx="752133" cy="643893"/>
          </a:xfrm>
          <a:prstGeom prst="rect">
            <a:avLst/>
          </a:prstGeom>
        </p:spPr>
      </p:pic>
      <p:pic>
        <p:nvPicPr>
          <p:cNvPr id="24" name="Google Shape;491;p43">
            <a:extLst>
              <a:ext uri="{FF2B5EF4-FFF2-40B4-BE49-F238E27FC236}">
                <a16:creationId xmlns:a16="http://schemas.microsoft.com/office/drawing/2014/main" id="{D40B5A69-C79F-4EE1-B945-8B8F7480E14C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812" y="1787814"/>
            <a:ext cx="8152863" cy="449079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Rectángulo: esquinas redondeadas 1">
            <a:extLst>
              <a:ext uri="{FF2B5EF4-FFF2-40B4-BE49-F238E27FC236}">
                <a16:creationId xmlns:a16="http://schemas.microsoft.com/office/drawing/2014/main" id="{6F18DE5C-D604-43D5-A4BD-84A7A32DDFFC}"/>
              </a:ext>
            </a:extLst>
          </p:cNvPr>
          <p:cNvSpPr/>
          <p:nvPr/>
        </p:nvSpPr>
        <p:spPr>
          <a:xfrm>
            <a:off x="9093167" y="3114202"/>
            <a:ext cx="2372553" cy="940219"/>
          </a:xfrm>
          <a:custGeom>
            <a:avLst/>
            <a:gdLst>
              <a:gd name="connsiteX0" fmla="*/ 0 w 7996266"/>
              <a:gd name="connsiteY0" fmla="*/ 719633 h 4317710"/>
              <a:gd name="connsiteX1" fmla="*/ 719633 w 7996266"/>
              <a:gd name="connsiteY1" fmla="*/ 0 h 4317710"/>
              <a:gd name="connsiteX2" fmla="*/ 7276633 w 7996266"/>
              <a:gd name="connsiteY2" fmla="*/ 0 h 4317710"/>
              <a:gd name="connsiteX3" fmla="*/ 7996266 w 7996266"/>
              <a:gd name="connsiteY3" fmla="*/ 719633 h 4317710"/>
              <a:gd name="connsiteX4" fmla="*/ 7996266 w 7996266"/>
              <a:gd name="connsiteY4" fmla="*/ 3598077 h 4317710"/>
              <a:gd name="connsiteX5" fmla="*/ 7276633 w 7996266"/>
              <a:gd name="connsiteY5" fmla="*/ 4317710 h 4317710"/>
              <a:gd name="connsiteX6" fmla="*/ 719633 w 7996266"/>
              <a:gd name="connsiteY6" fmla="*/ 4317710 h 4317710"/>
              <a:gd name="connsiteX7" fmla="*/ 0 w 7996266"/>
              <a:gd name="connsiteY7" fmla="*/ 3598077 h 4317710"/>
              <a:gd name="connsiteX8" fmla="*/ 0 w 7996266"/>
              <a:gd name="connsiteY8" fmla="*/ 719633 h 4317710"/>
              <a:gd name="connsiteX0" fmla="*/ 0 w 7996793"/>
              <a:gd name="connsiteY0" fmla="*/ 719633 h 4317710"/>
              <a:gd name="connsiteX1" fmla="*/ 719633 w 7996793"/>
              <a:gd name="connsiteY1" fmla="*/ 0 h 4317710"/>
              <a:gd name="connsiteX2" fmla="*/ 7629058 w 7996793"/>
              <a:gd name="connsiteY2" fmla="*/ 9525 h 4317710"/>
              <a:gd name="connsiteX3" fmla="*/ 7996266 w 7996793"/>
              <a:gd name="connsiteY3" fmla="*/ 719633 h 4317710"/>
              <a:gd name="connsiteX4" fmla="*/ 7996266 w 7996793"/>
              <a:gd name="connsiteY4" fmla="*/ 3598077 h 4317710"/>
              <a:gd name="connsiteX5" fmla="*/ 7276633 w 7996793"/>
              <a:gd name="connsiteY5" fmla="*/ 4317710 h 4317710"/>
              <a:gd name="connsiteX6" fmla="*/ 719633 w 7996793"/>
              <a:gd name="connsiteY6" fmla="*/ 4317710 h 4317710"/>
              <a:gd name="connsiteX7" fmla="*/ 0 w 7996793"/>
              <a:gd name="connsiteY7" fmla="*/ 3598077 h 4317710"/>
              <a:gd name="connsiteX8" fmla="*/ 0 w 7996793"/>
              <a:gd name="connsiteY8" fmla="*/ 719633 h 4317710"/>
              <a:gd name="connsiteX0" fmla="*/ 0 w 7996793"/>
              <a:gd name="connsiteY0" fmla="*/ 710108 h 4308185"/>
              <a:gd name="connsiteX1" fmla="*/ 443408 w 7996793"/>
              <a:gd name="connsiteY1" fmla="*/ 0 h 4308185"/>
              <a:gd name="connsiteX2" fmla="*/ 7629058 w 7996793"/>
              <a:gd name="connsiteY2" fmla="*/ 0 h 4308185"/>
              <a:gd name="connsiteX3" fmla="*/ 7996266 w 7996793"/>
              <a:gd name="connsiteY3" fmla="*/ 710108 h 4308185"/>
              <a:gd name="connsiteX4" fmla="*/ 7996266 w 7996793"/>
              <a:gd name="connsiteY4" fmla="*/ 3588552 h 4308185"/>
              <a:gd name="connsiteX5" fmla="*/ 7276633 w 7996793"/>
              <a:gd name="connsiteY5" fmla="*/ 4308185 h 4308185"/>
              <a:gd name="connsiteX6" fmla="*/ 719633 w 7996793"/>
              <a:gd name="connsiteY6" fmla="*/ 4308185 h 4308185"/>
              <a:gd name="connsiteX7" fmla="*/ 0 w 7996793"/>
              <a:gd name="connsiteY7" fmla="*/ 3588552 h 4308185"/>
              <a:gd name="connsiteX8" fmla="*/ 0 w 7996793"/>
              <a:gd name="connsiteY8" fmla="*/ 710108 h 4308185"/>
              <a:gd name="connsiteX0" fmla="*/ 0 w 7996793"/>
              <a:gd name="connsiteY0" fmla="*/ 710108 h 4308185"/>
              <a:gd name="connsiteX1" fmla="*/ 443408 w 7996793"/>
              <a:gd name="connsiteY1" fmla="*/ 0 h 4308185"/>
              <a:gd name="connsiteX2" fmla="*/ 7629058 w 7996793"/>
              <a:gd name="connsiteY2" fmla="*/ 0 h 4308185"/>
              <a:gd name="connsiteX3" fmla="*/ 7996266 w 7996793"/>
              <a:gd name="connsiteY3" fmla="*/ 710108 h 4308185"/>
              <a:gd name="connsiteX4" fmla="*/ 7996266 w 7996793"/>
              <a:gd name="connsiteY4" fmla="*/ 3588552 h 4308185"/>
              <a:gd name="connsiteX5" fmla="*/ 7600483 w 7996793"/>
              <a:gd name="connsiteY5" fmla="*/ 4308185 h 4308185"/>
              <a:gd name="connsiteX6" fmla="*/ 719633 w 7996793"/>
              <a:gd name="connsiteY6" fmla="*/ 4308185 h 4308185"/>
              <a:gd name="connsiteX7" fmla="*/ 0 w 7996793"/>
              <a:gd name="connsiteY7" fmla="*/ 3588552 h 4308185"/>
              <a:gd name="connsiteX8" fmla="*/ 0 w 7996793"/>
              <a:gd name="connsiteY8" fmla="*/ 710108 h 4308185"/>
              <a:gd name="connsiteX0" fmla="*/ 0 w 7996793"/>
              <a:gd name="connsiteY0" fmla="*/ 710108 h 4327235"/>
              <a:gd name="connsiteX1" fmla="*/ 443408 w 7996793"/>
              <a:gd name="connsiteY1" fmla="*/ 0 h 4327235"/>
              <a:gd name="connsiteX2" fmla="*/ 7629058 w 7996793"/>
              <a:gd name="connsiteY2" fmla="*/ 0 h 4327235"/>
              <a:gd name="connsiteX3" fmla="*/ 7996266 w 7996793"/>
              <a:gd name="connsiteY3" fmla="*/ 710108 h 4327235"/>
              <a:gd name="connsiteX4" fmla="*/ 7996266 w 7996793"/>
              <a:gd name="connsiteY4" fmla="*/ 3588552 h 4327235"/>
              <a:gd name="connsiteX5" fmla="*/ 7600483 w 7996793"/>
              <a:gd name="connsiteY5" fmla="*/ 4308185 h 4327235"/>
              <a:gd name="connsiteX6" fmla="*/ 395783 w 7996793"/>
              <a:gd name="connsiteY6" fmla="*/ 4327235 h 4327235"/>
              <a:gd name="connsiteX7" fmla="*/ 0 w 7996793"/>
              <a:gd name="connsiteY7" fmla="*/ 3588552 h 4327235"/>
              <a:gd name="connsiteX8" fmla="*/ 0 w 7996793"/>
              <a:gd name="connsiteY8" fmla="*/ 710108 h 4327235"/>
              <a:gd name="connsiteX0" fmla="*/ 0 w 7996793"/>
              <a:gd name="connsiteY0" fmla="*/ 710108 h 4327235"/>
              <a:gd name="connsiteX1" fmla="*/ 443408 w 7996793"/>
              <a:gd name="connsiteY1" fmla="*/ 0 h 4327235"/>
              <a:gd name="connsiteX2" fmla="*/ 7629058 w 7996793"/>
              <a:gd name="connsiteY2" fmla="*/ 0 h 4327235"/>
              <a:gd name="connsiteX3" fmla="*/ 7996266 w 7996793"/>
              <a:gd name="connsiteY3" fmla="*/ 710108 h 4327235"/>
              <a:gd name="connsiteX4" fmla="*/ 7996266 w 7996793"/>
              <a:gd name="connsiteY4" fmla="*/ 3588552 h 4327235"/>
              <a:gd name="connsiteX5" fmla="*/ 7600483 w 7996793"/>
              <a:gd name="connsiteY5" fmla="*/ 4308185 h 4327235"/>
              <a:gd name="connsiteX6" fmla="*/ 395783 w 7996793"/>
              <a:gd name="connsiteY6" fmla="*/ 4327235 h 4327235"/>
              <a:gd name="connsiteX7" fmla="*/ 9525 w 7996793"/>
              <a:gd name="connsiteY7" fmla="*/ 3750477 h 4327235"/>
              <a:gd name="connsiteX8" fmla="*/ 0 w 7996793"/>
              <a:gd name="connsiteY8" fmla="*/ 710108 h 4327235"/>
              <a:gd name="connsiteX0" fmla="*/ 0 w 7996793"/>
              <a:gd name="connsiteY0" fmla="*/ 710108 h 4327235"/>
              <a:gd name="connsiteX1" fmla="*/ 443408 w 7996793"/>
              <a:gd name="connsiteY1" fmla="*/ 0 h 4327235"/>
              <a:gd name="connsiteX2" fmla="*/ 7629058 w 7996793"/>
              <a:gd name="connsiteY2" fmla="*/ 0 h 4327235"/>
              <a:gd name="connsiteX3" fmla="*/ 7996266 w 7996793"/>
              <a:gd name="connsiteY3" fmla="*/ 710108 h 4327235"/>
              <a:gd name="connsiteX4" fmla="*/ 7986741 w 7996793"/>
              <a:gd name="connsiteY4" fmla="*/ 3817152 h 4327235"/>
              <a:gd name="connsiteX5" fmla="*/ 7600483 w 7996793"/>
              <a:gd name="connsiteY5" fmla="*/ 4308185 h 4327235"/>
              <a:gd name="connsiteX6" fmla="*/ 395783 w 7996793"/>
              <a:gd name="connsiteY6" fmla="*/ 4327235 h 4327235"/>
              <a:gd name="connsiteX7" fmla="*/ 9525 w 7996793"/>
              <a:gd name="connsiteY7" fmla="*/ 3750477 h 4327235"/>
              <a:gd name="connsiteX8" fmla="*/ 0 w 7996793"/>
              <a:gd name="connsiteY8" fmla="*/ 710108 h 4327235"/>
              <a:gd name="connsiteX0" fmla="*/ 0 w 8005975"/>
              <a:gd name="connsiteY0" fmla="*/ 710108 h 4327235"/>
              <a:gd name="connsiteX1" fmla="*/ 443408 w 8005975"/>
              <a:gd name="connsiteY1" fmla="*/ 0 h 4327235"/>
              <a:gd name="connsiteX2" fmla="*/ 7629058 w 8005975"/>
              <a:gd name="connsiteY2" fmla="*/ 0 h 4327235"/>
              <a:gd name="connsiteX3" fmla="*/ 8005791 w 8005975"/>
              <a:gd name="connsiteY3" fmla="*/ 529133 h 4327235"/>
              <a:gd name="connsiteX4" fmla="*/ 7986741 w 8005975"/>
              <a:gd name="connsiteY4" fmla="*/ 3817152 h 4327235"/>
              <a:gd name="connsiteX5" fmla="*/ 7600483 w 8005975"/>
              <a:gd name="connsiteY5" fmla="*/ 4308185 h 4327235"/>
              <a:gd name="connsiteX6" fmla="*/ 395783 w 8005975"/>
              <a:gd name="connsiteY6" fmla="*/ 4327235 h 4327235"/>
              <a:gd name="connsiteX7" fmla="*/ 9525 w 8005975"/>
              <a:gd name="connsiteY7" fmla="*/ 3750477 h 4327235"/>
              <a:gd name="connsiteX8" fmla="*/ 0 w 8005975"/>
              <a:gd name="connsiteY8" fmla="*/ 710108 h 4327235"/>
              <a:gd name="connsiteX0" fmla="*/ 0 w 8025025"/>
              <a:gd name="connsiteY0" fmla="*/ 462458 h 4327235"/>
              <a:gd name="connsiteX1" fmla="*/ 462458 w 8025025"/>
              <a:gd name="connsiteY1" fmla="*/ 0 h 4327235"/>
              <a:gd name="connsiteX2" fmla="*/ 7648108 w 8025025"/>
              <a:gd name="connsiteY2" fmla="*/ 0 h 4327235"/>
              <a:gd name="connsiteX3" fmla="*/ 8024841 w 8025025"/>
              <a:gd name="connsiteY3" fmla="*/ 529133 h 4327235"/>
              <a:gd name="connsiteX4" fmla="*/ 8005791 w 8025025"/>
              <a:gd name="connsiteY4" fmla="*/ 3817152 h 4327235"/>
              <a:gd name="connsiteX5" fmla="*/ 7619533 w 8025025"/>
              <a:gd name="connsiteY5" fmla="*/ 4308185 h 4327235"/>
              <a:gd name="connsiteX6" fmla="*/ 414833 w 8025025"/>
              <a:gd name="connsiteY6" fmla="*/ 4327235 h 4327235"/>
              <a:gd name="connsiteX7" fmla="*/ 28575 w 8025025"/>
              <a:gd name="connsiteY7" fmla="*/ 3750477 h 4327235"/>
              <a:gd name="connsiteX8" fmla="*/ 0 w 8025025"/>
              <a:gd name="connsiteY8" fmla="*/ 462458 h 4327235"/>
              <a:gd name="connsiteX0" fmla="*/ 0 w 8025025"/>
              <a:gd name="connsiteY0" fmla="*/ 462458 h 4327235"/>
              <a:gd name="connsiteX1" fmla="*/ 462458 w 8025025"/>
              <a:gd name="connsiteY1" fmla="*/ 0 h 4327235"/>
              <a:gd name="connsiteX2" fmla="*/ 7648108 w 8025025"/>
              <a:gd name="connsiteY2" fmla="*/ 0 h 4327235"/>
              <a:gd name="connsiteX3" fmla="*/ 8024841 w 8025025"/>
              <a:gd name="connsiteY3" fmla="*/ 529133 h 4327235"/>
              <a:gd name="connsiteX4" fmla="*/ 8005791 w 8025025"/>
              <a:gd name="connsiteY4" fmla="*/ 3817152 h 4327235"/>
              <a:gd name="connsiteX5" fmla="*/ 7619533 w 8025025"/>
              <a:gd name="connsiteY5" fmla="*/ 4308185 h 4327235"/>
              <a:gd name="connsiteX6" fmla="*/ 414833 w 8025025"/>
              <a:gd name="connsiteY6" fmla="*/ 4327235 h 4327235"/>
              <a:gd name="connsiteX7" fmla="*/ 9525 w 8025025"/>
              <a:gd name="connsiteY7" fmla="*/ 3750477 h 4327235"/>
              <a:gd name="connsiteX8" fmla="*/ 0 w 8025025"/>
              <a:gd name="connsiteY8" fmla="*/ 462458 h 4327235"/>
              <a:gd name="connsiteX0" fmla="*/ 0 w 8043891"/>
              <a:gd name="connsiteY0" fmla="*/ 462458 h 4327235"/>
              <a:gd name="connsiteX1" fmla="*/ 462458 w 8043891"/>
              <a:gd name="connsiteY1" fmla="*/ 0 h 4327235"/>
              <a:gd name="connsiteX2" fmla="*/ 7648108 w 8043891"/>
              <a:gd name="connsiteY2" fmla="*/ 0 h 4327235"/>
              <a:gd name="connsiteX3" fmla="*/ 8024841 w 8043891"/>
              <a:gd name="connsiteY3" fmla="*/ 529133 h 4327235"/>
              <a:gd name="connsiteX4" fmla="*/ 8043891 w 8043891"/>
              <a:gd name="connsiteY4" fmla="*/ 3817152 h 4327235"/>
              <a:gd name="connsiteX5" fmla="*/ 7619533 w 8043891"/>
              <a:gd name="connsiteY5" fmla="*/ 4308185 h 4327235"/>
              <a:gd name="connsiteX6" fmla="*/ 414833 w 8043891"/>
              <a:gd name="connsiteY6" fmla="*/ 4327235 h 4327235"/>
              <a:gd name="connsiteX7" fmla="*/ 9525 w 8043891"/>
              <a:gd name="connsiteY7" fmla="*/ 3750477 h 4327235"/>
              <a:gd name="connsiteX8" fmla="*/ 0 w 8043891"/>
              <a:gd name="connsiteY8" fmla="*/ 462458 h 4327235"/>
              <a:gd name="connsiteX0" fmla="*/ 0 w 8027989"/>
              <a:gd name="connsiteY0" fmla="*/ 462458 h 4327235"/>
              <a:gd name="connsiteX1" fmla="*/ 462458 w 8027989"/>
              <a:gd name="connsiteY1" fmla="*/ 0 h 4327235"/>
              <a:gd name="connsiteX2" fmla="*/ 7648108 w 8027989"/>
              <a:gd name="connsiteY2" fmla="*/ 0 h 4327235"/>
              <a:gd name="connsiteX3" fmla="*/ 8024841 w 8027989"/>
              <a:gd name="connsiteY3" fmla="*/ 529133 h 4327235"/>
              <a:gd name="connsiteX4" fmla="*/ 8027989 w 8027989"/>
              <a:gd name="connsiteY4" fmla="*/ 3801249 h 4327235"/>
              <a:gd name="connsiteX5" fmla="*/ 7619533 w 8027989"/>
              <a:gd name="connsiteY5" fmla="*/ 4308185 h 4327235"/>
              <a:gd name="connsiteX6" fmla="*/ 414833 w 8027989"/>
              <a:gd name="connsiteY6" fmla="*/ 4327235 h 4327235"/>
              <a:gd name="connsiteX7" fmla="*/ 9525 w 8027989"/>
              <a:gd name="connsiteY7" fmla="*/ 3750477 h 4327235"/>
              <a:gd name="connsiteX8" fmla="*/ 0 w 8027989"/>
              <a:gd name="connsiteY8" fmla="*/ 462458 h 4327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27989" h="4327235">
                <a:moveTo>
                  <a:pt x="0" y="462458"/>
                </a:moveTo>
                <a:cubicBezTo>
                  <a:pt x="0" y="65016"/>
                  <a:pt x="65016" y="0"/>
                  <a:pt x="462458" y="0"/>
                </a:cubicBezTo>
                <a:lnTo>
                  <a:pt x="7648108" y="0"/>
                </a:lnTo>
                <a:cubicBezTo>
                  <a:pt x="8045550" y="0"/>
                  <a:pt x="8024841" y="131691"/>
                  <a:pt x="8024841" y="529133"/>
                </a:cubicBezTo>
                <a:cubicBezTo>
                  <a:pt x="8025890" y="1619838"/>
                  <a:pt x="8026940" y="2710544"/>
                  <a:pt x="8027989" y="3801249"/>
                </a:cubicBezTo>
                <a:cubicBezTo>
                  <a:pt x="8027989" y="4198691"/>
                  <a:pt x="8016975" y="4308185"/>
                  <a:pt x="7619533" y="4308185"/>
                </a:cubicBezTo>
                <a:lnTo>
                  <a:pt x="414833" y="4327235"/>
                </a:lnTo>
                <a:cubicBezTo>
                  <a:pt x="17391" y="4327235"/>
                  <a:pt x="9525" y="4147919"/>
                  <a:pt x="9525" y="3750477"/>
                </a:cubicBezTo>
                <a:lnTo>
                  <a:pt x="0" y="462458"/>
                </a:lnTo>
                <a:close/>
              </a:path>
            </a:pathLst>
          </a:custGeom>
          <a:solidFill>
            <a:srgbClr val="0070C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399" b="1" dirty="0">
                <a:ea typeface="Barlow"/>
                <a:cs typeface="Barlow"/>
                <a:sym typeface="Barlow"/>
              </a:rPr>
              <a:t>FASE 1B</a:t>
            </a:r>
          </a:p>
          <a:p>
            <a:pPr algn="ctr"/>
            <a:r>
              <a:rPr lang="es-ES" sz="1600" b="1" dirty="0">
                <a:ea typeface="Barlow"/>
                <a:cs typeface="Barlow"/>
                <a:sym typeface="Barlow"/>
              </a:rPr>
              <a:t>3,0 MM TEU/año</a:t>
            </a:r>
          </a:p>
          <a:p>
            <a:pPr algn="ctr"/>
            <a:r>
              <a:rPr lang="es-ES" sz="1400" dirty="0">
                <a:ea typeface="Barlow"/>
                <a:cs typeface="Barlow"/>
                <a:sym typeface="Barlow"/>
              </a:rPr>
              <a:t>(~30 MM Ton/año)</a:t>
            </a:r>
          </a:p>
        </p:txBody>
      </p:sp>
      <p:sp>
        <p:nvSpPr>
          <p:cNvPr id="66" name="Rectángulo: esquinas redondeadas 1">
            <a:extLst>
              <a:ext uri="{FF2B5EF4-FFF2-40B4-BE49-F238E27FC236}">
                <a16:creationId xmlns:a16="http://schemas.microsoft.com/office/drawing/2014/main" id="{49811A51-0E33-44C5-836D-5F198BF264D3}"/>
              </a:ext>
            </a:extLst>
          </p:cNvPr>
          <p:cNvSpPr/>
          <p:nvPr/>
        </p:nvSpPr>
        <p:spPr>
          <a:xfrm>
            <a:off x="9098755" y="4227623"/>
            <a:ext cx="2372553" cy="940219"/>
          </a:xfrm>
          <a:custGeom>
            <a:avLst/>
            <a:gdLst>
              <a:gd name="connsiteX0" fmla="*/ 0 w 7996266"/>
              <a:gd name="connsiteY0" fmla="*/ 719633 h 4317710"/>
              <a:gd name="connsiteX1" fmla="*/ 719633 w 7996266"/>
              <a:gd name="connsiteY1" fmla="*/ 0 h 4317710"/>
              <a:gd name="connsiteX2" fmla="*/ 7276633 w 7996266"/>
              <a:gd name="connsiteY2" fmla="*/ 0 h 4317710"/>
              <a:gd name="connsiteX3" fmla="*/ 7996266 w 7996266"/>
              <a:gd name="connsiteY3" fmla="*/ 719633 h 4317710"/>
              <a:gd name="connsiteX4" fmla="*/ 7996266 w 7996266"/>
              <a:gd name="connsiteY4" fmla="*/ 3598077 h 4317710"/>
              <a:gd name="connsiteX5" fmla="*/ 7276633 w 7996266"/>
              <a:gd name="connsiteY5" fmla="*/ 4317710 h 4317710"/>
              <a:gd name="connsiteX6" fmla="*/ 719633 w 7996266"/>
              <a:gd name="connsiteY6" fmla="*/ 4317710 h 4317710"/>
              <a:gd name="connsiteX7" fmla="*/ 0 w 7996266"/>
              <a:gd name="connsiteY7" fmla="*/ 3598077 h 4317710"/>
              <a:gd name="connsiteX8" fmla="*/ 0 w 7996266"/>
              <a:gd name="connsiteY8" fmla="*/ 719633 h 4317710"/>
              <a:gd name="connsiteX0" fmla="*/ 0 w 7996793"/>
              <a:gd name="connsiteY0" fmla="*/ 719633 h 4317710"/>
              <a:gd name="connsiteX1" fmla="*/ 719633 w 7996793"/>
              <a:gd name="connsiteY1" fmla="*/ 0 h 4317710"/>
              <a:gd name="connsiteX2" fmla="*/ 7629058 w 7996793"/>
              <a:gd name="connsiteY2" fmla="*/ 9525 h 4317710"/>
              <a:gd name="connsiteX3" fmla="*/ 7996266 w 7996793"/>
              <a:gd name="connsiteY3" fmla="*/ 719633 h 4317710"/>
              <a:gd name="connsiteX4" fmla="*/ 7996266 w 7996793"/>
              <a:gd name="connsiteY4" fmla="*/ 3598077 h 4317710"/>
              <a:gd name="connsiteX5" fmla="*/ 7276633 w 7996793"/>
              <a:gd name="connsiteY5" fmla="*/ 4317710 h 4317710"/>
              <a:gd name="connsiteX6" fmla="*/ 719633 w 7996793"/>
              <a:gd name="connsiteY6" fmla="*/ 4317710 h 4317710"/>
              <a:gd name="connsiteX7" fmla="*/ 0 w 7996793"/>
              <a:gd name="connsiteY7" fmla="*/ 3598077 h 4317710"/>
              <a:gd name="connsiteX8" fmla="*/ 0 w 7996793"/>
              <a:gd name="connsiteY8" fmla="*/ 719633 h 4317710"/>
              <a:gd name="connsiteX0" fmla="*/ 0 w 7996793"/>
              <a:gd name="connsiteY0" fmla="*/ 710108 h 4308185"/>
              <a:gd name="connsiteX1" fmla="*/ 443408 w 7996793"/>
              <a:gd name="connsiteY1" fmla="*/ 0 h 4308185"/>
              <a:gd name="connsiteX2" fmla="*/ 7629058 w 7996793"/>
              <a:gd name="connsiteY2" fmla="*/ 0 h 4308185"/>
              <a:gd name="connsiteX3" fmla="*/ 7996266 w 7996793"/>
              <a:gd name="connsiteY3" fmla="*/ 710108 h 4308185"/>
              <a:gd name="connsiteX4" fmla="*/ 7996266 w 7996793"/>
              <a:gd name="connsiteY4" fmla="*/ 3588552 h 4308185"/>
              <a:gd name="connsiteX5" fmla="*/ 7276633 w 7996793"/>
              <a:gd name="connsiteY5" fmla="*/ 4308185 h 4308185"/>
              <a:gd name="connsiteX6" fmla="*/ 719633 w 7996793"/>
              <a:gd name="connsiteY6" fmla="*/ 4308185 h 4308185"/>
              <a:gd name="connsiteX7" fmla="*/ 0 w 7996793"/>
              <a:gd name="connsiteY7" fmla="*/ 3588552 h 4308185"/>
              <a:gd name="connsiteX8" fmla="*/ 0 w 7996793"/>
              <a:gd name="connsiteY8" fmla="*/ 710108 h 4308185"/>
              <a:gd name="connsiteX0" fmla="*/ 0 w 7996793"/>
              <a:gd name="connsiteY0" fmla="*/ 710108 h 4308185"/>
              <a:gd name="connsiteX1" fmla="*/ 443408 w 7996793"/>
              <a:gd name="connsiteY1" fmla="*/ 0 h 4308185"/>
              <a:gd name="connsiteX2" fmla="*/ 7629058 w 7996793"/>
              <a:gd name="connsiteY2" fmla="*/ 0 h 4308185"/>
              <a:gd name="connsiteX3" fmla="*/ 7996266 w 7996793"/>
              <a:gd name="connsiteY3" fmla="*/ 710108 h 4308185"/>
              <a:gd name="connsiteX4" fmla="*/ 7996266 w 7996793"/>
              <a:gd name="connsiteY4" fmla="*/ 3588552 h 4308185"/>
              <a:gd name="connsiteX5" fmla="*/ 7600483 w 7996793"/>
              <a:gd name="connsiteY5" fmla="*/ 4308185 h 4308185"/>
              <a:gd name="connsiteX6" fmla="*/ 719633 w 7996793"/>
              <a:gd name="connsiteY6" fmla="*/ 4308185 h 4308185"/>
              <a:gd name="connsiteX7" fmla="*/ 0 w 7996793"/>
              <a:gd name="connsiteY7" fmla="*/ 3588552 h 4308185"/>
              <a:gd name="connsiteX8" fmla="*/ 0 w 7996793"/>
              <a:gd name="connsiteY8" fmla="*/ 710108 h 4308185"/>
              <a:gd name="connsiteX0" fmla="*/ 0 w 7996793"/>
              <a:gd name="connsiteY0" fmla="*/ 710108 h 4327235"/>
              <a:gd name="connsiteX1" fmla="*/ 443408 w 7996793"/>
              <a:gd name="connsiteY1" fmla="*/ 0 h 4327235"/>
              <a:gd name="connsiteX2" fmla="*/ 7629058 w 7996793"/>
              <a:gd name="connsiteY2" fmla="*/ 0 h 4327235"/>
              <a:gd name="connsiteX3" fmla="*/ 7996266 w 7996793"/>
              <a:gd name="connsiteY3" fmla="*/ 710108 h 4327235"/>
              <a:gd name="connsiteX4" fmla="*/ 7996266 w 7996793"/>
              <a:gd name="connsiteY4" fmla="*/ 3588552 h 4327235"/>
              <a:gd name="connsiteX5" fmla="*/ 7600483 w 7996793"/>
              <a:gd name="connsiteY5" fmla="*/ 4308185 h 4327235"/>
              <a:gd name="connsiteX6" fmla="*/ 395783 w 7996793"/>
              <a:gd name="connsiteY6" fmla="*/ 4327235 h 4327235"/>
              <a:gd name="connsiteX7" fmla="*/ 0 w 7996793"/>
              <a:gd name="connsiteY7" fmla="*/ 3588552 h 4327235"/>
              <a:gd name="connsiteX8" fmla="*/ 0 w 7996793"/>
              <a:gd name="connsiteY8" fmla="*/ 710108 h 4327235"/>
              <a:gd name="connsiteX0" fmla="*/ 0 w 7996793"/>
              <a:gd name="connsiteY0" fmla="*/ 710108 h 4327235"/>
              <a:gd name="connsiteX1" fmla="*/ 443408 w 7996793"/>
              <a:gd name="connsiteY1" fmla="*/ 0 h 4327235"/>
              <a:gd name="connsiteX2" fmla="*/ 7629058 w 7996793"/>
              <a:gd name="connsiteY2" fmla="*/ 0 h 4327235"/>
              <a:gd name="connsiteX3" fmla="*/ 7996266 w 7996793"/>
              <a:gd name="connsiteY3" fmla="*/ 710108 h 4327235"/>
              <a:gd name="connsiteX4" fmla="*/ 7996266 w 7996793"/>
              <a:gd name="connsiteY4" fmla="*/ 3588552 h 4327235"/>
              <a:gd name="connsiteX5" fmla="*/ 7600483 w 7996793"/>
              <a:gd name="connsiteY5" fmla="*/ 4308185 h 4327235"/>
              <a:gd name="connsiteX6" fmla="*/ 395783 w 7996793"/>
              <a:gd name="connsiteY6" fmla="*/ 4327235 h 4327235"/>
              <a:gd name="connsiteX7" fmla="*/ 9525 w 7996793"/>
              <a:gd name="connsiteY7" fmla="*/ 3750477 h 4327235"/>
              <a:gd name="connsiteX8" fmla="*/ 0 w 7996793"/>
              <a:gd name="connsiteY8" fmla="*/ 710108 h 4327235"/>
              <a:gd name="connsiteX0" fmla="*/ 0 w 7996793"/>
              <a:gd name="connsiteY0" fmla="*/ 710108 h 4327235"/>
              <a:gd name="connsiteX1" fmla="*/ 443408 w 7996793"/>
              <a:gd name="connsiteY1" fmla="*/ 0 h 4327235"/>
              <a:gd name="connsiteX2" fmla="*/ 7629058 w 7996793"/>
              <a:gd name="connsiteY2" fmla="*/ 0 h 4327235"/>
              <a:gd name="connsiteX3" fmla="*/ 7996266 w 7996793"/>
              <a:gd name="connsiteY3" fmla="*/ 710108 h 4327235"/>
              <a:gd name="connsiteX4" fmla="*/ 7986741 w 7996793"/>
              <a:gd name="connsiteY4" fmla="*/ 3817152 h 4327235"/>
              <a:gd name="connsiteX5" fmla="*/ 7600483 w 7996793"/>
              <a:gd name="connsiteY5" fmla="*/ 4308185 h 4327235"/>
              <a:gd name="connsiteX6" fmla="*/ 395783 w 7996793"/>
              <a:gd name="connsiteY6" fmla="*/ 4327235 h 4327235"/>
              <a:gd name="connsiteX7" fmla="*/ 9525 w 7996793"/>
              <a:gd name="connsiteY7" fmla="*/ 3750477 h 4327235"/>
              <a:gd name="connsiteX8" fmla="*/ 0 w 7996793"/>
              <a:gd name="connsiteY8" fmla="*/ 710108 h 4327235"/>
              <a:gd name="connsiteX0" fmla="*/ 0 w 8005975"/>
              <a:gd name="connsiteY0" fmla="*/ 710108 h 4327235"/>
              <a:gd name="connsiteX1" fmla="*/ 443408 w 8005975"/>
              <a:gd name="connsiteY1" fmla="*/ 0 h 4327235"/>
              <a:gd name="connsiteX2" fmla="*/ 7629058 w 8005975"/>
              <a:gd name="connsiteY2" fmla="*/ 0 h 4327235"/>
              <a:gd name="connsiteX3" fmla="*/ 8005791 w 8005975"/>
              <a:gd name="connsiteY3" fmla="*/ 529133 h 4327235"/>
              <a:gd name="connsiteX4" fmla="*/ 7986741 w 8005975"/>
              <a:gd name="connsiteY4" fmla="*/ 3817152 h 4327235"/>
              <a:gd name="connsiteX5" fmla="*/ 7600483 w 8005975"/>
              <a:gd name="connsiteY5" fmla="*/ 4308185 h 4327235"/>
              <a:gd name="connsiteX6" fmla="*/ 395783 w 8005975"/>
              <a:gd name="connsiteY6" fmla="*/ 4327235 h 4327235"/>
              <a:gd name="connsiteX7" fmla="*/ 9525 w 8005975"/>
              <a:gd name="connsiteY7" fmla="*/ 3750477 h 4327235"/>
              <a:gd name="connsiteX8" fmla="*/ 0 w 8005975"/>
              <a:gd name="connsiteY8" fmla="*/ 710108 h 4327235"/>
              <a:gd name="connsiteX0" fmla="*/ 0 w 8025025"/>
              <a:gd name="connsiteY0" fmla="*/ 462458 h 4327235"/>
              <a:gd name="connsiteX1" fmla="*/ 462458 w 8025025"/>
              <a:gd name="connsiteY1" fmla="*/ 0 h 4327235"/>
              <a:gd name="connsiteX2" fmla="*/ 7648108 w 8025025"/>
              <a:gd name="connsiteY2" fmla="*/ 0 h 4327235"/>
              <a:gd name="connsiteX3" fmla="*/ 8024841 w 8025025"/>
              <a:gd name="connsiteY3" fmla="*/ 529133 h 4327235"/>
              <a:gd name="connsiteX4" fmla="*/ 8005791 w 8025025"/>
              <a:gd name="connsiteY4" fmla="*/ 3817152 h 4327235"/>
              <a:gd name="connsiteX5" fmla="*/ 7619533 w 8025025"/>
              <a:gd name="connsiteY5" fmla="*/ 4308185 h 4327235"/>
              <a:gd name="connsiteX6" fmla="*/ 414833 w 8025025"/>
              <a:gd name="connsiteY6" fmla="*/ 4327235 h 4327235"/>
              <a:gd name="connsiteX7" fmla="*/ 28575 w 8025025"/>
              <a:gd name="connsiteY7" fmla="*/ 3750477 h 4327235"/>
              <a:gd name="connsiteX8" fmla="*/ 0 w 8025025"/>
              <a:gd name="connsiteY8" fmla="*/ 462458 h 4327235"/>
              <a:gd name="connsiteX0" fmla="*/ 0 w 8025025"/>
              <a:gd name="connsiteY0" fmla="*/ 462458 h 4327235"/>
              <a:gd name="connsiteX1" fmla="*/ 462458 w 8025025"/>
              <a:gd name="connsiteY1" fmla="*/ 0 h 4327235"/>
              <a:gd name="connsiteX2" fmla="*/ 7648108 w 8025025"/>
              <a:gd name="connsiteY2" fmla="*/ 0 h 4327235"/>
              <a:gd name="connsiteX3" fmla="*/ 8024841 w 8025025"/>
              <a:gd name="connsiteY3" fmla="*/ 529133 h 4327235"/>
              <a:gd name="connsiteX4" fmla="*/ 8005791 w 8025025"/>
              <a:gd name="connsiteY4" fmla="*/ 3817152 h 4327235"/>
              <a:gd name="connsiteX5" fmla="*/ 7619533 w 8025025"/>
              <a:gd name="connsiteY5" fmla="*/ 4308185 h 4327235"/>
              <a:gd name="connsiteX6" fmla="*/ 414833 w 8025025"/>
              <a:gd name="connsiteY6" fmla="*/ 4327235 h 4327235"/>
              <a:gd name="connsiteX7" fmla="*/ 9525 w 8025025"/>
              <a:gd name="connsiteY7" fmla="*/ 3750477 h 4327235"/>
              <a:gd name="connsiteX8" fmla="*/ 0 w 8025025"/>
              <a:gd name="connsiteY8" fmla="*/ 462458 h 4327235"/>
              <a:gd name="connsiteX0" fmla="*/ 0 w 8043891"/>
              <a:gd name="connsiteY0" fmla="*/ 462458 h 4327235"/>
              <a:gd name="connsiteX1" fmla="*/ 462458 w 8043891"/>
              <a:gd name="connsiteY1" fmla="*/ 0 h 4327235"/>
              <a:gd name="connsiteX2" fmla="*/ 7648108 w 8043891"/>
              <a:gd name="connsiteY2" fmla="*/ 0 h 4327235"/>
              <a:gd name="connsiteX3" fmla="*/ 8024841 w 8043891"/>
              <a:gd name="connsiteY3" fmla="*/ 529133 h 4327235"/>
              <a:gd name="connsiteX4" fmla="*/ 8043891 w 8043891"/>
              <a:gd name="connsiteY4" fmla="*/ 3817152 h 4327235"/>
              <a:gd name="connsiteX5" fmla="*/ 7619533 w 8043891"/>
              <a:gd name="connsiteY5" fmla="*/ 4308185 h 4327235"/>
              <a:gd name="connsiteX6" fmla="*/ 414833 w 8043891"/>
              <a:gd name="connsiteY6" fmla="*/ 4327235 h 4327235"/>
              <a:gd name="connsiteX7" fmla="*/ 9525 w 8043891"/>
              <a:gd name="connsiteY7" fmla="*/ 3750477 h 4327235"/>
              <a:gd name="connsiteX8" fmla="*/ 0 w 8043891"/>
              <a:gd name="connsiteY8" fmla="*/ 462458 h 4327235"/>
              <a:gd name="connsiteX0" fmla="*/ 0 w 8027989"/>
              <a:gd name="connsiteY0" fmla="*/ 462458 h 4327235"/>
              <a:gd name="connsiteX1" fmla="*/ 462458 w 8027989"/>
              <a:gd name="connsiteY1" fmla="*/ 0 h 4327235"/>
              <a:gd name="connsiteX2" fmla="*/ 7648108 w 8027989"/>
              <a:gd name="connsiteY2" fmla="*/ 0 h 4327235"/>
              <a:gd name="connsiteX3" fmla="*/ 8024841 w 8027989"/>
              <a:gd name="connsiteY3" fmla="*/ 529133 h 4327235"/>
              <a:gd name="connsiteX4" fmla="*/ 8027989 w 8027989"/>
              <a:gd name="connsiteY4" fmla="*/ 3801249 h 4327235"/>
              <a:gd name="connsiteX5" fmla="*/ 7619533 w 8027989"/>
              <a:gd name="connsiteY5" fmla="*/ 4308185 h 4327235"/>
              <a:gd name="connsiteX6" fmla="*/ 414833 w 8027989"/>
              <a:gd name="connsiteY6" fmla="*/ 4327235 h 4327235"/>
              <a:gd name="connsiteX7" fmla="*/ 9525 w 8027989"/>
              <a:gd name="connsiteY7" fmla="*/ 3750477 h 4327235"/>
              <a:gd name="connsiteX8" fmla="*/ 0 w 8027989"/>
              <a:gd name="connsiteY8" fmla="*/ 462458 h 4327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27989" h="4327235">
                <a:moveTo>
                  <a:pt x="0" y="462458"/>
                </a:moveTo>
                <a:cubicBezTo>
                  <a:pt x="0" y="65016"/>
                  <a:pt x="65016" y="0"/>
                  <a:pt x="462458" y="0"/>
                </a:cubicBezTo>
                <a:lnTo>
                  <a:pt x="7648108" y="0"/>
                </a:lnTo>
                <a:cubicBezTo>
                  <a:pt x="8045550" y="0"/>
                  <a:pt x="8024841" y="131691"/>
                  <a:pt x="8024841" y="529133"/>
                </a:cubicBezTo>
                <a:cubicBezTo>
                  <a:pt x="8025890" y="1619838"/>
                  <a:pt x="8026940" y="2710544"/>
                  <a:pt x="8027989" y="3801249"/>
                </a:cubicBezTo>
                <a:cubicBezTo>
                  <a:pt x="8027989" y="4198691"/>
                  <a:pt x="8016975" y="4308185"/>
                  <a:pt x="7619533" y="4308185"/>
                </a:cubicBezTo>
                <a:lnTo>
                  <a:pt x="414833" y="4327235"/>
                </a:lnTo>
                <a:cubicBezTo>
                  <a:pt x="17391" y="4327235"/>
                  <a:pt x="9525" y="4147919"/>
                  <a:pt x="9525" y="3750477"/>
                </a:cubicBezTo>
                <a:lnTo>
                  <a:pt x="0" y="462458"/>
                </a:lnTo>
                <a:close/>
              </a:path>
            </a:pathLst>
          </a:custGeom>
          <a:solidFill>
            <a:srgbClr val="00B0F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399" b="1" dirty="0">
                <a:ea typeface="Barlow"/>
                <a:cs typeface="Barlow"/>
                <a:sym typeface="Barlow"/>
              </a:rPr>
              <a:t>FASE 2A</a:t>
            </a:r>
          </a:p>
          <a:p>
            <a:pPr algn="ctr"/>
            <a:r>
              <a:rPr lang="es-ES" sz="1600" b="1" dirty="0">
                <a:ea typeface="Barlow"/>
                <a:cs typeface="Barlow"/>
                <a:sym typeface="Barlow"/>
              </a:rPr>
              <a:t>4,5 MM TEU/año</a:t>
            </a:r>
            <a:endParaRPr lang="es-ES" sz="1999" b="1" dirty="0">
              <a:ea typeface="Barlow"/>
              <a:cs typeface="Barlow"/>
              <a:sym typeface="Barlow"/>
            </a:endParaRPr>
          </a:p>
          <a:p>
            <a:pPr algn="ctr"/>
            <a:r>
              <a:rPr lang="es-ES" sz="1400" dirty="0">
                <a:ea typeface="Barlow"/>
                <a:cs typeface="Barlow"/>
                <a:sym typeface="Barlow"/>
              </a:rPr>
              <a:t>(~45 MM Ton/año)</a:t>
            </a:r>
          </a:p>
        </p:txBody>
      </p:sp>
      <p:sp>
        <p:nvSpPr>
          <p:cNvPr id="74" name="Rectángulo: esquinas redondeadas 1">
            <a:extLst>
              <a:ext uri="{FF2B5EF4-FFF2-40B4-BE49-F238E27FC236}">
                <a16:creationId xmlns:a16="http://schemas.microsoft.com/office/drawing/2014/main" id="{82B6C457-F8E6-400E-AB52-B00133464DDE}"/>
              </a:ext>
            </a:extLst>
          </p:cNvPr>
          <p:cNvSpPr/>
          <p:nvPr/>
        </p:nvSpPr>
        <p:spPr>
          <a:xfrm>
            <a:off x="9096065" y="1998656"/>
            <a:ext cx="2372553" cy="940219"/>
          </a:xfrm>
          <a:custGeom>
            <a:avLst/>
            <a:gdLst>
              <a:gd name="connsiteX0" fmla="*/ 0 w 7996266"/>
              <a:gd name="connsiteY0" fmla="*/ 719633 h 4317710"/>
              <a:gd name="connsiteX1" fmla="*/ 719633 w 7996266"/>
              <a:gd name="connsiteY1" fmla="*/ 0 h 4317710"/>
              <a:gd name="connsiteX2" fmla="*/ 7276633 w 7996266"/>
              <a:gd name="connsiteY2" fmla="*/ 0 h 4317710"/>
              <a:gd name="connsiteX3" fmla="*/ 7996266 w 7996266"/>
              <a:gd name="connsiteY3" fmla="*/ 719633 h 4317710"/>
              <a:gd name="connsiteX4" fmla="*/ 7996266 w 7996266"/>
              <a:gd name="connsiteY4" fmla="*/ 3598077 h 4317710"/>
              <a:gd name="connsiteX5" fmla="*/ 7276633 w 7996266"/>
              <a:gd name="connsiteY5" fmla="*/ 4317710 h 4317710"/>
              <a:gd name="connsiteX6" fmla="*/ 719633 w 7996266"/>
              <a:gd name="connsiteY6" fmla="*/ 4317710 h 4317710"/>
              <a:gd name="connsiteX7" fmla="*/ 0 w 7996266"/>
              <a:gd name="connsiteY7" fmla="*/ 3598077 h 4317710"/>
              <a:gd name="connsiteX8" fmla="*/ 0 w 7996266"/>
              <a:gd name="connsiteY8" fmla="*/ 719633 h 4317710"/>
              <a:gd name="connsiteX0" fmla="*/ 0 w 7996793"/>
              <a:gd name="connsiteY0" fmla="*/ 719633 h 4317710"/>
              <a:gd name="connsiteX1" fmla="*/ 719633 w 7996793"/>
              <a:gd name="connsiteY1" fmla="*/ 0 h 4317710"/>
              <a:gd name="connsiteX2" fmla="*/ 7629058 w 7996793"/>
              <a:gd name="connsiteY2" fmla="*/ 9525 h 4317710"/>
              <a:gd name="connsiteX3" fmla="*/ 7996266 w 7996793"/>
              <a:gd name="connsiteY3" fmla="*/ 719633 h 4317710"/>
              <a:gd name="connsiteX4" fmla="*/ 7996266 w 7996793"/>
              <a:gd name="connsiteY4" fmla="*/ 3598077 h 4317710"/>
              <a:gd name="connsiteX5" fmla="*/ 7276633 w 7996793"/>
              <a:gd name="connsiteY5" fmla="*/ 4317710 h 4317710"/>
              <a:gd name="connsiteX6" fmla="*/ 719633 w 7996793"/>
              <a:gd name="connsiteY6" fmla="*/ 4317710 h 4317710"/>
              <a:gd name="connsiteX7" fmla="*/ 0 w 7996793"/>
              <a:gd name="connsiteY7" fmla="*/ 3598077 h 4317710"/>
              <a:gd name="connsiteX8" fmla="*/ 0 w 7996793"/>
              <a:gd name="connsiteY8" fmla="*/ 719633 h 4317710"/>
              <a:gd name="connsiteX0" fmla="*/ 0 w 7996793"/>
              <a:gd name="connsiteY0" fmla="*/ 710108 h 4308185"/>
              <a:gd name="connsiteX1" fmla="*/ 443408 w 7996793"/>
              <a:gd name="connsiteY1" fmla="*/ 0 h 4308185"/>
              <a:gd name="connsiteX2" fmla="*/ 7629058 w 7996793"/>
              <a:gd name="connsiteY2" fmla="*/ 0 h 4308185"/>
              <a:gd name="connsiteX3" fmla="*/ 7996266 w 7996793"/>
              <a:gd name="connsiteY3" fmla="*/ 710108 h 4308185"/>
              <a:gd name="connsiteX4" fmla="*/ 7996266 w 7996793"/>
              <a:gd name="connsiteY4" fmla="*/ 3588552 h 4308185"/>
              <a:gd name="connsiteX5" fmla="*/ 7276633 w 7996793"/>
              <a:gd name="connsiteY5" fmla="*/ 4308185 h 4308185"/>
              <a:gd name="connsiteX6" fmla="*/ 719633 w 7996793"/>
              <a:gd name="connsiteY6" fmla="*/ 4308185 h 4308185"/>
              <a:gd name="connsiteX7" fmla="*/ 0 w 7996793"/>
              <a:gd name="connsiteY7" fmla="*/ 3588552 h 4308185"/>
              <a:gd name="connsiteX8" fmla="*/ 0 w 7996793"/>
              <a:gd name="connsiteY8" fmla="*/ 710108 h 4308185"/>
              <a:gd name="connsiteX0" fmla="*/ 0 w 7996793"/>
              <a:gd name="connsiteY0" fmla="*/ 710108 h 4308185"/>
              <a:gd name="connsiteX1" fmla="*/ 443408 w 7996793"/>
              <a:gd name="connsiteY1" fmla="*/ 0 h 4308185"/>
              <a:gd name="connsiteX2" fmla="*/ 7629058 w 7996793"/>
              <a:gd name="connsiteY2" fmla="*/ 0 h 4308185"/>
              <a:gd name="connsiteX3" fmla="*/ 7996266 w 7996793"/>
              <a:gd name="connsiteY3" fmla="*/ 710108 h 4308185"/>
              <a:gd name="connsiteX4" fmla="*/ 7996266 w 7996793"/>
              <a:gd name="connsiteY4" fmla="*/ 3588552 h 4308185"/>
              <a:gd name="connsiteX5" fmla="*/ 7600483 w 7996793"/>
              <a:gd name="connsiteY5" fmla="*/ 4308185 h 4308185"/>
              <a:gd name="connsiteX6" fmla="*/ 719633 w 7996793"/>
              <a:gd name="connsiteY6" fmla="*/ 4308185 h 4308185"/>
              <a:gd name="connsiteX7" fmla="*/ 0 w 7996793"/>
              <a:gd name="connsiteY7" fmla="*/ 3588552 h 4308185"/>
              <a:gd name="connsiteX8" fmla="*/ 0 w 7996793"/>
              <a:gd name="connsiteY8" fmla="*/ 710108 h 4308185"/>
              <a:gd name="connsiteX0" fmla="*/ 0 w 7996793"/>
              <a:gd name="connsiteY0" fmla="*/ 710108 h 4327235"/>
              <a:gd name="connsiteX1" fmla="*/ 443408 w 7996793"/>
              <a:gd name="connsiteY1" fmla="*/ 0 h 4327235"/>
              <a:gd name="connsiteX2" fmla="*/ 7629058 w 7996793"/>
              <a:gd name="connsiteY2" fmla="*/ 0 h 4327235"/>
              <a:gd name="connsiteX3" fmla="*/ 7996266 w 7996793"/>
              <a:gd name="connsiteY3" fmla="*/ 710108 h 4327235"/>
              <a:gd name="connsiteX4" fmla="*/ 7996266 w 7996793"/>
              <a:gd name="connsiteY4" fmla="*/ 3588552 h 4327235"/>
              <a:gd name="connsiteX5" fmla="*/ 7600483 w 7996793"/>
              <a:gd name="connsiteY5" fmla="*/ 4308185 h 4327235"/>
              <a:gd name="connsiteX6" fmla="*/ 395783 w 7996793"/>
              <a:gd name="connsiteY6" fmla="*/ 4327235 h 4327235"/>
              <a:gd name="connsiteX7" fmla="*/ 0 w 7996793"/>
              <a:gd name="connsiteY7" fmla="*/ 3588552 h 4327235"/>
              <a:gd name="connsiteX8" fmla="*/ 0 w 7996793"/>
              <a:gd name="connsiteY8" fmla="*/ 710108 h 4327235"/>
              <a:gd name="connsiteX0" fmla="*/ 0 w 7996793"/>
              <a:gd name="connsiteY0" fmla="*/ 710108 h 4327235"/>
              <a:gd name="connsiteX1" fmla="*/ 443408 w 7996793"/>
              <a:gd name="connsiteY1" fmla="*/ 0 h 4327235"/>
              <a:gd name="connsiteX2" fmla="*/ 7629058 w 7996793"/>
              <a:gd name="connsiteY2" fmla="*/ 0 h 4327235"/>
              <a:gd name="connsiteX3" fmla="*/ 7996266 w 7996793"/>
              <a:gd name="connsiteY3" fmla="*/ 710108 h 4327235"/>
              <a:gd name="connsiteX4" fmla="*/ 7996266 w 7996793"/>
              <a:gd name="connsiteY4" fmla="*/ 3588552 h 4327235"/>
              <a:gd name="connsiteX5" fmla="*/ 7600483 w 7996793"/>
              <a:gd name="connsiteY5" fmla="*/ 4308185 h 4327235"/>
              <a:gd name="connsiteX6" fmla="*/ 395783 w 7996793"/>
              <a:gd name="connsiteY6" fmla="*/ 4327235 h 4327235"/>
              <a:gd name="connsiteX7" fmla="*/ 9525 w 7996793"/>
              <a:gd name="connsiteY7" fmla="*/ 3750477 h 4327235"/>
              <a:gd name="connsiteX8" fmla="*/ 0 w 7996793"/>
              <a:gd name="connsiteY8" fmla="*/ 710108 h 4327235"/>
              <a:gd name="connsiteX0" fmla="*/ 0 w 7996793"/>
              <a:gd name="connsiteY0" fmla="*/ 710108 h 4327235"/>
              <a:gd name="connsiteX1" fmla="*/ 443408 w 7996793"/>
              <a:gd name="connsiteY1" fmla="*/ 0 h 4327235"/>
              <a:gd name="connsiteX2" fmla="*/ 7629058 w 7996793"/>
              <a:gd name="connsiteY2" fmla="*/ 0 h 4327235"/>
              <a:gd name="connsiteX3" fmla="*/ 7996266 w 7996793"/>
              <a:gd name="connsiteY3" fmla="*/ 710108 h 4327235"/>
              <a:gd name="connsiteX4" fmla="*/ 7986741 w 7996793"/>
              <a:gd name="connsiteY4" fmla="*/ 3817152 h 4327235"/>
              <a:gd name="connsiteX5" fmla="*/ 7600483 w 7996793"/>
              <a:gd name="connsiteY5" fmla="*/ 4308185 h 4327235"/>
              <a:gd name="connsiteX6" fmla="*/ 395783 w 7996793"/>
              <a:gd name="connsiteY6" fmla="*/ 4327235 h 4327235"/>
              <a:gd name="connsiteX7" fmla="*/ 9525 w 7996793"/>
              <a:gd name="connsiteY7" fmla="*/ 3750477 h 4327235"/>
              <a:gd name="connsiteX8" fmla="*/ 0 w 7996793"/>
              <a:gd name="connsiteY8" fmla="*/ 710108 h 4327235"/>
              <a:gd name="connsiteX0" fmla="*/ 0 w 8005975"/>
              <a:gd name="connsiteY0" fmla="*/ 710108 h 4327235"/>
              <a:gd name="connsiteX1" fmla="*/ 443408 w 8005975"/>
              <a:gd name="connsiteY1" fmla="*/ 0 h 4327235"/>
              <a:gd name="connsiteX2" fmla="*/ 7629058 w 8005975"/>
              <a:gd name="connsiteY2" fmla="*/ 0 h 4327235"/>
              <a:gd name="connsiteX3" fmla="*/ 8005791 w 8005975"/>
              <a:gd name="connsiteY3" fmla="*/ 529133 h 4327235"/>
              <a:gd name="connsiteX4" fmla="*/ 7986741 w 8005975"/>
              <a:gd name="connsiteY4" fmla="*/ 3817152 h 4327235"/>
              <a:gd name="connsiteX5" fmla="*/ 7600483 w 8005975"/>
              <a:gd name="connsiteY5" fmla="*/ 4308185 h 4327235"/>
              <a:gd name="connsiteX6" fmla="*/ 395783 w 8005975"/>
              <a:gd name="connsiteY6" fmla="*/ 4327235 h 4327235"/>
              <a:gd name="connsiteX7" fmla="*/ 9525 w 8005975"/>
              <a:gd name="connsiteY7" fmla="*/ 3750477 h 4327235"/>
              <a:gd name="connsiteX8" fmla="*/ 0 w 8005975"/>
              <a:gd name="connsiteY8" fmla="*/ 710108 h 4327235"/>
              <a:gd name="connsiteX0" fmla="*/ 0 w 8025025"/>
              <a:gd name="connsiteY0" fmla="*/ 462458 h 4327235"/>
              <a:gd name="connsiteX1" fmla="*/ 462458 w 8025025"/>
              <a:gd name="connsiteY1" fmla="*/ 0 h 4327235"/>
              <a:gd name="connsiteX2" fmla="*/ 7648108 w 8025025"/>
              <a:gd name="connsiteY2" fmla="*/ 0 h 4327235"/>
              <a:gd name="connsiteX3" fmla="*/ 8024841 w 8025025"/>
              <a:gd name="connsiteY3" fmla="*/ 529133 h 4327235"/>
              <a:gd name="connsiteX4" fmla="*/ 8005791 w 8025025"/>
              <a:gd name="connsiteY4" fmla="*/ 3817152 h 4327235"/>
              <a:gd name="connsiteX5" fmla="*/ 7619533 w 8025025"/>
              <a:gd name="connsiteY5" fmla="*/ 4308185 h 4327235"/>
              <a:gd name="connsiteX6" fmla="*/ 414833 w 8025025"/>
              <a:gd name="connsiteY6" fmla="*/ 4327235 h 4327235"/>
              <a:gd name="connsiteX7" fmla="*/ 28575 w 8025025"/>
              <a:gd name="connsiteY7" fmla="*/ 3750477 h 4327235"/>
              <a:gd name="connsiteX8" fmla="*/ 0 w 8025025"/>
              <a:gd name="connsiteY8" fmla="*/ 462458 h 4327235"/>
              <a:gd name="connsiteX0" fmla="*/ 0 w 8025025"/>
              <a:gd name="connsiteY0" fmla="*/ 462458 h 4327235"/>
              <a:gd name="connsiteX1" fmla="*/ 462458 w 8025025"/>
              <a:gd name="connsiteY1" fmla="*/ 0 h 4327235"/>
              <a:gd name="connsiteX2" fmla="*/ 7648108 w 8025025"/>
              <a:gd name="connsiteY2" fmla="*/ 0 h 4327235"/>
              <a:gd name="connsiteX3" fmla="*/ 8024841 w 8025025"/>
              <a:gd name="connsiteY3" fmla="*/ 529133 h 4327235"/>
              <a:gd name="connsiteX4" fmla="*/ 8005791 w 8025025"/>
              <a:gd name="connsiteY4" fmla="*/ 3817152 h 4327235"/>
              <a:gd name="connsiteX5" fmla="*/ 7619533 w 8025025"/>
              <a:gd name="connsiteY5" fmla="*/ 4308185 h 4327235"/>
              <a:gd name="connsiteX6" fmla="*/ 414833 w 8025025"/>
              <a:gd name="connsiteY6" fmla="*/ 4327235 h 4327235"/>
              <a:gd name="connsiteX7" fmla="*/ 9525 w 8025025"/>
              <a:gd name="connsiteY7" fmla="*/ 3750477 h 4327235"/>
              <a:gd name="connsiteX8" fmla="*/ 0 w 8025025"/>
              <a:gd name="connsiteY8" fmla="*/ 462458 h 4327235"/>
              <a:gd name="connsiteX0" fmla="*/ 0 w 8043891"/>
              <a:gd name="connsiteY0" fmla="*/ 462458 h 4327235"/>
              <a:gd name="connsiteX1" fmla="*/ 462458 w 8043891"/>
              <a:gd name="connsiteY1" fmla="*/ 0 h 4327235"/>
              <a:gd name="connsiteX2" fmla="*/ 7648108 w 8043891"/>
              <a:gd name="connsiteY2" fmla="*/ 0 h 4327235"/>
              <a:gd name="connsiteX3" fmla="*/ 8024841 w 8043891"/>
              <a:gd name="connsiteY3" fmla="*/ 529133 h 4327235"/>
              <a:gd name="connsiteX4" fmla="*/ 8043891 w 8043891"/>
              <a:gd name="connsiteY4" fmla="*/ 3817152 h 4327235"/>
              <a:gd name="connsiteX5" fmla="*/ 7619533 w 8043891"/>
              <a:gd name="connsiteY5" fmla="*/ 4308185 h 4327235"/>
              <a:gd name="connsiteX6" fmla="*/ 414833 w 8043891"/>
              <a:gd name="connsiteY6" fmla="*/ 4327235 h 4327235"/>
              <a:gd name="connsiteX7" fmla="*/ 9525 w 8043891"/>
              <a:gd name="connsiteY7" fmla="*/ 3750477 h 4327235"/>
              <a:gd name="connsiteX8" fmla="*/ 0 w 8043891"/>
              <a:gd name="connsiteY8" fmla="*/ 462458 h 4327235"/>
              <a:gd name="connsiteX0" fmla="*/ 0 w 8027989"/>
              <a:gd name="connsiteY0" fmla="*/ 462458 h 4327235"/>
              <a:gd name="connsiteX1" fmla="*/ 462458 w 8027989"/>
              <a:gd name="connsiteY1" fmla="*/ 0 h 4327235"/>
              <a:gd name="connsiteX2" fmla="*/ 7648108 w 8027989"/>
              <a:gd name="connsiteY2" fmla="*/ 0 h 4327235"/>
              <a:gd name="connsiteX3" fmla="*/ 8024841 w 8027989"/>
              <a:gd name="connsiteY3" fmla="*/ 529133 h 4327235"/>
              <a:gd name="connsiteX4" fmla="*/ 8027989 w 8027989"/>
              <a:gd name="connsiteY4" fmla="*/ 3801249 h 4327235"/>
              <a:gd name="connsiteX5" fmla="*/ 7619533 w 8027989"/>
              <a:gd name="connsiteY5" fmla="*/ 4308185 h 4327235"/>
              <a:gd name="connsiteX6" fmla="*/ 414833 w 8027989"/>
              <a:gd name="connsiteY6" fmla="*/ 4327235 h 4327235"/>
              <a:gd name="connsiteX7" fmla="*/ 9525 w 8027989"/>
              <a:gd name="connsiteY7" fmla="*/ 3750477 h 4327235"/>
              <a:gd name="connsiteX8" fmla="*/ 0 w 8027989"/>
              <a:gd name="connsiteY8" fmla="*/ 462458 h 4327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27989" h="4327235">
                <a:moveTo>
                  <a:pt x="0" y="462458"/>
                </a:moveTo>
                <a:cubicBezTo>
                  <a:pt x="0" y="65016"/>
                  <a:pt x="65016" y="0"/>
                  <a:pt x="462458" y="0"/>
                </a:cubicBezTo>
                <a:lnTo>
                  <a:pt x="7648108" y="0"/>
                </a:lnTo>
                <a:cubicBezTo>
                  <a:pt x="8045550" y="0"/>
                  <a:pt x="8024841" y="131691"/>
                  <a:pt x="8024841" y="529133"/>
                </a:cubicBezTo>
                <a:cubicBezTo>
                  <a:pt x="8025890" y="1619838"/>
                  <a:pt x="8026940" y="2710544"/>
                  <a:pt x="8027989" y="3801249"/>
                </a:cubicBezTo>
                <a:cubicBezTo>
                  <a:pt x="8027989" y="4198691"/>
                  <a:pt x="8016975" y="4308185"/>
                  <a:pt x="7619533" y="4308185"/>
                </a:cubicBezTo>
                <a:lnTo>
                  <a:pt x="414833" y="4327235"/>
                </a:lnTo>
                <a:cubicBezTo>
                  <a:pt x="17391" y="4327235"/>
                  <a:pt x="9525" y="4147919"/>
                  <a:pt x="9525" y="3750477"/>
                </a:cubicBezTo>
                <a:lnTo>
                  <a:pt x="0" y="462458"/>
                </a:lnTo>
                <a:close/>
              </a:path>
            </a:pathLst>
          </a:cu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399" b="1" dirty="0">
                <a:solidFill>
                  <a:schemeClr val="bg1"/>
                </a:solidFill>
                <a:ea typeface="Barlow"/>
                <a:cs typeface="Barlow"/>
                <a:sym typeface="Barlow"/>
              </a:rPr>
              <a:t>FASES 0 + 1A 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  <a:ea typeface="Barlow"/>
                <a:cs typeface="Barlow"/>
                <a:sym typeface="Barlow"/>
              </a:rPr>
              <a:t>1,5 MM TEU/año</a:t>
            </a:r>
          </a:p>
          <a:p>
            <a:pPr algn="ctr"/>
            <a:r>
              <a:rPr lang="es-ES" sz="1400" dirty="0">
                <a:solidFill>
                  <a:schemeClr val="bg1"/>
                </a:solidFill>
                <a:ea typeface="Barlow"/>
                <a:cs typeface="Barlow"/>
                <a:sym typeface="Barlow"/>
              </a:rPr>
              <a:t>(</a:t>
            </a:r>
            <a:r>
              <a:rPr lang="es-ES" sz="1400" dirty="0">
                <a:ea typeface="Barlow"/>
                <a:cs typeface="Barlow"/>
                <a:sym typeface="Barlow"/>
              </a:rPr>
              <a:t>~</a:t>
            </a:r>
            <a:r>
              <a:rPr lang="es-ES" sz="1400" dirty="0">
                <a:solidFill>
                  <a:schemeClr val="bg1"/>
                </a:solidFill>
                <a:ea typeface="Barlow"/>
                <a:cs typeface="Barlow"/>
                <a:sym typeface="Barlow"/>
              </a:rPr>
              <a:t>15 MM Ton/año)</a:t>
            </a:r>
          </a:p>
        </p:txBody>
      </p:sp>
      <p:pic>
        <p:nvPicPr>
          <p:cNvPr id="77" name="Imagen 76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13FFEBB-01E6-1D06-6356-A3B02BBEC2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2051" y="1971872"/>
            <a:ext cx="4245430" cy="979545"/>
          </a:xfrm>
          <a:prstGeom prst="rect">
            <a:avLst/>
          </a:prstGeom>
        </p:spPr>
      </p:pic>
      <p:pic>
        <p:nvPicPr>
          <p:cNvPr id="79" name="Imagen 78" descr="Fondo negro con letras blancas&#10;&#10;Descripción generada automáticamente con confianza baja">
            <a:extLst>
              <a:ext uri="{FF2B5EF4-FFF2-40B4-BE49-F238E27FC236}">
                <a16:creationId xmlns:a16="http://schemas.microsoft.com/office/drawing/2014/main" id="{05A6E9E3-B56F-1738-B973-2A5CA6946A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5997" y="1963527"/>
            <a:ext cx="3245062" cy="869215"/>
          </a:xfrm>
          <a:prstGeom prst="rect">
            <a:avLst/>
          </a:prstGeom>
        </p:spPr>
      </p:pic>
      <p:grpSp>
        <p:nvGrpSpPr>
          <p:cNvPr id="85" name="Grupo 84">
            <a:extLst>
              <a:ext uri="{FF2B5EF4-FFF2-40B4-BE49-F238E27FC236}">
                <a16:creationId xmlns:a16="http://schemas.microsoft.com/office/drawing/2014/main" id="{23B430DF-6626-71FF-7748-8B55EA0E3682}"/>
              </a:ext>
            </a:extLst>
          </p:cNvPr>
          <p:cNvGrpSpPr/>
          <p:nvPr/>
        </p:nvGrpSpPr>
        <p:grpSpPr>
          <a:xfrm>
            <a:off x="2118555" y="1967061"/>
            <a:ext cx="3747253" cy="542231"/>
            <a:chOff x="2115928" y="1966679"/>
            <a:chExt cx="3748229" cy="542372"/>
          </a:xfrm>
        </p:grpSpPr>
        <p:sp>
          <p:nvSpPr>
            <p:cNvPr id="86" name="Diagrama de flujo: datos 22">
              <a:extLst>
                <a:ext uri="{FF2B5EF4-FFF2-40B4-BE49-F238E27FC236}">
                  <a16:creationId xmlns:a16="http://schemas.microsoft.com/office/drawing/2014/main" id="{58CDDA64-F0A8-2027-381A-1BBC53153565}"/>
                </a:ext>
              </a:extLst>
            </p:cNvPr>
            <p:cNvSpPr/>
            <p:nvPr/>
          </p:nvSpPr>
          <p:spPr>
            <a:xfrm rot="605038">
              <a:off x="2131055" y="1966679"/>
              <a:ext cx="3733102" cy="542372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248"/>
                <a:gd name="connsiteY0" fmla="*/ 10000 h 10000"/>
                <a:gd name="connsiteX1" fmla="*/ 2000 w 10248"/>
                <a:gd name="connsiteY1" fmla="*/ 0 h 10000"/>
                <a:gd name="connsiteX2" fmla="*/ 10248 w 10248"/>
                <a:gd name="connsiteY2" fmla="*/ 41 h 10000"/>
                <a:gd name="connsiteX3" fmla="*/ 8000 w 10248"/>
                <a:gd name="connsiteY3" fmla="*/ 10000 h 10000"/>
                <a:gd name="connsiteX4" fmla="*/ 0 w 10248"/>
                <a:gd name="connsiteY4" fmla="*/ 10000 h 10000"/>
                <a:gd name="connsiteX0" fmla="*/ 0 w 10248"/>
                <a:gd name="connsiteY0" fmla="*/ 10000 h 10000"/>
                <a:gd name="connsiteX1" fmla="*/ 2000 w 10248"/>
                <a:gd name="connsiteY1" fmla="*/ 0 h 10000"/>
                <a:gd name="connsiteX2" fmla="*/ 10248 w 10248"/>
                <a:gd name="connsiteY2" fmla="*/ 41 h 10000"/>
                <a:gd name="connsiteX3" fmla="*/ 8000 w 10248"/>
                <a:gd name="connsiteY3" fmla="*/ 10000 h 10000"/>
                <a:gd name="connsiteX4" fmla="*/ 0 w 10248"/>
                <a:gd name="connsiteY4" fmla="*/ 10000 h 10000"/>
                <a:gd name="connsiteX0" fmla="*/ 0 w 10248"/>
                <a:gd name="connsiteY0" fmla="*/ 10000 h 10214"/>
                <a:gd name="connsiteX1" fmla="*/ 2000 w 10248"/>
                <a:gd name="connsiteY1" fmla="*/ 0 h 10214"/>
                <a:gd name="connsiteX2" fmla="*/ 10248 w 10248"/>
                <a:gd name="connsiteY2" fmla="*/ 41 h 10214"/>
                <a:gd name="connsiteX3" fmla="*/ 8933 w 10248"/>
                <a:gd name="connsiteY3" fmla="*/ 10214 h 10214"/>
                <a:gd name="connsiteX4" fmla="*/ 0 w 10248"/>
                <a:gd name="connsiteY4" fmla="*/ 10000 h 10214"/>
                <a:gd name="connsiteX0" fmla="*/ 0 w 10248"/>
                <a:gd name="connsiteY0" fmla="*/ 10000 h 10214"/>
                <a:gd name="connsiteX1" fmla="*/ 2000 w 10248"/>
                <a:gd name="connsiteY1" fmla="*/ 0 h 10214"/>
                <a:gd name="connsiteX2" fmla="*/ 10248 w 10248"/>
                <a:gd name="connsiteY2" fmla="*/ 41 h 10214"/>
                <a:gd name="connsiteX3" fmla="*/ 8933 w 10248"/>
                <a:gd name="connsiteY3" fmla="*/ 10214 h 10214"/>
                <a:gd name="connsiteX4" fmla="*/ 0 w 10248"/>
                <a:gd name="connsiteY4" fmla="*/ 10000 h 10214"/>
                <a:gd name="connsiteX0" fmla="*/ 0 w 12953"/>
                <a:gd name="connsiteY0" fmla="*/ 9132 h 10214"/>
                <a:gd name="connsiteX1" fmla="*/ 4705 w 12953"/>
                <a:gd name="connsiteY1" fmla="*/ 0 h 10214"/>
                <a:gd name="connsiteX2" fmla="*/ 12953 w 12953"/>
                <a:gd name="connsiteY2" fmla="*/ 41 h 10214"/>
                <a:gd name="connsiteX3" fmla="*/ 11638 w 12953"/>
                <a:gd name="connsiteY3" fmla="*/ 10214 h 10214"/>
                <a:gd name="connsiteX4" fmla="*/ 0 w 12953"/>
                <a:gd name="connsiteY4" fmla="*/ 9132 h 10214"/>
                <a:gd name="connsiteX0" fmla="*/ 0 w 12953"/>
                <a:gd name="connsiteY0" fmla="*/ 9132 h 10287"/>
                <a:gd name="connsiteX1" fmla="*/ 4705 w 12953"/>
                <a:gd name="connsiteY1" fmla="*/ 0 h 10287"/>
                <a:gd name="connsiteX2" fmla="*/ 12953 w 12953"/>
                <a:gd name="connsiteY2" fmla="*/ 41 h 10287"/>
                <a:gd name="connsiteX3" fmla="*/ 12008 w 12953"/>
                <a:gd name="connsiteY3" fmla="*/ 10287 h 10287"/>
                <a:gd name="connsiteX4" fmla="*/ 0 w 12953"/>
                <a:gd name="connsiteY4" fmla="*/ 9132 h 10287"/>
                <a:gd name="connsiteX0" fmla="*/ 0 w 12953"/>
                <a:gd name="connsiteY0" fmla="*/ 9132 h 10287"/>
                <a:gd name="connsiteX1" fmla="*/ 4705 w 12953"/>
                <a:gd name="connsiteY1" fmla="*/ 0 h 10287"/>
                <a:gd name="connsiteX2" fmla="*/ 12953 w 12953"/>
                <a:gd name="connsiteY2" fmla="*/ 41 h 10287"/>
                <a:gd name="connsiteX3" fmla="*/ 12008 w 12953"/>
                <a:gd name="connsiteY3" fmla="*/ 10287 h 10287"/>
                <a:gd name="connsiteX4" fmla="*/ 0 w 12953"/>
                <a:gd name="connsiteY4" fmla="*/ 9132 h 10287"/>
                <a:gd name="connsiteX0" fmla="*/ 0 w 13341"/>
                <a:gd name="connsiteY0" fmla="*/ 6664 h 10287"/>
                <a:gd name="connsiteX1" fmla="*/ 5093 w 13341"/>
                <a:gd name="connsiteY1" fmla="*/ 0 h 10287"/>
                <a:gd name="connsiteX2" fmla="*/ 13341 w 13341"/>
                <a:gd name="connsiteY2" fmla="*/ 41 h 10287"/>
                <a:gd name="connsiteX3" fmla="*/ 12396 w 13341"/>
                <a:gd name="connsiteY3" fmla="*/ 10287 h 10287"/>
                <a:gd name="connsiteX4" fmla="*/ 0 w 13341"/>
                <a:gd name="connsiteY4" fmla="*/ 6664 h 10287"/>
                <a:gd name="connsiteX0" fmla="*/ 0 w 13341"/>
                <a:gd name="connsiteY0" fmla="*/ 6623 h 10246"/>
                <a:gd name="connsiteX1" fmla="*/ 5964 w 13341"/>
                <a:gd name="connsiteY1" fmla="*/ 650 h 10246"/>
                <a:gd name="connsiteX2" fmla="*/ 13341 w 13341"/>
                <a:gd name="connsiteY2" fmla="*/ 0 h 10246"/>
                <a:gd name="connsiteX3" fmla="*/ 12396 w 13341"/>
                <a:gd name="connsiteY3" fmla="*/ 10246 h 10246"/>
                <a:gd name="connsiteX4" fmla="*/ 0 w 13341"/>
                <a:gd name="connsiteY4" fmla="*/ 6623 h 10246"/>
                <a:gd name="connsiteX0" fmla="*/ 0 w 13341"/>
                <a:gd name="connsiteY0" fmla="*/ 6623 h 10246"/>
                <a:gd name="connsiteX1" fmla="*/ 5964 w 13341"/>
                <a:gd name="connsiteY1" fmla="*/ 650 h 10246"/>
                <a:gd name="connsiteX2" fmla="*/ 13341 w 13341"/>
                <a:gd name="connsiteY2" fmla="*/ 0 h 10246"/>
                <a:gd name="connsiteX3" fmla="*/ 12396 w 13341"/>
                <a:gd name="connsiteY3" fmla="*/ 10246 h 10246"/>
                <a:gd name="connsiteX4" fmla="*/ 0 w 13341"/>
                <a:gd name="connsiteY4" fmla="*/ 6623 h 10246"/>
                <a:gd name="connsiteX0" fmla="*/ 0 w 13341"/>
                <a:gd name="connsiteY0" fmla="*/ 6677 h 10300"/>
                <a:gd name="connsiteX1" fmla="*/ 6194 w 13341"/>
                <a:gd name="connsiteY1" fmla="*/ 408 h 10300"/>
                <a:gd name="connsiteX2" fmla="*/ 13341 w 13341"/>
                <a:gd name="connsiteY2" fmla="*/ 54 h 10300"/>
                <a:gd name="connsiteX3" fmla="*/ 12396 w 13341"/>
                <a:gd name="connsiteY3" fmla="*/ 10300 h 10300"/>
                <a:gd name="connsiteX4" fmla="*/ 0 w 13341"/>
                <a:gd name="connsiteY4" fmla="*/ 6677 h 10300"/>
                <a:gd name="connsiteX0" fmla="*/ 0 w 13341"/>
                <a:gd name="connsiteY0" fmla="*/ 6623 h 10246"/>
                <a:gd name="connsiteX1" fmla="*/ 6194 w 13341"/>
                <a:gd name="connsiteY1" fmla="*/ 354 h 10246"/>
                <a:gd name="connsiteX2" fmla="*/ 13341 w 13341"/>
                <a:gd name="connsiteY2" fmla="*/ 0 h 10246"/>
                <a:gd name="connsiteX3" fmla="*/ 12396 w 13341"/>
                <a:gd name="connsiteY3" fmla="*/ 10246 h 10246"/>
                <a:gd name="connsiteX4" fmla="*/ 0 w 13341"/>
                <a:gd name="connsiteY4" fmla="*/ 6623 h 10246"/>
                <a:gd name="connsiteX0" fmla="*/ 0 w 13341"/>
                <a:gd name="connsiteY0" fmla="*/ 6623 h 10246"/>
                <a:gd name="connsiteX1" fmla="*/ 6194 w 13341"/>
                <a:gd name="connsiteY1" fmla="*/ 354 h 10246"/>
                <a:gd name="connsiteX2" fmla="*/ 13341 w 13341"/>
                <a:gd name="connsiteY2" fmla="*/ 0 h 10246"/>
                <a:gd name="connsiteX3" fmla="*/ 12396 w 13341"/>
                <a:gd name="connsiteY3" fmla="*/ 10246 h 10246"/>
                <a:gd name="connsiteX4" fmla="*/ 0 w 13341"/>
                <a:gd name="connsiteY4" fmla="*/ 6623 h 10246"/>
                <a:gd name="connsiteX0" fmla="*/ 0 w 13553"/>
                <a:gd name="connsiteY0" fmla="*/ 6487 h 10246"/>
                <a:gd name="connsiteX1" fmla="*/ 6406 w 13553"/>
                <a:gd name="connsiteY1" fmla="*/ 354 h 10246"/>
                <a:gd name="connsiteX2" fmla="*/ 13553 w 13553"/>
                <a:gd name="connsiteY2" fmla="*/ 0 h 10246"/>
                <a:gd name="connsiteX3" fmla="*/ 12608 w 13553"/>
                <a:gd name="connsiteY3" fmla="*/ 10246 h 10246"/>
                <a:gd name="connsiteX4" fmla="*/ 0 w 13553"/>
                <a:gd name="connsiteY4" fmla="*/ 6487 h 1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53" h="10246">
                  <a:moveTo>
                    <a:pt x="0" y="6487"/>
                  </a:moveTo>
                  <a:cubicBezTo>
                    <a:pt x="2065" y="4397"/>
                    <a:pt x="3341" y="3120"/>
                    <a:pt x="6406" y="354"/>
                  </a:cubicBezTo>
                  <a:cubicBezTo>
                    <a:pt x="8816" y="99"/>
                    <a:pt x="11094" y="217"/>
                    <a:pt x="13553" y="0"/>
                  </a:cubicBezTo>
                  <a:cubicBezTo>
                    <a:pt x="12864" y="5249"/>
                    <a:pt x="12927" y="7309"/>
                    <a:pt x="12608" y="10246"/>
                  </a:cubicBezTo>
                  <a:lnTo>
                    <a:pt x="0" y="6487"/>
                  </a:lnTo>
                  <a:close/>
                </a:path>
              </a:pathLst>
            </a:custGeom>
            <a:solidFill>
              <a:schemeClr val="bg1">
                <a:lumMod val="85000"/>
                <a:alpha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939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7" name="Diagrama de flujo: datos 18">
              <a:extLst>
                <a:ext uri="{FF2B5EF4-FFF2-40B4-BE49-F238E27FC236}">
                  <a16:creationId xmlns:a16="http://schemas.microsoft.com/office/drawing/2014/main" id="{20FFF19B-E906-B544-0E6B-D9DA80F6B36E}"/>
                </a:ext>
              </a:extLst>
            </p:cNvPr>
            <p:cNvSpPr/>
            <p:nvPr/>
          </p:nvSpPr>
          <p:spPr>
            <a:xfrm rot="6195695">
              <a:off x="3804585" y="696484"/>
              <a:ext cx="73151" cy="3450465"/>
            </a:xfrm>
            <a:prstGeom prst="flowChartInputOutput">
              <a:avLst/>
            </a:prstGeom>
            <a:solidFill>
              <a:schemeClr val="bg1">
                <a:lumMod val="65000"/>
                <a:alpha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939" dirty="0">
                <a:ln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8AD58AB1-E4B7-B13F-2DE2-4B94225B41A0}"/>
              </a:ext>
            </a:extLst>
          </p:cNvPr>
          <p:cNvSpPr txBox="1"/>
          <p:nvPr/>
        </p:nvSpPr>
        <p:spPr>
          <a:xfrm>
            <a:off x="552811" y="6278714"/>
            <a:ext cx="5543191" cy="39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Nota: se consideran 10 Toneladas por TEU</a:t>
            </a:r>
            <a:r>
              <a:rPr lang="es-CL" sz="1939" dirty="0"/>
              <a:t>.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149" y="1732327"/>
            <a:ext cx="3563154" cy="733336"/>
          </a:xfrm>
          <a:prstGeom prst="rect">
            <a:avLst/>
          </a:prstGeom>
        </p:spPr>
      </p:pic>
      <p:sp>
        <p:nvSpPr>
          <p:cNvPr id="76" name="Rectángulo 75">
            <a:extLst>
              <a:ext uri="{FF2B5EF4-FFF2-40B4-BE49-F238E27FC236}">
                <a16:creationId xmlns:a16="http://schemas.microsoft.com/office/drawing/2014/main" id="{CE5628B4-15FE-A360-E607-42CFA149D2AD}"/>
              </a:ext>
            </a:extLst>
          </p:cNvPr>
          <p:cNvSpPr/>
          <p:nvPr/>
        </p:nvSpPr>
        <p:spPr>
          <a:xfrm>
            <a:off x="553152" y="1615618"/>
            <a:ext cx="8462201" cy="343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939" dirty="0"/>
          </a:p>
        </p:txBody>
      </p:sp>
      <p:pic>
        <p:nvPicPr>
          <p:cNvPr id="78" name="Imagen 7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B9D63F67-2246-229A-92D6-943358291A5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8467" y="2011123"/>
            <a:ext cx="7212591" cy="3459270"/>
          </a:xfrm>
          <a:prstGeom prst="rect">
            <a:avLst/>
          </a:prstGeom>
        </p:spPr>
      </p:pic>
      <p:sp>
        <p:nvSpPr>
          <p:cNvPr id="20" name="object 2">
            <a:extLst>
              <a:ext uri="{FF2B5EF4-FFF2-40B4-BE49-F238E27FC236}">
                <a16:creationId xmlns:a16="http://schemas.microsoft.com/office/drawing/2014/main" id="{22B814CD-CE97-4599-91C2-2D1BCA458FFB}"/>
              </a:ext>
            </a:extLst>
          </p:cNvPr>
          <p:cNvSpPr txBox="1">
            <a:spLocks/>
          </p:cNvSpPr>
          <p:nvPr/>
        </p:nvSpPr>
        <p:spPr>
          <a:xfrm>
            <a:off x="1069810" y="57099"/>
            <a:ext cx="11879619" cy="890985"/>
          </a:xfrm>
          <a:prstGeom prst="rect">
            <a:avLst/>
          </a:prstGeom>
        </p:spPr>
        <p:txBody>
          <a:bodyPr vert="horz" wrap="square" lIns="0" tIns="9090" rIns="0" bIns="0" rtlCol="0">
            <a:spAutoFit/>
          </a:bodyPr>
          <a:lstStyle>
            <a:lvl1pPr>
              <a:defRPr sz="5900" b="0" i="0">
                <a:solidFill>
                  <a:srgbClr val="17375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8133" defTabSz="914126">
              <a:lnSpc>
                <a:spcPts val="3299"/>
              </a:lnSpc>
              <a:spcBef>
                <a:spcPts val="72"/>
              </a:spcBef>
              <a:defRPr/>
            </a:pPr>
            <a:r>
              <a:rPr lang="es-ES" sz="2399" b="1" dirty="0">
                <a:solidFill>
                  <a:srgbClr val="FFFFFF"/>
                </a:solidFill>
                <a:latin typeface="Calibri"/>
                <a:ea typeface="Gadugi" panose="020B0502040204020203" pitchFamily="34" charset="0"/>
              </a:rPr>
              <a:t>Puerto Exterior:</a:t>
            </a:r>
          </a:p>
          <a:p>
            <a:pPr marL="28133" defTabSz="914126">
              <a:lnSpc>
                <a:spcPts val="3299"/>
              </a:lnSpc>
              <a:spcBef>
                <a:spcPts val="72"/>
              </a:spcBef>
              <a:defRPr/>
            </a:pPr>
            <a:r>
              <a:rPr lang="es-ES" sz="3799" b="1" dirty="0">
                <a:solidFill>
                  <a:srgbClr val="FFFFFF"/>
                </a:solidFill>
                <a:latin typeface="Calibri"/>
                <a:ea typeface="Gadugi" panose="020B0502040204020203" pitchFamily="34" charset="0"/>
              </a:rPr>
              <a:t>Desarrollo por etapas</a:t>
            </a:r>
            <a:endParaRPr lang="es-CL" sz="3799" b="1" kern="0" dirty="0">
              <a:solidFill>
                <a:srgbClr val="FFFFFF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601821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478;p43"/>
          <p:cNvSpPr/>
          <p:nvPr/>
        </p:nvSpPr>
        <p:spPr>
          <a:xfrm>
            <a:off x="5425997" y="1751572"/>
            <a:ext cx="3435505" cy="13376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399" dirty="0"/>
          </a:p>
        </p:txBody>
      </p:sp>
      <p:pic>
        <p:nvPicPr>
          <p:cNvPr id="57" name="Google Shape;481;p4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153" y="1787812"/>
            <a:ext cx="8152861" cy="4490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" name="Grupo 57">
            <a:extLst>
              <a:ext uri="{FF2B5EF4-FFF2-40B4-BE49-F238E27FC236}">
                <a16:creationId xmlns:a16="http://schemas.microsoft.com/office/drawing/2014/main" id="{DFA88C8C-F9BD-46F1-81C8-9A17CA1E81A5}"/>
              </a:ext>
            </a:extLst>
          </p:cNvPr>
          <p:cNvGrpSpPr/>
          <p:nvPr/>
        </p:nvGrpSpPr>
        <p:grpSpPr>
          <a:xfrm>
            <a:off x="553152" y="1925318"/>
            <a:ext cx="10912567" cy="4351651"/>
            <a:chOff x="477935" y="2178339"/>
            <a:chExt cx="10915410" cy="4352785"/>
          </a:xfrm>
        </p:grpSpPr>
        <p:pic>
          <p:nvPicPr>
            <p:cNvPr id="59" name="Google Shape;487;p43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935" y="2178339"/>
              <a:ext cx="8154986" cy="43527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Rectángulo: esquinas redondeadas 1">
              <a:extLst>
                <a:ext uri="{FF2B5EF4-FFF2-40B4-BE49-F238E27FC236}">
                  <a16:creationId xmlns:a16="http://schemas.microsoft.com/office/drawing/2014/main" id="{6F18DE5C-D604-43D5-A4BD-84A7A32DDFFC}"/>
                </a:ext>
              </a:extLst>
            </p:cNvPr>
            <p:cNvSpPr/>
            <p:nvPr/>
          </p:nvSpPr>
          <p:spPr>
            <a:xfrm>
              <a:off x="9020174" y="3367533"/>
              <a:ext cx="2373171" cy="940464"/>
            </a:xfrm>
            <a:custGeom>
              <a:avLst/>
              <a:gdLst>
                <a:gd name="connsiteX0" fmla="*/ 0 w 7996266"/>
                <a:gd name="connsiteY0" fmla="*/ 719633 h 4317710"/>
                <a:gd name="connsiteX1" fmla="*/ 719633 w 7996266"/>
                <a:gd name="connsiteY1" fmla="*/ 0 h 4317710"/>
                <a:gd name="connsiteX2" fmla="*/ 7276633 w 7996266"/>
                <a:gd name="connsiteY2" fmla="*/ 0 h 4317710"/>
                <a:gd name="connsiteX3" fmla="*/ 7996266 w 7996266"/>
                <a:gd name="connsiteY3" fmla="*/ 719633 h 4317710"/>
                <a:gd name="connsiteX4" fmla="*/ 7996266 w 7996266"/>
                <a:gd name="connsiteY4" fmla="*/ 3598077 h 4317710"/>
                <a:gd name="connsiteX5" fmla="*/ 7276633 w 7996266"/>
                <a:gd name="connsiteY5" fmla="*/ 4317710 h 4317710"/>
                <a:gd name="connsiteX6" fmla="*/ 719633 w 7996266"/>
                <a:gd name="connsiteY6" fmla="*/ 4317710 h 4317710"/>
                <a:gd name="connsiteX7" fmla="*/ 0 w 7996266"/>
                <a:gd name="connsiteY7" fmla="*/ 3598077 h 4317710"/>
                <a:gd name="connsiteX8" fmla="*/ 0 w 7996266"/>
                <a:gd name="connsiteY8" fmla="*/ 719633 h 4317710"/>
                <a:gd name="connsiteX0" fmla="*/ 0 w 7996793"/>
                <a:gd name="connsiteY0" fmla="*/ 719633 h 4317710"/>
                <a:gd name="connsiteX1" fmla="*/ 719633 w 7996793"/>
                <a:gd name="connsiteY1" fmla="*/ 0 h 4317710"/>
                <a:gd name="connsiteX2" fmla="*/ 7629058 w 7996793"/>
                <a:gd name="connsiteY2" fmla="*/ 9525 h 4317710"/>
                <a:gd name="connsiteX3" fmla="*/ 7996266 w 7996793"/>
                <a:gd name="connsiteY3" fmla="*/ 719633 h 4317710"/>
                <a:gd name="connsiteX4" fmla="*/ 7996266 w 7996793"/>
                <a:gd name="connsiteY4" fmla="*/ 3598077 h 4317710"/>
                <a:gd name="connsiteX5" fmla="*/ 7276633 w 7996793"/>
                <a:gd name="connsiteY5" fmla="*/ 4317710 h 4317710"/>
                <a:gd name="connsiteX6" fmla="*/ 719633 w 7996793"/>
                <a:gd name="connsiteY6" fmla="*/ 4317710 h 4317710"/>
                <a:gd name="connsiteX7" fmla="*/ 0 w 7996793"/>
                <a:gd name="connsiteY7" fmla="*/ 3598077 h 4317710"/>
                <a:gd name="connsiteX8" fmla="*/ 0 w 7996793"/>
                <a:gd name="connsiteY8" fmla="*/ 719633 h 4317710"/>
                <a:gd name="connsiteX0" fmla="*/ 0 w 7996793"/>
                <a:gd name="connsiteY0" fmla="*/ 710108 h 4308185"/>
                <a:gd name="connsiteX1" fmla="*/ 443408 w 7996793"/>
                <a:gd name="connsiteY1" fmla="*/ 0 h 4308185"/>
                <a:gd name="connsiteX2" fmla="*/ 7629058 w 7996793"/>
                <a:gd name="connsiteY2" fmla="*/ 0 h 4308185"/>
                <a:gd name="connsiteX3" fmla="*/ 7996266 w 7996793"/>
                <a:gd name="connsiteY3" fmla="*/ 710108 h 4308185"/>
                <a:gd name="connsiteX4" fmla="*/ 7996266 w 7996793"/>
                <a:gd name="connsiteY4" fmla="*/ 3588552 h 4308185"/>
                <a:gd name="connsiteX5" fmla="*/ 7276633 w 7996793"/>
                <a:gd name="connsiteY5" fmla="*/ 4308185 h 4308185"/>
                <a:gd name="connsiteX6" fmla="*/ 719633 w 7996793"/>
                <a:gd name="connsiteY6" fmla="*/ 4308185 h 4308185"/>
                <a:gd name="connsiteX7" fmla="*/ 0 w 7996793"/>
                <a:gd name="connsiteY7" fmla="*/ 3588552 h 4308185"/>
                <a:gd name="connsiteX8" fmla="*/ 0 w 7996793"/>
                <a:gd name="connsiteY8" fmla="*/ 710108 h 4308185"/>
                <a:gd name="connsiteX0" fmla="*/ 0 w 7996793"/>
                <a:gd name="connsiteY0" fmla="*/ 710108 h 4308185"/>
                <a:gd name="connsiteX1" fmla="*/ 443408 w 7996793"/>
                <a:gd name="connsiteY1" fmla="*/ 0 h 4308185"/>
                <a:gd name="connsiteX2" fmla="*/ 7629058 w 7996793"/>
                <a:gd name="connsiteY2" fmla="*/ 0 h 4308185"/>
                <a:gd name="connsiteX3" fmla="*/ 7996266 w 7996793"/>
                <a:gd name="connsiteY3" fmla="*/ 710108 h 4308185"/>
                <a:gd name="connsiteX4" fmla="*/ 7996266 w 7996793"/>
                <a:gd name="connsiteY4" fmla="*/ 3588552 h 4308185"/>
                <a:gd name="connsiteX5" fmla="*/ 7600483 w 7996793"/>
                <a:gd name="connsiteY5" fmla="*/ 4308185 h 4308185"/>
                <a:gd name="connsiteX6" fmla="*/ 719633 w 7996793"/>
                <a:gd name="connsiteY6" fmla="*/ 4308185 h 4308185"/>
                <a:gd name="connsiteX7" fmla="*/ 0 w 7996793"/>
                <a:gd name="connsiteY7" fmla="*/ 3588552 h 4308185"/>
                <a:gd name="connsiteX8" fmla="*/ 0 w 7996793"/>
                <a:gd name="connsiteY8" fmla="*/ 710108 h 4308185"/>
                <a:gd name="connsiteX0" fmla="*/ 0 w 7996793"/>
                <a:gd name="connsiteY0" fmla="*/ 710108 h 4327235"/>
                <a:gd name="connsiteX1" fmla="*/ 443408 w 7996793"/>
                <a:gd name="connsiteY1" fmla="*/ 0 h 4327235"/>
                <a:gd name="connsiteX2" fmla="*/ 7629058 w 7996793"/>
                <a:gd name="connsiteY2" fmla="*/ 0 h 4327235"/>
                <a:gd name="connsiteX3" fmla="*/ 7996266 w 7996793"/>
                <a:gd name="connsiteY3" fmla="*/ 710108 h 4327235"/>
                <a:gd name="connsiteX4" fmla="*/ 7996266 w 7996793"/>
                <a:gd name="connsiteY4" fmla="*/ 3588552 h 4327235"/>
                <a:gd name="connsiteX5" fmla="*/ 7600483 w 7996793"/>
                <a:gd name="connsiteY5" fmla="*/ 4308185 h 4327235"/>
                <a:gd name="connsiteX6" fmla="*/ 395783 w 7996793"/>
                <a:gd name="connsiteY6" fmla="*/ 4327235 h 4327235"/>
                <a:gd name="connsiteX7" fmla="*/ 0 w 7996793"/>
                <a:gd name="connsiteY7" fmla="*/ 3588552 h 4327235"/>
                <a:gd name="connsiteX8" fmla="*/ 0 w 7996793"/>
                <a:gd name="connsiteY8" fmla="*/ 710108 h 4327235"/>
                <a:gd name="connsiteX0" fmla="*/ 0 w 7996793"/>
                <a:gd name="connsiteY0" fmla="*/ 710108 h 4327235"/>
                <a:gd name="connsiteX1" fmla="*/ 443408 w 7996793"/>
                <a:gd name="connsiteY1" fmla="*/ 0 h 4327235"/>
                <a:gd name="connsiteX2" fmla="*/ 7629058 w 7996793"/>
                <a:gd name="connsiteY2" fmla="*/ 0 h 4327235"/>
                <a:gd name="connsiteX3" fmla="*/ 7996266 w 7996793"/>
                <a:gd name="connsiteY3" fmla="*/ 710108 h 4327235"/>
                <a:gd name="connsiteX4" fmla="*/ 7996266 w 7996793"/>
                <a:gd name="connsiteY4" fmla="*/ 3588552 h 4327235"/>
                <a:gd name="connsiteX5" fmla="*/ 7600483 w 7996793"/>
                <a:gd name="connsiteY5" fmla="*/ 4308185 h 4327235"/>
                <a:gd name="connsiteX6" fmla="*/ 395783 w 7996793"/>
                <a:gd name="connsiteY6" fmla="*/ 4327235 h 4327235"/>
                <a:gd name="connsiteX7" fmla="*/ 9525 w 7996793"/>
                <a:gd name="connsiteY7" fmla="*/ 3750477 h 4327235"/>
                <a:gd name="connsiteX8" fmla="*/ 0 w 7996793"/>
                <a:gd name="connsiteY8" fmla="*/ 710108 h 4327235"/>
                <a:gd name="connsiteX0" fmla="*/ 0 w 7996793"/>
                <a:gd name="connsiteY0" fmla="*/ 710108 h 4327235"/>
                <a:gd name="connsiteX1" fmla="*/ 443408 w 7996793"/>
                <a:gd name="connsiteY1" fmla="*/ 0 h 4327235"/>
                <a:gd name="connsiteX2" fmla="*/ 7629058 w 7996793"/>
                <a:gd name="connsiteY2" fmla="*/ 0 h 4327235"/>
                <a:gd name="connsiteX3" fmla="*/ 7996266 w 7996793"/>
                <a:gd name="connsiteY3" fmla="*/ 710108 h 4327235"/>
                <a:gd name="connsiteX4" fmla="*/ 7986741 w 7996793"/>
                <a:gd name="connsiteY4" fmla="*/ 3817152 h 4327235"/>
                <a:gd name="connsiteX5" fmla="*/ 7600483 w 7996793"/>
                <a:gd name="connsiteY5" fmla="*/ 4308185 h 4327235"/>
                <a:gd name="connsiteX6" fmla="*/ 395783 w 7996793"/>
                <a:gd name="connsiteY6" fmla="*/ 4327235 h 4327235"/>
                <a:gd name="connsiteX7" fmla="*/ 9525 w 7996793"/>
                <a:gd name="connsiteY7" fmla="*/ 3750477 h 4327235"/>
                <a:gd name="connsiteX8" fmla="*/ 0 w 7996793"/>
                <a:gd name="connsiteY8" fmla="*/ 710108 h 4327235"/>
                <a:gd name="connsiteX0" fmla="*/ 0 w 8005975"/>
                <a:gd name="connsiteY0" fmla="*/ 710108 h 4327235"/>
                <a:gd name="connsiteX1" fmla="*/ 443408 w 8005975"/>
                <a:gd name="connsiteY1" fmla="*/ 0 h 4327235"/>
                <a:gd name="connsiteX2" fmla="*/ 7629058 w 8005975"/>
                <a:gd name="connsiteY2" fmla="*/ 0 h 4327235"/>
                <a:gd name="connsiteX3" fmla="*/ 8005791 w 8005975"/>
                <a:gd name="connsiteY3" fmla="*/ 529133 h 4327235"/>
                <a:gd name="connsiteX4" fmla="*/ 7986741 w 8005975"/>
                <a:gd name="connsiteY4" fmla="*/ 3817152 h 4327235"/>
                <a:gd name="connsiteX5" fmla="*/ 7600483 w 8005975"/>
                <a:gd name="connsiteY5" fmla="*/ 4308185 h 4327235"/>
                <a:gd name="connsiteX6" fmla="*/ 395783 w 8005975"/>
                <a:gd name="connsiteY6" fmla="*/ 4327235 h 4327235"/>
                <a:gd name="connsiteX7" fmla="*/ 9525 w 8005975"/>
                <a:gd name="connsiteY7" fmla="*/ 3750477 h 4327235"/>
                <a:gd name="connsiteX8" fmla="*/ 0 w 8005975"/>
                <a:gd name="connsiteY8" fmla="*/ 710108 h 4327235"/>
                <a:gd name="connsiteX0" fmla="*/ 0 w 8025025"/>
                <a:gd name="connsiteY0" fmla="*/ 462458 h 4327235"/>
                <a:gd name="connsiteX1" fmla="*/ 462458 w 8025025"/>
                <a:gd name="connsiteY1" fmla="*/ 0 h 4327235"/>
                <a:gd name="connsiteX2" fmla="*/ 7648108 w 8025025"/>
                <a:gd name="connsiteY2" fmla="*/ 0 h 4327235"/>
                <a:gd name="connsiteX3" fmla="*/ 8024841 w 8025025"/>
                <a:gd name="connsiteY3" fmla="*/ 529133 h 4327235"/>
                <a:gd name="connsiteX4" fmla="*/ 8005791 w 8025025"/>
                <a:gd name="connsiteY4" fmla="*/ 3817152 h 4327235"/>
                <a:gd name="connsiteX5" fmla="*/ 7619533 w 8025025"/>
                <a:gd name="connsiteY5" fmla="*/ 4308185 h 4327235"/>
                <a:gd name="connsiteX6" fmla="*/ 414833 w 8025025"/>
                <a:gd name="connsiteY6" fmla="*/ 4327235 h 4327235"/>
                <a:gd name="connsiteX7" fmla="*/ 28575 w 8025025"/>
                <a:gd name="connsiteY7" fmla="*/ 3750477 h 4327235"/>
                <a:gd name="connsiteX8" fmla="*/ 0 w 8025025"/>
                <a:gd name="connsiteY8" fmla="*/ 462458 h 4327235"/>
                <a:gd name="connsiteX0" fmla="*/ 0 w 8025025"/>
                <a:gd name="connsiteY0" fmla="*/ 462458 h 4327235"/>
                <a:gd name="connsiteX1" fmla="*/ 462458 w 8025025"/>
                <a:gd name="connsiteY1" fmla="*/ 0 h 4327235"/>
                <a:gd name="connsiteX2" fmla="*/ 7648108 w 8025025"/>
                <a:gd name="connsiteY2" fmla="*/ 0 h 4327235"/>
                <a:gd name="connsiteX3" fmla="*/ 8024841 w 8025025"/>
                <a:gd name="connsiteY3" fmla="*/ 529133 h 4327235"/>
                <a:gd name="connsiteX4" fmla="*/ 8005791 w 8025025"/>
                <a:gd name="connsiteY4" fmla="*/ 3817152 h 4327235"/>
                <a:gd name="connsiteX5" fmla="*/ 7619533 w 8025025"/>
                <a:gd name="connsiteY5" fmla="*/ 4308185 h 4327235"/>
                <a:gd name="connsiteX6" fmla="*/ 414833 w 8025025"/>
                <a:gd name="connsiteY6" fmla="*/ 4327235 h 4327235"/>
                <a:gd name="connsiteX7" fmla="*/ 9525 w 8025025"/>
                <a:gd name="connsiteY7" fmla="*/ 3750477 h 4327235"/>
                <a:gd name="connsiteX8" fmla="*/ 0 w 8025025"/>
                <a:gd name="connsiteY8" fmla="*/ 462458 h 4327235"/>
                <a:gd name="connsiteX0" fmla="*/ 0 w 8043891"/>
                <a:gd name="connsiteY0" fmla="*/ 462458 h 4327235"/>
                <a:gd name="connsiteX1" fmla="*/ 462458 w 8043891"/>
                <a:gd name="connsiteY1" fmla="*/ 0 h 4327235"/>
                <a:gd name="connsiteX2" fmla="*/ 7648108 w 8043891"/>
                <a:gd name="connsiteY2" fmla="*/ 0 h 4327235"/>
                <a:gd name="connsiteX3" fmla="*/ 8024841 w 8043891"/>
                <a:gd name="connsiteY3" fmla="*/ 529133 h 4327235"/>
                <a:gd name="connsiteX4" fmla="*/ 8043891 w 8043891"/>
                <a:gd name="connsiteY4" fmla="*/ 3817152 h 4327235"/>
                <a:gd name="connsiteX5" fmla="*/ 7619533 w 8043891"/>
                <a:gd name="connsiteY5" fmla="*/ 4308185 h 4327235"/>
                <a:gd name="connsiteX6" fmla="*/ 414833 w 8043891"/>
                <a:gd name="connsiteY6" fmla="*/ 4327235 h 4327235"/>
                <a:gd name="connsiteX7" fmla="*/ 9525 w 8043891"/>
                <a:gd name="connsiteY7" fmla="*/ 3750477 h 4327235"/>
                <a:gd name="connsiteX8" fmla="*/ 0 w 8043891"/>
                <a:gd name="connsiteY8" fmla="*/ 462458 h 4327235"/>
                <a:gd name="connsiteX0" fmla="*/ 0 w 8027989"/>
                <a:gd name="connsiteY0" fmla="*/ 462458 h 4327235"/>
                <a:gd name="connsiteX1" fmla="*/ 462458 w 8027989"/>
                <a:gd name="connsiteY1" fmla="*/ 0 h 4327235"/>
                <a:gd name="connsiteX2" fmla="*/ 7648108 w 8027989"/>
                <a:gd name="connsiteY2" fmla="*/ 0 h 4327235"/>
                <a:gd name="connsiteX3" fmla="*/ 8024841 w 8027989"/>
                <a:gd name="connsiteY3" fmla="*/ 529133 h 4327235"/>
                <a:gd name="connsiteX4" fmla="*/ 8027989 w 8027989"/>
                <a:gd name="connsiteY4" fmla="*/ 3801249 h 4327235"/>
                <a:gd name="connsiteX5" fmla="*/ 7619533 w 8027989"/>
                <a:gd name="connsiteY5" fmla="*/ 4308185 h 4327235"/>
                <a:gd name="connsiteX6" fmla="*/ 414833 w 8027989"/>
                <a:gd name="connsiteY6" fmla="*/ 4327235 h 4327235"/>
                <a:gd name="connsiteX7" fmla="*/ 9525 w 8027989"/>
                <a:gd name="connsiteY7" fmla="*/ 3750477 h 4327235"/>
                <a:gd name="connsiteX8" fmla="*/ 0 w 8027989"/>
                <a:gd name="connsiteY8" fmla="*/ 462458 h 432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27989" h="4327235">
                  <a:moveTo>
                    <a:pt x="0" y="462458"/>
                  </a:moveTo>
                  <a:cubicBezTo>
                    <a:pt x="0" y="65016"/>
                    <a:pt x="65016" y="0"/>
                    <a:pt x="462458" y="0"/>
                  </a:cubicBezTo>
                  <a:lnTo>
                    <a:pt x="7648108" y="0"/>
                  </a:lnTo>
                  <a:cubicBezTo>
                    <a:pt x="8045550" y="0"/>
                    <a:pt x="8024841" y="131691"/>
                    <a:pt x="8024841" y="529133"/>
                  </a:cubicBezTo>
                  <a:cubicBezTo>
                    <a:pt x="8025890" y="1619838"/>
                    <a:pt x="8026940" y="2710544"/>
                    <a:pt x="8027989" y="3801249"/>
                  </a:cubicBezTo>
                  <a:cubicBezTo>
                    <a:pt x="8027989" y="4198691"/>
                    <a:pt x="8016975" y="4308185"/>
                    <a:pt x="7619533" y="4308185"/>
                  </a:cubicBezTo>
                  <a:lnTo>
                    <a:pt x="414833" y="4327235"/>
                  </a:lnTo>
                  <a:cubicBezTo>
                    <a:pt x="17391" y="4327235"/>
                    <a:pt x="9525" y="4147919"/>
                    <a:pt x="9525" y="3750477"/>
                  </a:cubicBezTo>
                  <a:lnTo>
                    <a:pt x="0" y="462458"/>
                  </a:lnTo>
                  <a:close/>
                </a:path>
              </a:pathLst>
            </a:custGeom>
            <a:solidFill>
              <a:srgbClr val="0070C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399" b="1" dirty="0">
                  <a:ea typeface="Barlow"/>
                  <a:cs typeface="Barlow"/>
                  <a:sym typeface="Barlow"/>
                </a:rPr>
                <a:t>FASE 1B</a:t>
              </a:r>
            </a:p>
            <a:p>
              <a:pPr algn="ctr"/>
              <a:r>
                <a:rPr lang="es-ES" sz="1600" b="1" dirty="0">
                  <a:ea typeface="Barlow"/>
                  <a:cs typeface="Barlow"/>
                  <a:sym typeface="Barlow"/>
                </a:rPr>
                <a:t>3,0 MM TEU/año</a:t>
              </a:r>
            </a:p>
            <a:p>
              <a:pPr algn="ctr"/>
              <a:r>
                <a:rPr lang="es-ES" sz="1400" dirty="0">
                  <a:ea typeface="Barlow"/>
                  <a:cs typeface="Barlow"/>
                  <a:sym typeface="Barlow"/>
                </a:rPr>
                <a:t>(~30 MM Ton/año)</a:t>
              </a:r>
            </a:p>
          </p:txBody>
        </p:sp>
      </p:grpSp>
      <p:grpSp>
        <p:nvGrpSpPr>
          <p:cNvPr id="63" name="Grupo 62">
            <a:extLst>
              <a:ext uri="{FF2B5EF4-FFF2-40B4-BE49-F238E27FC236}">
                <a16:creationId xmlns:a16="http://schemas.microsoft.com/office/drawing/2014/main" id="{2879E10B-62C3-4767-95DE-EB4CC98DEAC9}"/>
              </a:ext>
            </a:extLst>
          </p:cNvPr>
          <p:cNvGrpSpPr/>
          <p:nvPr/>
        </p:nvGrpSpPr>
        <p:grpSpPr>
          <a:xfrm>
            <a:off x="552811" y="1787814"/>
            <a:ext cx="10918497" cy="4490799"/>
            <a:chOff x="477593" y="2039104"/>
            <a:chExt cx="10921341" cy="4491969"/>
          </a:xfrm>
        </p:grpSpPr>
        <p:pic>
          <p:nvPicPr>
            <p:cNvPr id="64" name="Google Shape;491;p43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593" y="2039104"/>
              <a:ext cx="8154987" cy="44919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Rectángulo: esquinas redondeadas 1">
              <a:extLst>
                <a:ext uri="{FF2B5EF4-FFF2-40B4-BE49-F238E27FC236}">
                  <a16:creationId xmlns:a16="http://schemas.microsoft.com/office/drawing/2014/main" id="{49811A51-0E33-44C5-836D-5F198BF264D3}"/>
                </a:ext>
              </a:extLst>
            </p:cNvPr>
            <p:cNvSpPr/>
            <p:nvPr/>
          </p:nvSpPr>
          <p:spPr>
            <a:xfrm>
              <a:off x="9025763" y="4479549"/>
              <a:ext cx="2373171" cy="940464"/>
            </a:xfrm>
            <a:custGeom>
              <a:avLst/>
              <a:gdLst>
                <a:gd name="connsiteX0" fmla="*/ 0 w 7996266"/>
                <a:gd name="connsiteY0" fmla="*/ 719633 h 4317710"/>
                <a:gd name="connsiteX1" fmla="*/ 719633 w 7996266"/>
                <a:gd name="connsiteY1" fmla="*/ 0 h 4317710"/>
                <a:gd name="connsiteX2" fmla="*/ 7276633 w 7996266"/>
                <a:gd name="connsiteY2" fmla="*/ 0 h 4317710"/>
                <a:gd name="connsiteX3" fmla="*/ 7996266 w 7996266"/>
                <a:gd name="connsiteY3" fmla="*/ 719633 h 4317710"/>
                <a:gd name="connsiteX4" fmla="*/ 7996266 w 7996266"/>
                <a:gd name="connsiteY4" fmla="*/ 3598077 h 4317710"/>
                <a:gd name="connsiteX5" fmla="*/ 7276633 w 7996266"/>
                <a:gd name="connsiteY5" fmla="*/ 4317710 h 4317710"/>
                <a:gd name="connsiteX6" fmla="*/ 719633 w 7996266"/>
                <a:gd name="connsiteY6" fmla="*/ 4317710 h 4317710"/>
                <a:gd name="connsiteX7" fmla="*/ 0 w 7996266"/>
                <a:gd name="connsiteY7" fmla="*/ 3598077 h 4317710"/>
                <a:gd name="connsiteX8" fmla="*/ 0 w 7996266"/>
                <a:gd name="connsiteY8" fmla="*/ 719633 h 4317710"/>
                <a:gd name="connsiteX0" fmla="*/ 0 w 7996793"/>
                <a:gd name="connsiteY0" fmla="*/ 719633 h 4317710"/>
                <a:gd name="connsiteX1" fmla="*/ 719633 w 7996793"/>
                <a:gd name="connsiteY1" fmla="*/ 0 h 4317710"/>
                <a:gd name="connsiteX2" fmla="*/ 7629058 w 7996793"/>
                <a:gd name="connsiteY2" fmla="*/ 9525 h 4317710"/>
                <a:gd name="connsiteX3" fmla="*/ 7996266 w 7996793"/>
                <a:gd name="connsiteY3" fmla="*/ 719633 h 4317710"/>
                <a:gd name="connsiteX4" fmla="*/ 7996266 w 7996793"/>
                <a:gd name="connsiteY4" fmla="*/ 3598077 h 4317710"/>
                <a:gd name="connsiteX5" fmla="*/ 7276633 w 7996793"/>
                <a:gd name="connsiteY5" fmla="*/ 4317710 h 4317710"/>
                <a:gd name="connsiteX6" fmla="*/ 719633 w 7996793"/>
                <a:gd name="connsiteY6" fmla="*/ 4317710 h 4317710"/>
                <a:gd name="connsiteX7" fmla="*/ 0 w 7996793"/>
                <a:gd name="connsiteY7" fmla="*/ 3598077 h 4317710"/>
                <a:gd name="connsiteX8" fmla="*/ 0 w 7996793"/>
                <a:gd name="connsiteY8" fmla="*/ 719633 h 4317710"/>
                <a:gd name="connsiteX0" fmla="*/ 0 w 7996793"/>
                <a:gd name="connsiteY0" fmla="*/ 710108 h 4308185"/>
                <a:gd name="connsiteX1" fmla="*/ 443408 w 7996793"/>
                <a:gd name="connsiteY1" fmla="*/ 0 h 4308185"/>
                <a:gd name="connsiteX2" fmla="*/ 7629058 w 7996793"/>
                <a:gd name="connsiteY2" fmla="*/ 0 h 4308185"/>
                <a:gd name="connsiteX3" fmla="*/ 7996266 w 7996793"/>
                <a:gd name="connsiteY3" fmla="*/ 710108 h 4308185"/>
                <a:gd name="connsiteX4" fmla="*/ 7996266 w 7996793"/>
                <a:gd name="connsiteY4" fmla="*/ 3588552 h 4308185"/>
                <a:gd name="connsiteX5" fmla="*/ 7276633 w 7996793"/>
                <a:gd name="connsiteY5" fmla="*/ 4308185 h 4308185"/>
                <a:gd name="connsiteX6" fmla="*/ 719633 w 7996793"/>
                <a:gd name="connsiteY6" fmla="*/ 4308185 h 4308185"/>
                <a:gd name="connsiteX7" fmla="*/ 0 w 7996793"/>
                <a:gd name="connsiteY7" fmla="*/ 3588552 h 4308185"/>
                <a:gd name="connsiteX8" fmla="*/ 0 w 7996793"/>
                <a:gd name="connsiteY8" fmla="*/ 710108 h 4308185"/>
                <a:gd name="connsiteX0" fmla="*/ 0 w 7996793"/>
                <a:gd name="connsiteY0" fmla="*/ 710108 h 4308185"/>
                <a:gd name="connsiteX1" fmla="*/ 443408 w 7996793"/>
                <a:gd name="connsiteY1" fmla="*/ 0 h 4308185"/>
                <a:gd name="connsiteX2" fmla="*/ 7629058 w 7996793"/>
                <a:gd name="connsiteY2" fmla="*/ 0 h 4308185"/>
                <a:gd name="connsiteX3" fmla="*/ 7996266 w 7996793"/>
                <a:gd name="connsiteY3" fmla="*/ 710108 h 4308185"/>
                <a:gd name="connsiteX4" fmla="*/ 7996266 w 7996793"/>
                <a:gd name="connsiteY4" fmla="*/ 3588552 h 4308185"/>
                <a:gd name="connsiteX5" fmla="*/ 7600483 w 7996793"/>
                <a:gd name="connsiteY5" fmla="*/ 4308185 h 4308185"/>
                <a:gd name="connsiteX6" fmla="*/ 719633 w 7996793"/>
                <a:gd name="connsiteY6" fmla="*/ 4308185 h 4308185"/>
                <a:gd name="connsiteX7" fmla="*/ 0 w 7996793"/>
                <a:gd name="connsiteY7" fmla="*/ 3588552 h 4308185"/>
                <a:gd name="connsiteX8" fmla="*/ 0 w 7996793"/>
                <a:gd name="connsiteY8" fmla="*/ 710108 h 4308185"/>
                <a:gd name="connsiteX0" fmla="*/ 0 w 7996793"/>
                <a:gd name="connsiteY0" fmla="*/ 710108 h 4327235"/>
                <a:gd name="connsiteX1" fmla="*/ 443408 w 7996793"/>
                <a:gd name="connsiteY1" fmla="*/ 0 h 4327235"/>
                <a:gd name="connsiteX2" fmla="*/ 7629058 w 7996793"/>
                <a:gd name="connsiteY2" fmla="*/ 0 h 4327235"/>
                <a:gd name="connsiteX3" fmla="*/ 7996266 w 7996793"/>
                <a:gd name="connsiteY3" fmla="*/ 710108 h 4327235"/>
                <a:gd name="connsiteX4" fmla="*/ 7996266 w 7996793"/>
                <a:gd name="connsiteY4" fmla="*/ 3588552 h 4327235"/>
                <a:gd name="connsiteX5" fmla="*/ 7600483 w 7996793"/>
                <a:gd name="connsiteY5" fmla="*/ 4308185 h 4327235"/>
                <a:gd name="connsiteX6" fmla="*/ 395783 w 7996793"/>
                <a:gd name="connsiteY6" fmla="*/ 4327235 h 4327235"/>
                <a:gd name="connsiteX7" fmla="*/ 0 w 7996793"/>
                <a:gd name="connsiteY7" fmla="*/ 3588552 h 4327235"/>
                <a:gd name="connsiteX8" fmla="*/ 0 w 7996793"/>
                <a:gd name="connsiteY8" fmla="*/ 710108 h 4327235"/>
                <a:gd name="connsiteX0" fmla="*/ 0 w 7996793"/>
                <a:gd name="connsiteY0" fmla="*/ 710108 h 4327235"/>
                <a:gd name="connsiteX1" fmla="*/ 443408 w 7996793"/>
                <a:gd name="connsiteY1" fmla="*/ 0 h 4327235"/>
                <a:gd name="connsiteX2" fmla="*/ 7629058 w 7996793"/>
                <a:gd name="connsiteY2" fmla="*/ 0 h 4327235"/>
                <a:gd name="connsiteX3" fmla="*/ 7996266 w 7996793"/>
                <a:gd name="connsiteY3" fmla="*/ 710108 h 4327235"/>
                <a:gd name="connsiteX4" fmla="*/ 7996266 w 7996793"/>
                <a:gd name="connsiteY4" fmla="*/ 3588552 h 4327235"/>
                <a:gd name="connsiteX5" fmla="*/ 7600483 w 7996793"/>
                <a:gd name="connsiteY5" fmla="*/ 4308185 h 4327235"/>
                <a:gd name="connsiteX6" fmla="*/ 395783 w 7996793"/>
                <a:gd name="connsiteY6" fmla="*/ 4327235 h 4327235"/>
                <a:gd name="connsiteX7" fmla="*/ 9525 w 7996793"/>
                <a:gd name="connsiteY7" fmla="*/ 3750477 h 4327235"/>
                <a:gd name="connsiteX8" fmla="*/ 0 w 7996793"/>
                <a:gd name="connsiteY8" fmla="*/ 710108 h 4327235"/>
                <a:gd name="connsiteX0" fmla="*/ 0 w 7996793"/>
                <a:gd name="connsiteY0" fmla="*/ 710108 h 4327235"/>
                <a:gd name="connsiteX1" fmla="*/ 443408 w 7996793"/>
                <a:gd name="connsiteY1" fmla="*/ 0 h 4327235"/>
                <a:gd name="connsiteX2" fmla="*/ 7629058 w 7996793"/>
                <a:gd name="connsiteY2" fmla="*/ 0 h 4327235"/>
                <a:gd name="connsiteX3" fmla="*/ 7996266 w 7996793"/>
                <a:gd name="connsiteY3" fmla="*/ 710108 h 4327235"/>
                <a:gd name="connsiteX4" fmla="*/ 7986741 w 7996793"/>
                <a:gd name="connsiteY4" fmla="*/ 3817152 h 4327235"/>
                <a:gd name="connsiteX5" fmla="*/ 7600483 w 7996793"/>
                <a:gd name="connsiteY5" fmla="*/ 4308185 h 4327235"/>
                <a:gd name="connsiteX6" fmla="*/ 395783 w 7996793"/>
                <a:gd name="connsiteY6" fmla="*/ 4327235 h 4327235"/>
                <a:gd name="connsiteX7" fmla="*/ 9525 w 7996793"/>
                <a:gd name="connsiteY7" fmla="*/ 3750477 h 4327235"/>
                <a:gd name="connsiteX8" fmla="*/ 0 w 7996793"/>
                <a:gd name="connsiteY8" fmla="*/ 710108 h 4327235"/>
                <a:gd name="connsiteX0" fmla="*/ 0 w 8005975"/>
                <a:gd name="connsiteY0" fmla="*/ 710108 h 4327235"/>
                <a:gd name="connsiteX1" fmla="*/ 443408 w 8005975"/>
                <a:gd name="connsiteY1" fmla="*/ 0 h 4327235"/>
                <a:gd name="connsiteX2" fmla="*/ 7629058 w 8005975"/>
                <a:gd name="connsiteY2" fmla="*/ 0 h 4327235"/>
                <a:gd name="connsiteX3" fmla="*/ 8005791 w 8005975"/>
                <a:gd name="connsiteY3" fmla="*/ 529133 h 4327235"/>
                <a:gd name="connsiteX4" fmla="*/ 7986741 w 8005975"/>
                <a:gd name="connsiteY4" fmla="*/ 3817152 h 4327235"/>
                <a:gd name="connsiteX5" fmla="*/ 7600483 w 8005975"/>
                <a:gd name="connsiteY5" fmla="*/ 4308185 h 4327235"/>
                <a:gd name="connsiteX6" fmla="*/ 395783 w 8005975"/>
                <a:gd name="connsiteY6" fmla="*/ 4327235 h 4327235"/>
                <a:gd name="connsiteX7" fmla="*/ 9525 w 8005975"/>
                <a:gd name="connsiteY7" fmla="*/ 3750477 h 4327235"/>
                <a:gd name="connsiteX8" fmla="*/ 0 w 8005975"/>
                <a:gd name="connsiteY8" fmla="*/ 710108 h 4327235"/>
                <a:gd name="connsiteX0" fmla="*/ 0 w 8025025"/>
                <a:gd name="connsiteY0" fmla="*/ 462458 h 4327235"/>
                <a:gd name="connsiteX1" fmla="*/ 462458 w 8025025"/>
                <a:gd name="connsiteY1" fmla="*/ 0 h 4327235"/>
                <a:gd name="connsiteX2" fmla="*/ 7648108 w 8025025"/>
                <a:gd name="connsiteY2" fmla="*/ 0 h 4327235"/>
                <a:gd name="connsiteX3" fmla="*/ 8024841 w 8025025"/>
                <a:gd name="connsiteY3" fmla="*/ 529133 h 4327235"/>
                <a:gd name="connsiteX4" fmla="*/ 8005791 w 8025025"/>
                <a:gd name="connsiteY4" fmla="*/ 3817152 h 4327235"/>
                <a:gd name="connsiteX5" fmla="*/ 7619533 w 8025025"/>
                <a:gd name="connsiteY5" fmla="*/ 4308185 h 4327235"/>
                <a:gd name="connsiteX6" fmla="*/ 414833 w 8025025"/>
                <a:gd name="connsiteY6" fmla="*/ 4327235 h 4327235"/>
                <a:gd name="connsiteX7" fmla="*/ 28575 w 8025025"/>
                <a:gd name="connsiteY7" fmla="*/ 3750477 h 4327235"/>
                <a:gd name="connsiteX8" fmla="*/ 0 w 8025025"/>
                <a:gd name="connsiteY8" fmla="*/ 462458 h 4327235"/>
                <a:gd name="connsiteX0" fmla="*/ 0 w 8025025"/>
                <a:gd name="connsiteY0" fmla="*/ 462458 h 4327235"/>
                <a:gd name="connsiteX1" fmla="*/ 462458 w 8025025"/>
                <a:gd name="connsiteY1" fmla="*/ 0 h 4327235"/>
                <a:gd name="connsiteX2" fmla="*/ 7648108 w 8025025"/>
                <a:gd name="connsiteY2" fmla="*/ 0 h 4327235"/>
                <a:gd name="connsiteX3" fmla="*/ 8024841 w 8025025"/>
                <a:gd name="connsiteY3" fmla="*/ 529133 h 4327235"/>
                <a:gd name="connsiteX4" fmla="*/ 8005791 w 8025025"/>
                <a:gd name="connsiteY4" fmla="*/ 3817152 h 4327235"/>
                <a:gd name="connsiteX5" fmla="*/ 7619533 w 8025025"/>
                <a:gd name="connsiteY5" fmla="*/ 4308185 h 4327235"/>
                <a:gd name="connsiteX6" fmla="*/ 414833 w 8025025"/>
                <a:gd name="connsiteY6" fmla="*/ 4327235 h 4327235"/>
                <a:gd name="connsiteX7" fmla="*/ 9525 w 8025025"/>
                <a:gd name="connsiteY7" fmla="*/ 3750477 h 4327235"/>
                <a:gd name="connsiteX8" fmla="*/ 0 w 8025025"/>
                <a:gd name="connsiteY8" fmla="*/ 462458 h 4327235"/>
                <a:gd name="connsiteX0" fmla="*/ 0 w 8043891"/>
                <a:gd name="connsiteY0" fmla="*/ 462458 h 4327235"/>
                <a:gd name="connsiteX1" fmla="*/ 462458 w 8043891"/>
                <a:gd name="connsiteY1" fmla="*/ 0 h 4327235"/>
                <a:gd name="connsiteX2" fmla="*/ 7648108 w 8043891"/>
                <a:gd name="connsiteY2" fmla="*/ 0 h 4327235"/>
                <a:gd name="connsiteX3" fmla="*/ 8024841 w 8043891"/>
                <a:gd name="connsiteY3" fmla="*/ 529133 h 4327235"/>
                <a:gd name="connsiteX4" fmla="*/ 8043891 w 8043891"/>
                <a:gd name="connsiteY4" fmla="*/ 3817152 h 4327235"/>
                <a:gd name="connsiteX5" fmla="*/ 7619533 w 8043891"/>
                <a:gd name="connsiteY5" fmla="*/ 4308185 h 4327235"/>
                <a:gd name="connsiteX6" fmla="*/ 414833 w 8043891"/>
                <a:gd name="connsiteY6" fmla="*/ 4327235 h 4327235"/>
                <a:gd name="connsiteX7" fmla="*/ 9525 w 8043891"/>
                <a:gd name="connsiteY7" fmla="*/ 3750477 h 4327235"/>
                <a:gd name="connsiteX8" fmla="*/ 0 w 8043891"/>
                <a:gd name="connsiteY8" fmla="*/ 462458 h 4327235"/>
                <a:gd name="connsiteX0" fmla="*/ 0 w 8027989"/>
                <a:gd name="connsiteY0" fmla="*/ 462458 h 4327235"/>
                <a:gd name="connsiteX1" fmla="*/ 462458 w 8027989"/>
                <a:gd name="connsiteY1" fmla="*/ 0 h 4327235"/>
                <a:gd name="connsiteX2" fmla="*/ 7648108 w 8027989"/>
                <a:gd name="connsiteY2" fmla="*/ 0 h 4327235"/>
                <a:gd name="connsiteX3" fmla="*/ 8024841 w 8027989"/>
                <a:gd name="connsiteY3" fmla="*/ 529133 h 4327235"/>
                <a:gd name="connsiteX4" fmla="*/ 8027989 w 8027989"/>
                <a:gd name="connsiteY4" fmla="*/ 3801249 h 4327235"/>
                <a:gd name="connsiteX5" fmla="*/ 7619533 w 8027989"/>
                <a:gd name="connsiteY5" fmla="*/ 4308185 h 4327235"/>
                <a:gd name="connsiteX6" fmla="*/ 414833 w 8027989"/>
                <a:gd name="connsiteY6" fmla="*/ 4327235 h 4327235"/>
                <a:gd name="connsiteX7" fmla="*/ 9525 w 8027989"/>
                <a:gd name="connsiteY7" fmla="*/ 3750477 h 4327235"/>
                <a:gd name="connsiteX8" fmla="*/ 0 w 8027989"/>
                <a:gd name="connsiteY8" fmla="*/ 462458 h 432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27989" h="4327235">
                  <a:moveTo>
                    <a:pt x="0" y="462458"/>
                  </a:moveTo>
                  <a:cubicBezTo>
                    <a:pt x="0" y="65016"/>
                    <a:pt x="65016" y="0"/>
                    <a:pt x="462458" y="0"/>
                  </a:cubicBezTo>
                  <a:lnTo>
                    <a:pt x="7648108" y="0"/>
                  </a:lnTo>
                  <a:cubicBezTo>
                    <a:pt x="8045550" y="0"/>
                    <a:pt x="8024841" y="131691"/>
                    <a:pt x="8024841" y="529133"/>
                  </a:cubicBezTo>
                  <a:cubicBezTo>
                    <a:pt x="8025890" y="1619838"/>
                    <a:pt x="8026940" y="2710544"/>
                    <a:pt x="8027989" y="3801249"/>
                  </a:cubicBezTo>
                  <a:cubicBezTo>
                    <a:pt x="8027989" y="4198691"/>
                    <a:pt x="8016975" y="4308185"/>
                    <a:pt x="7619533" y="4308185"/>
                  </a:cubicBezTo>
                  <a:lnTo>
                    <a:pt x="414833" y="4327235"/>
                  </a:lnTo>
                  <a:cubicBezTo>
                    <a:pt x="17391" y="4327235"/>
                    <a:pt x="9525" y="4147919"/>
                    <a:pt x="9525" y="3750477"/>
                  </a:cubicBezTo>
                  <a:lnTo>
                    <a:pt x="0" y="462458"/>
                  </a:lnTo>
                  <a:close/>
                </a:path>
              </a:pathLst>
            </a:custGeom>
            <a:solidFill>
              <a:srgbClr val="00B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399" b="1" dirty="0">
                  <a:ea typeface="Barlow"/>
                  <a:cs typeface="Barlow"/>
                  <a:sym typeface="Barlow"/>
                </a:rPr>
                <a:t>FASE 2A</a:t>
              </a:r>
            </a:p>
            <a:p>
              <a:pPr algn="ctr"/>
              <a:r>
                <a:rPr lang="es-ES" sz="1600" b="1" dirty="0">
                  <a:ea typeface="Barlow"/>
                  <a:cs typeface="Barlow"/>
                  <a:sym typeface="Barlow"/>
                </a:rPr>
                <a:t>4,5 MM TEU/año</a:t>
              </a:r>
              <a:endParaRPr lang="es-ES" sz="1999" b="1" dirty="0">
                <a:ea typeface="Barlow"/>
                <a:cs typeface="Barlow"/>
                <a:sym typeface="Barlow"/>
              </a:endParaRPr>
            </a:p>
            <a:p>
              <a:pPr algn="ctr"/>
              <a:r>
                <a:rPr lang="es-ES" sz="1400" dirty="0">
                  <a:ea typeface="Barlow"/>
                  <a:cs typeface="Barlow"/>
                  <a:sym typeface="Barlow"/>
                </a:rPr>
                <a:t>(~45 MM Ton/año)</a:t>
              </a:r>
            </a:p>
          </p:txBody>
        </p:sp>
      </p:grpSp>
      <p:pic>
        <p:nvPicPr>
          <p:cNvPr id="69" name="Google Shape;495;p4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813" y="1786265"/>
            <a:ext cx="8152863" cy="449070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Rectángulo: esquinas redondeadas 1">
            <a:extLst>
              <a:ext uri="{FF2B5EF4-FFF2-40B4-BE49-F238E27FC236}">
                <a16:creationId xmlns:a16="http://schemas.microsoft.com/office/drawing/2014/main" id="{3FD3A04C-C580-4BBB-9634-98387DB6E147}"/>
              </a:ext>
            </a:extLst>
          </p:cNvPr>
          <p:cNvSpPr/>
          <p:nvPr/>
        </p:nvSpPr>
        <p:spPr>
          <a:xfrm>
            <a:off x="9093168" y="5336749"/>
            <a:ext cx="2372553" cy="940219"/>
          </a:xfrm>
          <a:custGeom>
            <a:avLst/>
            <a:gdLst>
              <a:gd name="connsiteX0" fmla="*/ 0 w 7996266"/>
              <a:gd name="connsiteY0" fmla="*/ 719633 h 4317710"/>
              <a:gd name="connsiteX1" fmla="*/ 719633 w 7996266"/>
              <a:gd name="connsiteY1" fmla="*/ 0 h 4317710"/>
              <a:gd name="connsiteX2" fmla="*/ 7276633 w 7996266"/>
              <a:gd name="connsiteY2" fmla="*/ 0 h 4317710"/>
              <a:gd name="connsiteX3" fmla="*/ 7996266 w 7996266"/>
              <a:gd name="connsiteY3" fmla="*/ 719633 h 4317710"/>
              <a:gd name="connsiteX4" fmla="*/ 7996266 w 7996266"/>
              <a:gd name="connsiteY4" fmla="*/ 3598077 h 4317710"/>
              <a:gd name="connsiteX5" fmla="*/ 7276633 w 7996266"/>
              <a:gd name="connsiteY5" fmla="*/ 4317710 h 4317710"/>
              <a:gd name="connsiteX6" fmla="*/ 719633 w 7996266"/>
              <a:gd name="connsiteY6" fmla="*/ 4317710 h 4317710"/>
              <a:gd name="connsiteX7" fmla="*/ 0 w 7996266"/>
              <a:gd name="connsiteY7" fmla="*/ 3598077 h 4317710"/>
              <a:gd name="connsiteX8" fmla="*/ 0 w 7996266"/>
              <a:gd name="connsiteY8" fmla="*/ 719633 h 4317710"/>
              <a:gd name="connsiteX0" fmla="*/ 0 w 7996793"/>
              <a:gd name="connsiteY0" fmla="*/ 719633 h 4317710"/>
              <a:gd name="connsiteX1" fmla="*/ 719633 w 7996793"/>
              <a:gd name="connsiteY1" fmla="*/ 0 h 4317710"/>
              <a:gd name="connsiteX2" fmla="*/ 7629058 w 7996793"/>
              <a:gd name="connsiteY2" fmla="*/ 9525 h 4317710"/>
              <a:gd name="connsiteX3" fmla="*/ 7996266 w 7996793"/>
              <a:gd name="connsiteY3" fmla="*/ 719633 h 4317710"/>
              <a:gd name="connsiteX4" fmla="*/ 7996266 w 7996793"/>
              <a:gd name="connsiteY4" fmla="*/ 3598077 h 4317710"/>
              <a:gd name="connsiteX5" fmla="*/ 7276633 w 7996793"/>
              <a:gd name="connsiteY5" fmla="*/ 4317710 h 4317710"/>
              <a:gd name="connsiteX6" fmla="*/ 719633 w 7996793"/>
              <a:gd name="connsiteY6" fmla="*/ 4317710 h 4317710"/>
              <a:gd name="connsiteX7" fmla="*/ 0 w 7996793"/>
              <a:gd name="connsiteY7" fmla="*/ 3598077 h 4317710"/>
              <a:gd name="connsiteX8" fmla="*/ 0 w 7996793"/>
              <a:gd name="connsiteY8" fmla="*/ 719633 h 4317710"/>
              <a:gd name="connsiteX0" fmla="*/ 0 w 7996793"/>
              <a:gd name="connsiteY0" fmla="*/ 710108 h 4308185"/>
              <a:gd name="connsiteX1" fmla="*/ 443408 w 7996793"/>
              <a:gd name="connsiteY1" fmla="*/ 0 h 4308185"/>
              <a:gd name="connsiteX2" fmla="*/ 7629058 w 7996793"/>
              <a:gd name="connsiteY2" fmla="*/ 0 h 4308185"/>
              <a:gd name="connsiteX3" fmla="*/ 7996266 w 7996793"/>
              <a:gd name="connsiteY3" fmla="*/ 710108 h 4308185"/>
              <a:gd name="connsiteX4" fmla="*/ 7996266 w 7996793"/>
              <a:gd name="connsiteY4" fmla="*/ 3588552 h 4308185"/>
              <a:gd name="connsiteX5" fmla="*/ 7276633 w 7996793"/>
              <a:gd name="connsiteY5" fmla="*/ 4308185 h 4308185"/>
              <a:gd name="connsiteX6" fmla="*/ 719633 w 7996793"/>
              <a:gd name="connsiteY6" fmla="*/ 4308185 h 4308185"/>
              <a:gd name="connsiteX7" fmla="*/ 0 w 7996793"/>
              <a:gd name="connsiteY7" fmla="*/ 3588552 h 4308185"/>
              <a:gd name="connsiteX8" fmla="*/ 0 w 7996793"/>
              <a:gd name="connsiteY8" fmla="*/ 710108 h 4308185"/>
              <a:gd name="connsiteX0" fmla="*/ 0 w 7996793"/>
              <a:gd name="connsiteY0" fmla="*/ 710108 h 4308185"/>
              <a:gd name="connsiteX1" fmla="*/ 443408 w 7996793"/>
              <a:gd name="connsiteY1" fmla="*/ 0 h 4308185"/>
              <a:gd name="connsiteX2" fmla="*/ 7629058 w 7996793"/>
              <a:gd name="connsiteY2" fmla="*/ 0 h 4308185"/>
              <a:gd name="connsiteX3" fmla="*/ 7996266 w 7996793"/>
              <a:gd name="connsiteY3" fmla="*/ 710108 h 4308185"/>
              <a:gd name="connsiteX4" fmla="*/ 7996266 w 7996793"/>
              <a:gd name="connsiteY4" fmla="*/ 3588552 h 4308185"/>
              <a:gd name="connsiteX5" fmla="*/ 7600483 w 7996793"/>
              <a:gd name="connsiteY5" fmla="*/ 4308185 h 4308185"/>
              <a:gd name="connsiteX6" fmla="*/ 719633 w 7996793"/>
              <a:gd name="connsiteY6" fmla="*/ 4308185 h 4308185"/>
              <a:gd name="connsiteX7" fmla="*/ 0 w 7996793"/>
              <a:gd name="connsiteY7" fmla="*/ 3588552 h 4308185"/>
              <a:gd name="connsiteX8" fmla="*/ 0 w 7996793"/>
              <a:gd name="connsiteY8" fmla="*/ 710108 h 4308185"/>
              <a:gd name="connsiteX0" fmla="*/ 0 w 7996793"/>
              <a:gd name="connsiteY0" fmla="*/ 710108 h 4327235"/>
              <a:gd name="connsiteX1" fmla="*/ 443408 w 7996793"/>
              <a:gd name="connsiteY1" fmla="*/ 0 h 4327235"/>
              <a:gd name="connsiteX2" fmla="*/ 7629058 w 7996793"/>
              <a:gd name="connsiteY2" fmla="*/ 0 h 4327235"/>
              <a:gd name="connsiteX3" fmla="*/ 7996266 w 7996793"/>
              <a:gd name="connsiteY3" fmla="*/ 710108 h 4327235"/>
              <a:gd name="connsiteX4" fmla="*/ 7996266 w 7996793"/>
              <a:gd name="connsiteY4" fmla="*/ 3588552 h 4327235"/>
              <a:gd name="connsiteX5" fmla="*/ 7600483 w 7996793"/>
              <a:gd name="connsiteY5" fmla="*/ 4308185 h 4327235"/>
              <a:gd name="connsiteX6" fmla="*/ 395783 w 7996793"/>
              <a:gd name="connsiteY6" fmla="*/ 4327235 h 4327235"/>
              <a:gd name="connsiteX7" fmla="*/ 0 w 7996793"/>
              <a:gd name="connsiteY7" fmla="*/ 3588552 h 4327235"/>
              <a:gd name="connsiteX8" fmla="*/ 0 w 7996793"/>
              <a:gd name="connsiteY8" fmla="*/ 710108 h 4327235"/>
              <a:gd name="connsiteX0" fmla="*/ 0 w 7996793"/>
              <a:gd name="connsiteY0" fmla="*/ 710108 h 4327235"/>
              <a:gd name="connsiteX1" fmla="*/ 443408 w 7996793"/>
              <a:gd name="connsiteY1" fmla="*/ 0 h 4327235"/>
              <a:gd name="connsiteX2" fmla="*/ 7629058 w 7996793"/>
              <a:gd name="connsiteY2" fmla="*/ 0 h 4327235"/>
              <a:gd name="connsiteX3" fmla="*/ 7996266 w 7996793"/>
              <a:gd name="connsiteY3" fmla="*/ 710108 h 4327235"/>
              <a:gd name="connsiteX4" fmla="*/ 7996266 w 7996793"/>
              <a:gd name="connsiteY4" fmla="*/ 3588552 h 4327235"/>
              <a:gd name="connsiteX5" fmla="*/ 7600483 w 7996793"/>
              <a:gd name="connsiteY5" fmla="*/ 4308185 h 4327235"/>
              <a:gd name="connsiteX6" fmla="*/ 395783 w 7996793"/>
              <a:gd name="connsiteY6" fmla="*/ 4327235 h 4327235"/>
              <a:gd name="connsiteX7" fmla="*/ 9525 w 7996793"/>
              <a:gd name="connsiteY7" fmla="*/ 3750477 h 4327235"/>
              <a:gd name="connsiteX8" fmla="*/ 0 w 7996793"/>
              <a:gd name="connsiteY8" fmla="*/ 710108 h 4327235"/>
              <a:gd name="connsiteX0" fmla="*/ 0 w 7996793"/>
              <a:gd name="connsiteY0" fmla="*/ 710108 h 4327235"/>
              <a:gd name="connsiteX1" fmla="*/ 443408 w 7996793"/>
              <a:gd name="connsiteY1" fmla="*/ 0 h 4327235"/>
              <a:gd name="connsiteX2" fmla="*/ 7629058 w 7996793"/>
              <a:gd name="connsiteY2" fmla="*/ 0 h 4327235"/>
              <a:gd name="connsiteX3" fmla="*/ 7996266 w 7996793"/>
              <a:gd name="connsiteY3" fmla="*/ 710108 h 4327235"/>
              <a:gd name="connsiteX4" fmla="*/ 7986741 w 7996793"/>
              <a:gd name="connsiteY4" fmla="*/ 3817152 h 4327235"/>
              <a:gd name="connsiteX5" fmla="*/ 7600483 w 7996793"/>
              <a:gd name="connsiteY5" fmla="*/ 4308185 h 4327235"/>
              <a:gd name="connsiteX6" fmla="*/ 395783 w 7996793"/>
              <a:gd name="connsiteY6" fmla="*/ 4327235 h 4327235"/>
              <a:gd name="connsiteX7" fmla="*/ 9525 w 7996793"/>
              <a:gd name="connsiteY7" fmla="*/ 3750477 h 4327235"/>
              <a:gd name="connsiteX8" fmla="*/ 0 w 7996793"/>
              <a:gd name="connsiteY8" fmla="*/ 710108 h 4327235"/>
              <a:gd name="connsiteX0" fmla="*/ 0 w 8005975"/>
              <a:gd name="connsiteY0" fmla="*/ 710108 h 4327235"/>
              <a:gd name="connsiteX1" fmla="*/ 443408 w 8005975"/>
              <a:gd name="connsiteY1" fmla="*/ 0 h 4327235"/>
              <a:gd name="connsiteX2" fmla="*/ 7629058 w 8005975"/>
              <a:gd name="connsiteY2" fmla="*/ 0 h 4327235"/>
              <a:gd name="connsiteX3" fmla="*/ 8005791 w 8005975"/>
              <a:gd name="connsiteY3" fmla="*/ 529133 h 4327235"/>
              <a:gd name="connsiteX4" fmla="*/ 7986741 w 8005975"/>
              <a:gd name="connsiteY4" fmla="*/ 3817152 h 4327235"/>
              <a:gd name="connsiteX5" fmla="*/ 7600483 w 8005975"/>
              <a:gd name="connsiteY5" fmla="*/ 4308185 h 4327235"/>
              <a:gd name="connsiteX6" fmla="*/ 395783 w 8005975"/>
              <a:gd name="connsiteY6" fmla="*/ 4327235 h 4327235"/>
              <a:gd name="connsiteX7" fmla="*/ 9525 w 8005975"/>
              <a:gd name="connsiteY7" fmla="*/ 3750477 h 4327235"/>
              <a:gd name="connsiteX8" fmla="*/ 0 w 8005975"/>
              <a:gd name="connsiteY8" fmla="*/ 710108 h 4327235"/>
              <a:gd name="connsiteX0" fmla="*/ 0 w 8025025"/>
              <a:gd name="connsiteY0" fmla="*/ 462458 h 4327235"/>
              <a:gd name="connsiteX1" fmla="*/ 462458 w 8025025"/>
              <a:gd name="connsiteY1" fmla="*/ 0 h 4327235"/>
              <a:gd name="connsiteX2" fmla="*/ 7648108 w 8025025"/>
              <a:gd name="connsiteY2" fmla="*/ 0 h 4327235"/>
              <a:gd name="connsiteX3" fmla="*/ 8024841 w 8025025"/>
              <a:gd name="connsiteY3" fmla="*/ 529133 h 4327235"/>
              <a:gd name="connsiteX4" fmla="*/ 8005791 w 8025025"/>
              <a:gd name="connsiteY4" fmla="*/ 3817152 h 4327235"/>
              <a:gd name="connsiteX5" fmla="*/ 7619533 w 8025025"/>
              <a:gd name="connsiteY5" fmla="*/ 4308185 h 4327235"/>
              <a:gd name="connsiteX6" fmla="*/ 414833 w 8025025"/>
              <a:gd name="connsiteY6" fmla="*/ 4327235 h 4327235"/>
              <a:gd name="connsiteX7" fmla="*/ 28575 w 8025025"/>
              <a:gd name="connsiteY7" fmla="*/ 3750477 h 4327235"/>
              <a:gd name="connsiteX8" fmla="*/ 0 w 8025025"/>
              <a:gd name="connsiteY8" fmla="*/ 462458 h 4327235"/>
              <a:gd name="connsiteX0" fmla="*/ 0 w 8025025"/>
              <a:gd name="connsiteY0" fmla="*/ 462458 h 4327235"/>
              <a:gd name="connsiteX1" fmla="*/ 462458 w 8025025"/>
              <a:gd name="connsiteY1" fmla="*/ 0 h 4327235"/>
              <a:gd name="connsiteX2" fmla="*/ 7648108 w 8025025"/>
              <a:gd name="connsiteY2" fmla="*/ 0 h 4327235"/>
              <a:gd name="connsiteX3" fmla="*/ 8024841 w 8025025"/>
              <a:gd name="connsiteY3" fmla="*/ 529133 h 4327235"/>
              <a:gd name="connsiteX4" fmla="*/ 8005791 w 8025025"/>
              <a:gd name="connsiteY4" fmla="*/ 3817152 h 4327235"/>
              <a:gd name="connsiteX5" fmla="*/ 7619533 w 8025025"/>
              <a:gd name="connsiteY5" fmla="*/ 4308185 h 4327235"/>
              <a:gd name="connsiteX6" fmla="*/ 414833 w 8025025"/>
              <a:gd name="connsiteY6" fmla="*/ 4327235 h 4327235"/>
              <a:gd name="connsiteX7" fmla="*/ 9525 w 8025025"/>
              <a:gd name="connsiteY7" fmla="*/ 3750477 h 4327235"/>
              <a:gd name="connsiteX8" fmla="*/ 0 w 8025025"/>
              <a:gd name="connsiteY8" fmla="*/ 462458 h 4327235"/>
              <a:gd name="connsiteX0" fmla="*/ 0 w 8043891"/>
              <a:gd name="connsiteY0" fmla="*/ 462458 h 4327235"/>
              <a:gd name="connsiteX1" fmla="*/ 462458 w 8043891"/>
              <a:gd name="connsiteY1" fmla="*/ 0 h 4327235"/>
              <a:gd name="connsiteX2" fmla="*/ 7648108 w 8043891"/>
              <a:gd name="connsiteY2" fmla="*/ 0 h 4327235"/>
              <a:gd name="connsiteX3" fmla="*/ 8024841 w 8043891"/>
              <a:gd name="connsiteY3" fmla="*/ 529133 h 4327235"/>
              <a:gd name="connsiteX4" fmla="*/ 8043891 w 8043891"/>
              <a:gd name="connsiteY4" fmla="*/ 3817152 h 4327235"/>
              <a:gd name="connsiteX5" fmla="*/ 7619533 w 8043891"/>
              <a:gd name="connsiteY5" fmla="*/ 4308185 h 4327235"/>
              <a:gd name="connsiteX6" fmla="*/ 414833 w 8043891"/>
              <a:gd name="connsiteY6" fmla="*/ 4327235 h 4327235"/>
              <a:gd name="connsiteX7" fmla="*/ 9525 w 8043891"/>
              <a:gd name="connsiteY7" fmla="*/ 3750477 h 4327235"/>
              <a:gd name="connsiteX8" fmla="*/ 0 w 8043891"/>
              <a:gd name="connsiteY8" fmla="*/ 462458 h 4327235"/>
              <a:gd name="connsiteX0" fmla="*/ 0 w 8027989"/>
              <a:gd name="connsiteY0" fmla="*/ 462458 h 4327235"/>
              <a:gd name="connsiteX1" fmla="*/ 462458 w 8027989"/>
              <a:gd name="connsiteY1" fmla="*/ 0 h 4327235"/>
              <a:gd name="connsiteX2" fmla="*/ 7648108 w 8027989"/>
              <a:gd name="connsiteY2" fmla="*/ 0 h 4327235"/>
              <a:gd name="connsiteX3" fmla="*/ 8024841 w 8027989"/>
              <a:gd name="connsiteY3" fmla="*/ 529133 h 4327235"/>
              <a:gd name="connsiteX4" fmla="*/ 8027989 w 8027989"/>
              <a:gd name="connsiteY4" fmla="*/ 3801249 h 4327235"/>
              <a:gd name="connsiteX5" fmla="*/ 7619533 w 8027989"/>
              <a:gd name="connsiteY5" fmla="*/ 4308185 h 4327235"/>
              <a:gd name="connsiteX6" fmla="*/ 414833 w 8027989"/>
              <a:gd name="connsiteY6" fmla="*/ 4327235 h 4327235"/>
              <a:gd name="connsiteX7" fmla="*/ 9525 w 8027989"/>
              <a:gd name="connsiteY7" fmla="*/ 3750477 h 4327235"/>
              <a:gd name="connsiteX8" fmla="*/ 0 w 8027989"/>
              <a:gd name="connsiteY8" fmla="*/ 462458 h 4327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27989" h="4327235">
                <a:moveTo>
                  <a:pt x="0" y="462458"/>
                </a:moveTo>
                <a:cubicBezTo>
                  <a:pt x="0" y="65016"/>
                  <a:pt x="65016" y="0"/>
                  <a:pt x="462458" y="0"/>
                </a:cubicBezTo>
                <a:lnTo>
                  <a:pt x="7648108" y="0"/>
                </a:lnTo>
                <a:cubicBezTo>
                  <a:pt x="8045550" y="0"/>
                  <a:pt x="8024841" y="131691"/>
                  <a:pt x="8024841" y="529133"/>
                </a:cubicBezTo>
                <a:cubicBezTo>
                  <a:pt x="8025890" y="1619838"/>
                  <a:pt x="8026940" y="2710544"/>
                  <a:pt x="8027989" y="3801249"/>
                </a:cubicBezTo>
                <a:cubicBezTo>
                  <a:pt x="8027989" y="4198691"/>
                  <a:pt x="8016975" y="4308185"/>
                  <a:pt x="7619533" y="4308185"/>
                </a:cubicBezTo>
                <a:lnTo>
                  <a:pt x="414833" y="4327235"/>
                </a:lnTo>
                <a:cubicBezTo>
                  <a:pt x="17391" y="4327235"/>
                  <a:pt x="9525" y="4147919"/>
                  <a:pt x="9525" y="3750477"/>
                </a:cubicBezTo>
                <a:lnTo>
                  <a:pt x="0" y="462458"/>
                </a:lnTo>
                <a:close/>
              </a:path>
            </a:pathLst>
          </a:custGeom>
          <a:solidFill>
            <a:srgbClr val="00206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399" b="1" dirty="0">
                <a:ea typeface="Barlow"/>
                <a:cs typeface="Barlow"/>
                <a:sym typeface="Barlow"/>
              </a:rPr>
              <a:t>FASE 2B</a:t>
            </a:r>
          </a:p>
          <a:p>
            <a:pPr algn="ctr"/>
            <a:r>
              <a:rPr lang="es-ES" sz="1600" b="1" dirty="0">
                <a:ea typeface="Barlow"/>
                <a:cs typeface="Barlow"/>
                <a:sym typeface="Barlow"/>
              </a:rPr>
              <a:t>6,0 MM TEU/año</a:t>
            </a:r>
          </a:p>
          <a:p>
            <a:pPr algn="ctr"/>
            <a:r>
              <a:rPr lang="es-ES" sz="1400" dirty="0">
                <a:ea typeface="Barlow"/>
                <a:cs typeface="Barlow"/>
                <a:sym typeface="Barlow"/>
              </a:rPr>
              <a:t>(~60 MM Ton/año)</a:t>
            </a:r>
          </a:p>
        </p:txBody>
      </p:sp>
      <p:sp>
        <p:nvSpPr>
          <p:cNvPr id="74" name="Rectángulo: esquinas redondeadas 1">
            <a:extLst>
              <a:ext uri="{FF2B5EF4-FFF2-40B4-BE49-F238E27FC236}">
                <a16:creationId xmlns:a16="http://schemas.microsoft.com/office/drawing/2014/main" id="{82B6C457-F8E6-400E-AB52-B00133464DDE}"/>
              </a:ext>
            </a:extLst>
          </p:cNvPr>
          <p:cNvSpPr/>
          <p:nvPr/>
        </p:nvSpPr>
        <p:spPr>
          <a:xfrm>
            <a:off x="9096065" y="1998656"/>
            <a:ext cx="2372553" cy="940219"/>
          </a:xfrm>
          <a:custGeom>
            <a:avLst/>
            <a:gdLst>
              <a:gd name="connsiteX0" fmla="*/ 0 w 7996266"/>
              <a:gd name="connsiteY0" fmla="*/ 719633 h 4317710"/>
              <a:gd name="connsiteX1" fmla="*/ 719633 w 7996266"/>
              <a:gd name="connsiteY1" fmla="*/ 0 h 4317710"/>
              <a:gd name="connsiteX2" fmla="*/ 7276633 w 7996266"/>
              <a:gd name="connsiteY2" fmla="*/ 0 h 4317710"/>
              <a:gd name="connsiteX3" fmla="*/ 7996266 w 7996266"/>
              <a:gd name="connsiteY3" fmla="*/ 719633 h 4317710"/>
              <a:gd name="connsiteX4" fmla="*/ 7996266 w 7996266"/>
              <a:gd name="connsiteY4" fmla="*/ 3598077 h 4317710"/>
              <a:gd name="connsiteX5" fmla="*/ 7276633 w 7996266"/>
              <a:gd name="connsiteY5" fmla="*/ 4317710 h 4317710"/>
              <a:gd name="connsiteX6" fmla="*/ 719633 w 7996266"/>
              <a:gd name="connsiteY6" fmla="*/ 4317710 h 4317710"/>
              <a:gd name="connsiteX7" fmla="*/ 0 w 7996266"/>
              <a:gd name="connsiteY7" fmla="*/ 3598077 h 4317710"/>
              <a:gd name="connsiteX8" fmla="*/ 0 w 7996266"/>
              <a:gd name="connsiteY8" fmla="*/ 719633 h 4317710"/>
              <a:gd name="connsiteX0" fmla="*/ 0 w 7996793"/>
              <a:gd name="connsiteY0" fmla="*/ 719633 h 4317710"/>
              <a:gd name="connsiteX1" fmla="*/ 719633 w 7996793"/>
              <a:gd name="connsiteY1" fmla="*/ 0 h 4317710"/>
              <a:gd name="connsiteX2" fmla="*/ 7629058 w 7996793"/>
              <a:gd name="connsiteY2" fmla="*/ 9525 h 4317710"/>
              <a:gd name="connsiteX3" fmla="*/ 7996266 w 7996793"/>
              <a:gd name="connsiteY3" fmla="*/ 719633 h 4317710"/>
              <a:gd name="connsiteX4" fmla="*/ 7996266 w 7996793"/>
              <a:gd name="connsiteY4" fmla="*/ 3598077 h 4317710"/>
              <a:gd name="connsiteX5" fmla="*/ 7276633 w 7996793"/>
              <a:gd name="connsiteY5" fmla="*/ 4317710 h 4317710"/>
              <a:gd name="connsiteX6" fmla="*/ 719633 w 7996793"/>
              <a:gd name="connsiteY6" fmla="*/ 4317710 h 4317710"/>
              <a:gd name="connsiteX7" fmla="*/ 0 w 7996793"/>
              <a:gd name="connsiteY7" fmla="*/ 3598077 h 4317710"/>
              <a:gd name="connsiteX8" fmla="*/ 0 w 7996793"/>
              <a:gd name="connsiteY8" fmla="*/ 719633 h 4317710"/>
              <a:gd name="connsiteX0" fmla="*/ 0 w 7996793"/>
              <a:gd name="connsiteY0" fmla="*/ 710108 h 4308185"/>
              <a:gd name="connsiteX1" fmla="*/ 443408 w 7996793"/>
              <a:gd name="connsiteY1" fmla="*/ 0 h 4308185"/>
              <a:gd name="connsiteX2" fmla="*/ 7629058 w 7996793"/>
              <a:gd name="connsiteY2" fmla="*/ 0 h 4308185"/>
              <a:gd name="connsiteX3" fmla="*/ 7996266 w 7996793"/>
              <a:gd name="connsiteY3" fmla="*/ 710108 h 4308185"/>
              <a:gd name="connsiteX4" fmla="*/ 7996266 w 7996793"/>
              <a:gd name="connsiteY4" fmla="*/ 3588552 h 4308185"/>
              <a:gd name="connsiteX5" fmla="*/ 7276633 w 7996793"/>
              <a:gd name="connsiteY5" fmla="*/ 4308185 h 4308185"/>
              <a:gd name="connsiteX6" fmla="*/ 719633 w 7996793"/>
              <a:gd name="connsiteY6" fmla="*/ 4308185 h 4308185"/>
              <a:gd name="connsiteX7" fmla="*/ 0 w 7996793"/>
              <a:gd name="connsiteY7" fmla="*/ 3588552 h 4308185"/>
              <a:gd name="connsiteX8" fmla="*/ 0 w 7996793"/>
              <a:gd name="connsiteY8" fmla="*/ 710108 h 4308185"/>
              <a:gd name="connsiteX0" fmla="*/ 0 w 7996793"/>
              <a:gd name="connsiteY0" fmla="*/ 710108 h 4308185"/>
              <a:gd name="connsiteX1" fmla="*/ 443408 w 7996793"/>
              <a:gd name="connsiteY1" fmla="*/ 0 h 4308185"/>
              <a:gd name="connsiteX2" fmla="*/ 7629058 w 7996793"/>
              <a:gd name="connsiteY2" fmla="*/ 0 h 4308185"/>
              <a:gd name="connsiteX3" fmla="*/ 7996266 w 7996793"/>
              <a:gd name="connsiteY3" fmla="*/ 710108 h 4308185"/>
              <a:gd name="connsiteX4" fmla="*/ 7996266 w 7996793"/>
              <a:gd name="connsiteY4" fmla="*/ 3588552 h 4308185"/>
              <a:gd name="connsiteX5" fmla="*/ 7600483 w 7996793"/>
              <a:gd name="connsiteY5" fmla="*/ 4308185 h 4308185"/>
              <a:gd name="connsiteX6" fmla="*/ 719633 w 7996793"/>
              <a:gd name="connsiteY6" fmla="*/ 4308185 h 4308185"/>
              <a:gd name="connsiteX7" fmla="*/ 0 w 7996793"/>
              <a:gd name="connsiteY7" fmla="*/ 3588552 h 4308185"/>
              <a:gd name="connsiteX8" fmla="*/ 0 w 7996793"/>
              <a:gd name="connsiteY8" fmla="*/ 710108 h 4308185"/>
              <a:gd name="connsiteX0" fmla="*/ 0 w 7996793"/>
              <a:gd name="connsiteY0" fmla="*/ 710108 h 4327235"/>
              <a:gd name="connsiteX1" fmla="*/ 443408 w 7996793"/>
              <a:gd name="connsiteY1" fmla="*/ 0 h 4327235"/>
              <a:gd name="connsiteX2" fmla="*/ 7629058 w 7996793"/>
              <a:gd name="connsiteY2" fmla="*/ 0 h 4327235"/>
              <a:gd name="connsiteX3" fmla="*/ 7996266 w 7996793"/>
              <a:gd name="connsiteY3" fmla="*/ 710108 h 4327235"/>
              <a:gd name="connsiteX4" fmla="*/ 7996266 w 7996793"/>
              <a:gd name="connsiteY4" fmla="*/ 3588552 h 4327235"/>
              <a:gd name="connsiteX5" fmla="*/ 7600483 w 7996793"/>
              <a:gd name="connsiteY5" fmla="*/ 4308185 h 4327235"/>
              <a:gd name="connsiteX6" fmla="*/ 395783 w 7996793"/>
              <a:gd name="connsiteY6" fmla="*/ 4327235 h 4327235"/>
              <a:gd name="connsiteX7" fmla="*/ 0 w 7996793"/>
              <a:gd name="connsiteY7" fmla="*/ 3588552 h 4327235"/>
              <a:gd name="connsiteX8" fmla="*/ 0 w 7996793"/>
              <a:gd name="connsiteY8" fmla="*/ 710108 h 4327235"/>
              <a:gd name="connsiteX0" fmla="*/ 0 w 7996793"/>
              <a:gd name="connsiteY0" fmla="*/ 710108 h 4327235"/>
              <a:gd name="connsiteX1" fmla="*/ 443408 w 7996793"/>
              <a:gd name="connsiteY1" fmla="*/ 0 h 4327235"/>
              <a:gd name="connsiteX2" fmla="*/ 7629058 w 7996793"/>
              <a:gd name="connsiteY2" fmla="*/ 0 h 4327235"/>
              <a:gd name="connsiteX3" fmla="*/ 7996266 w 7996793"/>
              <a:gd name="connsiteY3" fmla="*/ 710108 h 4327235"/>
              <a:gd name="connsiteX4" fmla="*/ 7996266 w 7996793"/>
              <a:gd name="connsiteY4" fmla="*/ 3588552 h 4327235"/>
              <a:gd name="connsiteX5" fmla="*/ 7600483 w 7996793"/>
              <a:gd name="connsiteY5" fmla="*/ 4308185 h 4327235"/>
              <a:gd name="connsiteX6" fmla="*/ 395783 w 7996793"/>
              <a:gd name="connsiteY6" fmla="*/ 4327235 h 4327235"/>
              <a:gd name="connsiteX7" fmla="*/ 9525 w 7996793"/>
              <a:gd name="connsiteY7" fmla="*/ 3750477 h 4327235"/>
              <a:gd name="connsiteX8" fmla="*/ 0 w 7996793"/>
              <a:gd name="connsiteY8" fmla="*/ 710108 h 4327235"/>
              <a:gd name="connsiteX0" fmla="*/ 0 w 7996793"/>
              <a:gd name="connsiteY0" fmla="*/ 710108 h 4327235"/>
              <a:gd name="connsiteX1" fmla="*/ 443408 w 7996793"/>
              <a:gd name="connsiteY1" fmla="*/ 0 h 4327235"/>
              <a:gd name="connsiteX2" fmla="*/ 7629058 w 7996793"/>
              <a:gd name="connsiteY2" fmla="*/ 0 h 4327235"/>
              <a:gd name="connsiteX3" fmla="*/ 7996266 w 7996793"/>
              <a:gd name="connsiteY3" fmla="*/ 710108 h 4327235"/>
              <a:gd name="connsiteX4" fmla="*/ 7986741 w 7996793"/>
              <a:gd name="connsiteY4" fmla="*/ 3817152 h 4327235"/>
              <a:gd name="connsiteX5" fmla="*/ 7600483 w 7996793"/>
              <a:gd name="connsiteY5" fmla="*/ 4308185 h 4327235"/>
              <a:gd name="connsiteX6" fmla="*/ 395783 w 7996793"/>
              <a:gd name="connsiteY6" fmla="*/ 4327235 h 4327235"/>
              <a:gd name="connsiteX7" fmla="*/ 9525 w 7996793"/>
              <a:gd name="connsiteY7" fmla="*/ 3750477 h 4327235"/>
              <a:gd name="connsiteX8" fmla="*/ 0 w 7996793"/>
              <a:gd name="connsiteY8" fmla="*/ 710108 h 4327235"/>
              <a:gd name="connsiteX0" fmla="*/ 0 w 8005975"/>
              <a:gd name="connsiteY0" fmla="*/ 710108 h 4327235"/>
              <a:gd name="connsiteX1" fmla="*/ 443408 w 8005975"/>
              <a:gd name="connsiteY1" fmla="*/ 0 h 4327235"/>
              <a:gd name="connsiteX2" fmla="*/ 7629058 w 8005975"/>
              <a:gd name="connsiteY2" fmla="*/ 0 h 4327235"/>
              <a:gd name="connsiteX3" fmla="*/ 8005791 w 8005975"/>
              <a:gd name="connsiteY3" fmla="*/ 529133 h 4327235"/>
              <a:gd name="connsiteX4" fmla="*/ 7986741 w 8005975"/>
              <a:gd name="connsiteY4" fmla="*/ 3817152 h 4327235"/>
              <a:gd name="connsiteX5" fmla="*/ 7600483 w 8005975"/>
              <a:gd name="connsiteY5" fmla="*/ 4308185 h 4327235"/>
              <a:gd name="connsiteX6" fmla="*/ 395783 w 8005975"/>
              <a:gd name="connsiteY6" fmla="*/ 4327235 h 4327235"/>
              <a:gd name="connsiteX7" fmla="*/ 9525 w 8005975"/>
              <a:gd name="connsiteY7" fmla="*/ 3750477 h 4327235"/>
              <a:gd name="connsiteX8" fmla="*/ 0 w 8005975"/>
              <a:gd name="connsiteY8" fmla="*/ 710108 h 4327235"/>
              <a:gd name="connsiteX0" fmla="*/ 0 w 8025025"/>
              <a:gd name="connsiteY0" fmla="*/ 462458 h 4327235"/>
              <a:gd name="connsiteX1" fmla="*/ 462458 w 8025025"/>
              <a:gd name="connsiteY1" fmla="*/ 0 h 4327235"/>
              <a:gd name="connsiteX2" fmla="*/ 7648108 w 8025025"/>
              <a:gd name="connsiteY2" fmla="*/ 0 h 4327235"/>
              <a:gd name="connsiteX3" fmla="*/ 8024841 w 8025025"/>
              <a:gd name="connsiteY3" fmla="*/ 529133 h 4327235"/>
              <a:gd name="connsiteX4" fmla="*/ 8005791 w 8025025"/>
              <a:gd name="connsiteY4" fmla="*/ 3817152 h 4327235"/>
              <a:gd name="connsiteX5" fmla="*/ 7619533 w 8025025"/>
              <a:gd name="connsiteY5" fmla="*/ 4308185 h 4327235"/>
              <a:gd name="connsiteX6" fmla="*/ 414833 w 8025025"/>
              <a:gd name="connsiteY6" fmla="*/ 4327235 h 4327235"/>
              <a:gd name="connsiteX7" fmla="*/ 28575 w 8025025"/>
              <a:gd name="connsiteY7" fmla="*/ 3750477 h 4327235"/>
              <a:gd name="connsiteX8" fmla="*/ 0 w 8025025"/>
              <a:gd name="connsiteY8" fmla="*/ 462458 h 4327235"/>
              <a:gd name="connsiteX0" fmla="*/ 0 w 8025025"/>
              <a:gd name="connsiteY0" fmla="*/ 462458 h 4327235"/>
              <a:gd name="connsiteX1" fmla="*/ 462458 w 8025025"/>
              <a:gd name="connsiteY1" fmla="*/ 0 h 4327235"/>
              <a:gd name="connsiteX2" fmla="*/ 7648108 w 8025025"/>
              <a:gd name="connsiteY2" fmla="*/ 0 h 4327235"/>
              <a:gd name="connsiteX3" fmla="*/ 8024841 w 8025025"/>
              <a:gd name="connsiteY3" fmla="*/ 529133 h 4327235"/>
              <a:gd name="connsiteX4" fmla="*/ 8005791 w 8025025"/>
              <a:gd name="connsiteY4" fmla="*/ 3817152 h 4327235"/>
              <a:gd name="connsiteX5" fmla="*/ 7619533 w 8025025"/>
              <a:gd name="connsiteY5" fmla="*/ 4308185 h 4327235"/>
              <a:gd name="connsiteX6" fmla="*/ 414833 w 8025025"/>
              <a:gd name="connsiteY6" fmla="*/ 4327235 h 4327235"/>
              <a:gd name="connsiteX7" fmla="*/ 9525 w 8025025"/>
              <a:gd name="connsiteY7" fmla="*/ 3750477 h 4327235"/>
              <a:gd name="connsiteX8" fmla="*/ 0 w 8025025"/>
              <a:gd name="connsiteY8" fmla="*/ 462458 h 4327235"/>
              <a:gd name="connsiteX0" fmla="*/ 0 w 8043891"/>
              <a:gd name="connsiteY0" fmla="*/ 462458 h 4327235"/>
              <a:gd name="connsiteX1" fmla="*/ 462458 w 8043891"/>
              <a:gd name="connsiteY1" fmla="*/ 0 h 4327235"/>
              <a:gd name="connsiteX2" fmla="*/ 7648108 w 8043891"/>
              <a:gd name="connsiteY2" fmla="*/ 0 h 4327235"/>
              <a:gd name="connsiteX3" fmla="*/ 8024841 w 8043891"/>
              <a:gd name="connsiteY3" fmla="*/ 529133 h 4327235"/>
              <a:gd name="connsiteX4" fmla="*/ 8043891 w 8043891"/>
              <a:gd name="connsiteY4" fmla="*/ 3817152 h 4327235"/>
              <a:gd name="connsiteX5" fmla="*/ 7619533 w 8043891"/>
              <a:gd name="connsiteY5" fmla="*/ 4308185 h 4327235"/>
              <a:gd name="connsiteX6" fmla="*/ 414833 w 8043891"/>
              <a:gd name="connsiteY6" fmla="*/ 4327235 h 4327235"/>
              <a:gd name="connsiteX7" fmla="*/ 9525 w 8043891"/>
              <a:gd name="connsiteY7" fmla="*/ 3750477 h 4327235"/>
              <a:gd name="connsiteX8" fmla="*/ 0 w 8043891"/>
              <a:gd name="connsiteY8" fmla="*/ 462458 h 4327235"/>
              <a:gd name="connsiteX0" fmla="*/ 0 w 8027989"/>
              <a:gd name="connsiteY0" fmla="*/ 462458 h 4327235"/>
              <a:gd name="connsiteX1" fmla="*/ 462458 w 8027989"/>
              <a:gd name="connsiteY1" fmla="*/ 0 h 4327235"/>
              <a:gd name="connsiteX2" fmla="*/ 7648108 w 8027989"/>
              <a:gd name="connsiteY2" fmla="*/ 0 h 4327235"/>
              <a:gd name="connsiteX3" fmla="*/ 8024841 w 8027989"/>
              <a:gd name="connsiteY3" fmla="*/ 529133 h 4327235"/>
              <a:gd name="connsiteX4" fmla="*/ 8027989 w 8027989"/>
              <a:gd name="connsiteY4" fmla="*/ 3801249 h 4327235"/>
              <a:gd name="connsiteX5" fmla="*/ 7619533 w 8027989"/>
              <a:gd name="connsiteY5" fmla="*/ 4308185 h 4327235"/>
              <a:gd name="connsiteX6" fmla="*/ 414833 w 8027989"/>
              <a:gd name="connsiteY6" fmla="*/ 4327235 h 4327235"/>
              <a:gd name="connsiteX7" fmla="*/ 9525 w 8027989"/>
              <a:gd name="connsiteY7" fmla="*/ 3750477 h 4327235"/>
              <a:gd name="connsiteX8" fmla="*/ 0 w 8027989"/>
              <a:gd name="connsiteY8" fmla="*/ 462458 h 4327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27989" h="4327235">
                <a:moveTo>
                  <a:pt x="0" y="462458"/>
                </a:moveTo>
                <a:cubicBezTo>
                  <a:pt x="0" y="65016"/>
                  <a:pt x="65016" y="0"/>
                  <a:pt x="462458" y="0"/>
                </a:cubicBezTo>
                <a:lnTo>
                  <a:pt x="7648108" y="0"/>
                </a:lnTo>
                <a:cubicBezTo>
                  <a:pt x="8045550" y="0"/>
                  <a:pt x="8024841" y="131691"/>
                  <a:pt x="8024841" y="529133"/>
                </a:cubicBezTo>
                <a:cubicBezTo>
                  <a:pt x="8025890" y="1619838"/>
                  <a:pt x="8026940" y="2710544"/>
                  <a:pt x="8027989" y="3801249"/>
                </a:cubicBezTo>
                <a:cubicBezTo>
                  <a:pt x="8027989" y="4198691"/>
                  <a:pt x="8016975" y="4308185"/>
                  <a:pt x="7619533" y="4308185"/>
                </a:cubicBezTo>
                <a:lnTo>
                  <a:pt x="414833" y="4327235"/>
                </a:lnTo>
                <a:cubicBezTo>
                  <a:pt x="17391" y="4327235"/>
                  <a:pt x="9525" y="4147919"/>
                  <a:pt x="9525" y="3750477"/>
                </a:cubicBezTo>
                <a:lnTo>
                  <a:pt x="0" y="462458"/>
                </a:lnTo>
                <a:close/>
              </a:path>
            </a:pathLst>
          </a:cu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399" b="1" dirty="0">
                <a:solidFill>
                  <a:schemeClr val="bg1"/>
                </a:solidFill>
                <a:ea typeface="Barlow"/>
                <a:cs typeface="Barlow"/>
                <a:sym typeface="Barlow"/>
              </a:rPr>
              <a:t>FASE 1A 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  <a:ea typeface="Barlow"/>
                <a:cs typeface="Barlow"/>
                <a:sym typeface="Barlow"/>
              </a:rPr>
              <a:t>1,5 MM TEU/año</a:t>
            </a:r>
          </a:p>
          <a:p>
            <a:pPr algn="ctr"/>
            <a:r>
              <a:rPr lang="es-ES" sz="1400" dirty="0">
                <a:solidFill>
                  <a:schemeClr val="bg1"/>
                </a:solidFill>
                <a:ea typeface="Barlow"/>
                <a:cs typeface="Barlow"/>
                <a:sym typeface="Barlow"/>
              </a:rPr>
              <a:t>(</a:t>
            </a:r>
            <a:r>
              <a:rPr lang="es-ES" sz="1400" dirty="0">
                <a:ea typeface="Barlow"/>
                <a:cs typeface="Barlow"/>
                <a:sym typeface="Barlow"/>
              </a:rPr>
              <a:t>~</a:t>
            </a:r>
            <a:r>
              <a:rPr lang="es-ES" sz="1400" dirty="0">
                <a:solidFill>
                  <a:schemeClr val="bg1"/>
                </a:solidFill>
                <a:ea typeface="Barlow"/>
                <a:cs typeface="Barlow"/>
                <a:sym typeface="Barlow"/>
              </a:rPr>
              <a:t>15 MM Ton/año)</a:t>
            </a:r>
          </a:p>
        </p:txBody>
      </p:sp>
      <p:pic>
        <p:nvPicPr>
          <p:cNvPr id="77" name="Imagen 76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13FFEBB-01E6-1D06-6356-A3B02BBEC2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2051" y="1971872"/>
            <a:ext cx="4245430" cy="979545"/>
          </a:xfrm>
          <a:prstGeom prst="rect">
            <a:avLst/>
          </a:prstGeom>
        </p:spPr>
      </p:pic>
      <p:pic>
        <p:nvPicPr>
          <p:cNvPr id="79" name="Imagen 78" descr="Fondo negro con letras blancas&#10;&#10;Descripción generada automáticamente con confianza baja">
            <a:extLst>
              <a:ext uri="{FF2B5EF4-FFF2-40B4-BE49-F238E27FC236}">
                <a16:creationId xmlns:a16="http://schemas.microsoft.com/office/drawing/2014/main" id="{05A6E9E3-B56F-1738-B973-2A5CA6946A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5997" y="1963527"/>
            <a:ext cx="3245062" cy="86921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149" y="1732327"/>
            <a:ext cx="3563154" cy="733336"/>
          </a:xfrm>
          <a:prstGeom prst="rect">
            <a:avLst/>
          </a:prstGeom>
        </p:spPr>
      </p:pic>
      <p:sp>
        <p:nvSpPr>
          <p:cNvPr id="76" name="Rectángulo 75">
            <a:extLst>
              <a:ext uri="{FF2B5EF4-FFF2-40B4-BE49-F238E27FC236}">
                <a16:creationId xmlns:a16="http://schemas.microsoft.com/office/drawing/2014/main" id="{CE5628B4-15FE-A360-E607-42CFA149D2AD}"/>
              </a:ext>
            </a:extLst>
          </p:cNvPr>
          <p:cNvSpPr/>
          <p:nvPr/>
        </p:nvSpPr>
        <p:spPr>
          <a:xfrm>
            <a:off x="553152" y="1615618"/>
            <a:ext cx="8462201" cy="343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939" dirty="0"/>
          </a:p>
        </p:txBody>
      </p:sp>
      <p:pic>
        <p:nvPicPr>
          <p:cNvPr id="78" name="Imagen 7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B9D63F67-2246-229A-92D6-943358291A5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8468" y="2018593"/>
            <a:ext cx="7212591" cy="345927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D061917-522B-2AC1-1192-D4DE4C6328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-8965"/>
            <a:ext cx="12192000" cy="102579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B65EC18-72EE-10F6-82D0-9367406D04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25"/>
          <a:stretch/>
        </p:blipFill>
        <p:spPr>
          <a:xfrm>
            <a:off x="9016277" y="203960"/>
            <a:ext cx="2934122" cy="61064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6D3DA91-4283-C0F8-E64D-A9AF9C5FF98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01" y="188295"/>
            <a:ext cx="752133" cy="643893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53E8564C-EA8B-BEB0-B4B2-A6449237321F}"/>
              </a:ext>
            </a:extLst>
          </p:cNvPr>
          <p:cNvSpPr txBox="1">
            <a:spLocks/>
          </p:cNvSpPr>
          <p:nvPr/>
        </p:nvSpPr>
        <p:spPr>
          <a:xfrm>
            <a:off x="1069810" y="57099"/>
            <a:ext cx="11879619" cy="890985"/>
          </a:xfrm>
          <a:prstGeom prst="rect">
            <a:avLst/>
          </a:prstGeom>
        </p:spPr>
        <p:txBody>
          <a:bodyPr vert="horz" wrap="square" lIns="0" tIns="9090" rIns="0" bIns="0" rtlCol="0">
            <a:spAutoFit/>
          </a:bodyPr>
          <a:lstStyle>
            <a:lvl1pPr>
              <a:defRPr sz="5900" b="0" i="0">
                <a:solidFill>
                  <a:srgbClr val="17375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8133" defTabSz="914126">
              <a:lnSpc>
                <a:spcPts val="3299"/>
              </a:lnSpc>
              <a:spcBef>
                <a:spcPts val="72"/>
              </a:spcBef>
              <a:defRPr/>
            </a:pPr>
            <a:r>
              <a:rPr lang="es-ES" sz="2399" b="1" dirty="0">
                <a:solidFill>
                  <a:srgbClr val="FFFFFF"/>
                </a:solidFill>
                <a:latin typeface="Calibri"/>
                <a:ea typeface="Gadugi" panose="020B0502040204020203" pitchFamily="34" charset="0"/>
              </a:rPr>
              <a:t>Puerto Exterior:</a:t>
            </a:r>
          </a:p>
          <a:p>
            <a:pPr marL="28133" defTabSz="914126">
              <a:lnSpc>
                <a:spcPts val="3299"/>
              </a:lnSpc>
              <a:spcBef>
                <a:spcPts val="72"/>
              </a:spcBef>
              <a:defRPr/>
            </a:pPr>
            <a:r>
              <a:rPr lang="es-ES" sz="3799" b="1" dirty="0">
                <a:solidFill>
                  <a:srgbClr val="FFFFFF"/>
                </a:solidFill>
                <a:latin typeface="Calibri"/>
                <a:ea typeface="Gadugi" panose="020B0502040204020203" pitchFamily="34" charset="0"/>
              </a:rPr>
              <a:t>Desarrollo por etapas</a:t>
            </a:r>
            <a:endParaRPr lang="es-CL" sz="3799" b="1" kern="0" dirty="0">
              <a:solidFill>
                <a:srgbClr val="FFFFFF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590922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62C2051-A77C-4D69-7919-258F6B36A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27" y="44643"/>
            <a:ext cx="12192000" cy="1025795"/>
          </a:xfrm>
          <a:prstGeom prst="rect">
            <a:avLst/>
          </a:prstGeom>
        </p:spPr>
      </p:pic>
      <p:sp>
        <p:nvSpPr>
          <p:cNvPr id="32" name="2 Subtítulo">
            <a:extLst>
              <a:ext uri="{FF2B5EF4-FFF2-40B4-BE49-F238E27FC236}">
                <a16:creationId xmlns:a16="http://schemas.microsoft.com/office/drawing/2014/main" id="{13938C94-3F08-110F-D560-81DEC61F459C}"/>
              </a:ext>
            </a:extLst>
          </p:cNvPr>
          <p:cNvSpPr txBox="1">
            <a:spLocks/>
          </p:cNvSpPr>
          <p:nvPr/>
        </p:nvSpPr>
        <p:spPr>
          <a:xfrm>
            <a:off x="1565488" y="5070292"/>
            <a:ext cx="10584567" cy="1371639"/>
          </a:xfrm>
          <a:prstGeom prst="rect">
            <a:avLst/>
          </a:prstGeom>
        </p:spPr>
        <p:txBody>
          <a:bodyPr vert="horz" wrap="square" lIns="36000" tIns="34281" rIns="36000" bIns="34281" rtlCol="0" anchor="ctr">
            <a:spAutoFit/>
          </a:bodyPr>
          <a:lstStyle/>
          <a:p>
            <a:pPr marL="628547" lvl="1" indent="-285750" defTabSz="342797">
              <a:lnSpc>
                <a:spcPts val="17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33310" algn="l"/>
              </a:tabLst>
              <a:defRPr/>
            </a:pPr>
            <a:r>
              <a:rPr lang="es-ES" sz="1699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Terminales diseñadas para transferir </a:t>
            </a:r>
            <a:r>
              <a:rPr lang="es-ES" sz="1699" b="1" dirty="0">
                <a:solidFill>
                  <a:srgbClr val="036D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3 millones de TEU/año</a:t>
            </a:r>
            <a:r>
              <a:rPr lang="es-ES" sz="1699" dirty="0">
                <a:solidFill>
                  <a:srgbClr val="282F3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628547" lvl="1" indent="-285750" defTabSz="342797">
              <a:lnSpc>
                <a:spcPts val="17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33310" algn="l"/>
              </a:tabLst>
              <a:defRPr/>
            </a:pPr>
            <a:r>
              <a:rPr lang="es-ES" sz="1699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Equipamiento eléctrico y con </a:t>
            </a:r>
            <a:r>
              <a:rPr lang="es-ES" sz="1699" b="1" dirty="0">
                <a:solidFill>
                  <a:srgbClr val="036D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menores emisiones de CO</a:t>
            </a:r>
            <a:r>
              <a:rPr lang="es-ES" sz="1699" b="1" baseline="-25000" dirty="0">
                <a:solidFill>
                  <a:srgbClr val="036D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ES" sz="1699" b="1" dirty="0">
                <a:solidFill>
                  <a:srgbClr val="036D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y ruido</a:t>
            </a:r>
            <a:r>
              <a:rPr lang="es-ES" sz="1699" dirty="0">
                <a:solidFill>
                  <a:srgbClr val="282F3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628547" lvl="1" indent="-285750" defTabSz="342797">
              <a:lnSpc>
                <a:spcPts val="17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33310" algn="l"/>
              </a:tabLst>
              <a:defRPr/>
            </a:pPr>
            <a:r>
              <a:rPr lang="es-ES" sz="1699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Conexión eléctrica de buques amarrados, que permitirá </a:t>
            </a:r>
            <a:r>
              <a:rPr lang="es-ES" sz="1699" b="1" dirty="0">
                <a:solidFill>
                  <a:srgbClr val="036D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apagado de motores de nave durante recalada</a:t>
            </a:r>
            <a:r>
              <a:rPr lang="es-ES" sz="1699" dirty="0">
                <a:solidFill>
                  <a:srgbClr val="282F3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628547" lvl="1" indent="-285750" defTabSz="342797">
              <a:lnSpc>
                <a:spcPts val="17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33310" algn="l"/>
              </a:tabLst>
              <a:defRPr/>
            </a:pPr>
            <a:r>
              <a:rPr lang="es-ES" sz="1699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Operación separada de muelles y patios, con </a:t>
            </a:r>
            <a:r>
              <a:rPr lang="es-ES" sz="1699" b="1" dirty="0">
                <a:solidFill>
                  <a:srgbClr val="036D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mayor eficiencia y seguridad</a:t>
            </a:r>
            <a:r>
              <a:rPr lang="es-ES" sz="1699" dirty="0">
                <a:solidFill>
                  <a:srgbClr val="282F3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699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que en terminales existentes.</a:t>
            </a:r>
          </a:p>
          <a:p>
            <a:pPr marL="628547" lvl="1" indent="-285750" defTabSz="342797">
              <a:lnSpc>
                <a:spcPts val="17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33310" algn="l"/>
              </a:tabLst>
              <a:defRPr/>
            </a:pPr>
            <a:r>
              <a:rPr lang="es-ES" sz="1699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Diseño permite el transporte de hasta el </a:t>
            </a:r>
            <a:r>
              <a:rPr lang="es-ES" sz="1699" b="1" dirty="0">
                <a:solidFill>
                  <a:srgbClr val="036D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40%</a:t>
            </a:r>
            <a:r>
              <a:rPr lang="es-ES" sz="1699" dirty="0">
                <a:solidFill>
                  <a:srgbClr val="282F3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699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del volumen total de carga por ferrocarril.</a:t>
            </a:r>
            <a:endParaRPr lang="es-ES" sz="1939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4" name="Grupo 53"/>
          <p:cNvGrpSpPr/>
          <p:nvPr/>
        </p:nvGrpSpPr>
        <p:grpSpPr>
          <a:xfrm>
            <a:off x="1027200" y="3540539"/>
            <a:ext cx="10137603" cy="1264320"/>
            <a:chOff x="1025611" y="3652394"/>
            <a:chExt cx="10137603" cy="1264320"/>
          </a:xfrm>
        </p:grpSpPr>
        <p:sp>
          <p:nvSpPr>
            <p:cNvPr id="15" name="Rectángulo 27">
              <a:extLst>
                <a:ext uri="{FF2B5EF4-FFF2-40B4-BE49-F238E27FC236}">
                  <a16:creationId xmlns:a16="http://schemas.microsoft.com/office/drawing/2014/main" id="{88D42669-6ED1-FDA2-1888-2544AE5A3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611" y="3652394"/>
              <a:ext cx="1583244" cy="126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495272">
                <a:spcAft>
                  <a:spcPts val="500"/>
                </a:spcAft>
                <a:defRPr/>
              </a:pPr>
              <a:r>
                <a:rPr lang="es-CL" altLang="es-CL" sz="3999" b="1" dirty="0">
                  <a:solidFill>
                    <a:srgbClr val="92D050"/>
                  </a:solidFill>
                  <a:latin typeface="gobCL"/>
                  <a:cs typeface="Arial" panose="020B0604020202020204" pitchFamily="34" charset="0"/>
                </a:rPr>
                <a:t>34</a:t>
              </a:r>
            </a:p>
            <a:p>
              <a:pPr algn="ctr" defTabSz="495272">
                <a:defRPr/>
              </a:pPr>
              <a:r>
                <a:rPr lang="es-CL" altLang="es-CL" sz="16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Grúas STS Súper Post Panamax</a:t>
              </a:r>
            </a:p>
          </p:txBody>
        </p:sp>
        <p:sp>
          <p:nvSpPr>
            <p:cNvPr id="26" name="Rectángulo 27">
              <a:extLst>
                <a:ext uri="{FF2B5EF4-FFF2-40B4-BE49-F238E27FC236}">
                  <a16:creationId xmlns:a16="http://schemas.microsoft.com/office/drawing/2014/main" id="{5F7796C5-822C-AEAC-E209-7E593DA21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6370" y="3652394"/>
              <a:ext cx="2465727" cy="126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495272">
                <a:spcAft>
                  <a:spcPts val="500"/>
                </a:spcAft>
                <a:defRPr/>
              </a:pPr>
              <a:r>
                <a:rPr lang="es-CL" altLang="es-CL" sz="3999" b="1" dirty="0">
                  <a:solidFill>
                    <a:srgbClr val="92D050"/>
                  </a:solidFill>
                  <a:latin typeface="gobCL"/>
                  <a:cs typeface="Arial" panose="020B0604020202020204" pitchFamily="34" charset="0"/>
                </a:rPr>
                <a:t>176</a:t>
              </a:r>
            </a:p>
            <a:p>
              <a:pPr algn="ctr" defTabSz="495272">
                <a:defRPr/>
              </a:pPr>
              <a:r>
                <a:rPr lang="es-CL" altLang="es-CL" sz="16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Sitios de almacenamiento, con ASC</a:t>
              </a:r>
            </a:p>
          </p:txBody>
        </p:sp>
        <p:sp>
          <p:nvSpPr>
            <p:cNvPr id="27" name="Rectángulo 27">
              <a:extLst>
                <a:ext uri="{FF2B5EF4-FFF2-40B4-BE49-F238E27FC236}">
                  <a16:creationId xmlns:a16="http://schemas.microsoft.com/office/drawing/2014/main" id="{F17BB5E8-81AC-7D31-7146-ECC3DD4D4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6599" y="3652394"/>
              <a:ext cx="1506615" cy="12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495272">
                <a:defRPr/>
              </a:pPr>
              <a:r>
                <a:rPr lang="es-CL" altLang="es-CL" sz="3999" b="1" dirty="0">
                  <a:solidFill>
                    <a:srgbClr val="92D050"/>
                  </a:solidFill>
                  <a:latin typeface="gobCL"/>
                  <a:cs typeface="Arial" panose="020B0604020202020204" pitchFamily="34" charset="0"/>
                </a:rPr>
                <a:t>10</a:t>
              </a:r>
            </a:p>
            <a:p>
              <a:pPr algn="ctr" defTabSz="495272">
                <a:defRPr/>
              </a:pPr>
              <a:r>
                <a:rPr lang="es-CL" altLang="es-CL" sz="16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Rail-</a:t>
              </a:r>
              <a:r>
                <a:rPr lang="es-CL" altLang="es-CL" sz="1600" b="1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mounted</a:t>
              </a:r>
              <a:r>
                <a:rPr lang="es-CL" altLang="es-CL" sz="16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s-CL" altLang="es-CL" sz="1600" b="1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gantry</a:t>
              </a:r>
              <a:r>
                <a:rPr lang="es-CL" altLang="es-CL" sz="16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 Cranes</a:t>
              </a:r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E3D520D1-947D-F65C-C241-2CC905B7BE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3736" y="3652394"/>
              <a:ext cx="1497752" cy="1018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495272">
                <a:spcAft>
                  <a:spcPts val="500"/>
                </a:spcAft>
                <a:defRPr/>
              </a:pPr>
              <a:r>
                <a:rPr lang="es-CL" altLang="es-CL" sz="3999" b="1" dirty="0">
                  <a:solidFill>
                    <a:srgbClr val="92D050"/>
                  </a:solidFill>
                  <a:latin typeface="gobCL"/>
                  <a:cs typeface="Arial" panose="020B0604020202020204" pitchFamily="34" charset="0"/>
                </a:rPr>
                <a:t>96</a:t>
              </a:r>
            </a:p>
            <a:p>
              <a:pPr algn="ctr" defTabSz="495272">
                <a:defRPr/>
              </a:pPr>
              <a:r>
                <a:rPr lang="es-CL" altLang="es-CL" sz="16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Shuttle carriers</a:t>
              </a:r>
            </a:p>
          </p:txBody>
        </p:sp>
        <p:sp>
          <p:nvSpPr>
            <p:cNvPr id="29" name="Rectángulo 27">
              <a:extLst>
                <a:ext uri="{FF2B5EF4-FFF2-40B4-BE49-F238E27FC236}">
                  <a16:creationId xmlns:a16="http://schemas.microsoft.com/office/drawing/2014/main" id="{4A3A3947-1257-8AA8-9B6B-C521FACCC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3611" y="3652394"/>
              <a:ext cx="1351473" cy="126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495272">
                <a:spcAft>
                  <a:spcPts val="500"/>
                </a:spcAft>
                <a:defRPr/>
              </a:pPr>
              <a:r>
                <a:rPr lang="es-CL" altLang="es-CL" sz="3999" b="1" dirty="0">
                  <a:solidFill>
                    <a:srgbClr val="92D050"/>
                  </a:solidFill>
                  <a:latin typeface="gobCL"/>
                  <a:cs typeface="Arial" panose="020B0604020202020204" pitchFamily="34" charset="0"/>
                </a:rPr>
                <a:t>40</a:t>
              </a:r>
            </a:p>
            <a:p>
              <a:pPr algn="ctr" defTabSz="495272">
                <a:defRPr/>
              </a:pPr>
              <a:r>
                <a:rPr lang="es-CL" altLang="es-CL" sz="16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Terminal trucks </a:t>
              </a:r>
            </a:p>
          </p:txBody>
        </p:sp>
      </p:grpSp>
      <p:pic>
        <p:nvPicPr>
          <p:cNvPr id="53" name="Imagen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95" y="1453725"/>
            <a:ext cx="9992210" cy="19752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E466051-2436-047C-856F-09027881AF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25"/>
          <a:stretch/>
        </p:blipFill>
        <p:spPr>
          <a:xfrm>
            <a:off x="9016277" y="203960"/>
            <a:ext cx="2934122" cy="610647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CDAAF86C-DD0E-B1FD-8744-08D87FE61A72}"/>
              </a:ext>
            </a:extLst>
          </p:cNvPr>
          <p:cNvSpPr txBox="1">
            <a:spLocks/>
          </p:cNvSpPr>
          <p:nvPr/>
        </p:nvSpPr>
        <p:spPr>
          <a:xfrm>
            <a:off x="886283" y="240195"/>
            <a:ext cx="7779545" cy="701676"/>
          </a:xfrm>
          <a:prstGeom prst="rect">
            <a:avLst/>
          </a:prstGeom>
        </p:spPr>
        <p:txBody>
          <a:bodyPr vert="horz" wrap="square" lIns="0" tIns="9090" rIns="0" bIns="0" rtlCol="0">
            <a:spAutoFit/>
          </a:bodyPr>
          <a:lstStyle>
            <a:lvl1pPr>
              <a:defRPr sz="5900" b="0" i="0">
                <a:solidFill>
                  <a:srgbClr val="17375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8133" defTabSz="914126">
              <a:lnSpc>
                <a:spcPts val="2700"/>
              </a:lnSpc>
              <a:spcBef>
                <a:spcPts val="72"/>
              </a:spcBef>
              <a:defRPr/>
            </a:pPr>
            <a:r>
              <a:rPr lang="es-ES" sz="3700" b="1" dirty="0">
                <a:solidFill>
                  <a:srgbClr val="FFFFFF"/>
                </a:solidFill>
                <a:latin typeface="+mn-lt"/>
                <a:ea typeface="Gadugi" panose="020B0502040204020203" pitchFamily="34" charset="0"/>
              </a:rPr>
              <a:t>Puerto Exterior:</a:t>
            </a:r>
          </a:p>
          <a:p>
            <a:pPr>
              <a:lnSpc>
                <a:spcPts val="2700"/>
              </a:lnSpc>
              <a:defRPr/>
            </a:pPr>
            <a:r>
              <a:rPr lang="es-CL" sz="25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Terminales concesionadas. Operación </a:t>
            </a:r>
            <a:r>
              <a:rPr lang="es-CL" sz="2500" b="1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semi-automatizada</a:t>
            </a:r>
            <a:endParaRPr lang="en-GB" sz="2500" b="1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E375936-56F1-69F5-3B92-E8DD6C2361A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03" y="206802"/>
            <a:ext cx="621923" cy="62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6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789</Words>
  <Application>Microsoft Office PowerPoint</Application>
  <PresentationFormat>Panorámica</PresentationFormat>
  <Paragraphs>168</Paragraphs>
  <Slides>15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5" baseType="lpstr">
      <vt:lpstr>Arial</vt:lpstr>
      <vt:lpstr>Barlow</vt:lpstr>
      <vt:lpstr>Calibri</vt:lpstr>
      <vt:lpstr>Calibri </vt:lpstr>
      <vt:lpstr>Calibri Light</vt:lpstr>
      <vt:lpstr>DM Sans</vt:lpstr>
      <vt:lpstr>Gadugi</vt:lpstr>
      <vt:lpstr>gobCL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Malbran, Henry</dc:creator>
  <cp:lastModifiedBy>Rodrigo Fuentes</cp:lastModifiedBy>
  <cp:revision>2</cp:revision>
  <dcterms:created xsi:type="dcterms:W3CDTF">2024-11-23T13:51:51Z</dcterms:created>
  <dcterms:modified xsi:type="dcterms:W3CDTF">2024-12-16T19:55:27Z</dcterms:modified>
</cp:coreProperties>
</file>