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12" r:id="rId1"/>
  </p:sldMasterIdLst>
  <p:notesMasterIdLst>
    <p:notesMasterId r:id="rId18"/>
  </p:notesMasterIdLst>
  <p:handoutMasterIdLst>
    <p:handoutMasterId r:id="rId19"/>
  </p:handoutMasterIdLst>
  <p:sldIdLst>
    <p:sldId id="273" r:id="rId2"/>
    <p:sldId id="284" r:id="rId3"/>
    <p:sldId id="283" r:id="rId4"/>
    <p:sldId id="296" r:id="rId5"/>
    <p:sldId id="280" r:id="rId6"/>
    <p:sldId id="297" r:id="rId7"/>
    <p:sldId id="298" r:id="rId8"/>
    <p:sldId id="281" r:id="rId9"/>
    <p:sldId id="299" r:id="rId10"/>
    <p:sldId id="301" r:id="rId11"/>
    <p:sldId id="300" r:id="rId12"/>
    <p:sldId id="302" r:id="rId13"/>
    <p:sldId id="303" r:id="rId14"/>
    <p:sldId id="304" r:id="rId15"/>
    <p:sldId id="305" r:id="rId16"/>
    <p:sldId id="277" r:id="rId17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Verdana" panose="020B0604030504040204" pitchFamily="34" charset="0"/>
      <p:regular r:id="rId24"/>
      <p:bold r:id="rId25"/>
      <p:italic r:id="rId26"/>
      <p:boldItalic r:id="rId27"/>
    </p:embeddedFont>
  </p:embeddedFontLst>
  <p:defaultTextStyle>
    <a:defPPr>
      <a:defRPr lang="es-C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B7F5"/>
    <a:srgbClr val="173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40"/>
    <p:restoredTop sz="94689"/>
  </p:normalViewPr>
  <p:slideViewPr>
    <p:cSldViewPr snapToGrid="0">
      <p:cViewPr varScale="1">
        <p:scale>
          <a:sx n="82" d="100"/>
          <a:sy n="82" d="100"/>
        </p:scale>
        <p:origin x="10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55" d="100"/>
          <a:sy n="155" d="100"/>
        </p:scale>
        <p:origin x="684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4B35A0-2BA9-4CB2-92B4-32EEAED56C87}" type="doc">
      <dgm:prSet loTypeId="urn:microsoft.com/office/officeart/2005/8/layout/cycle8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B3C7058-E478-415F-9633-C78150C84F87}">
      <dgm:prSet phldrT="[Texto]"/>
      <dgm:spPr/>
      <dgm:t>
        <a:bodyPr/>
        <a:lstStyle/>
        <a:p>
          <a:r>
            <a:rPr lang="es-ES" dirty="0" smtClean="0"/>
            <a:t>Identificar data relevante</a:t>
          </a:r>
          <a:endParaRPr lang="es-ES" dirty="0"/>
        </a:p>
      </dgm:t>
    </dgm:pt>
    <dgm:pt modelId="{302590EA-4917-4A2F-90CF-9FB8EAB3A68A}" type="parTrans" cxnId="{F841EA10-B715-465E-B861-CC88F0654553}">
      <dgm:prSet/>
      <dgm:spPr/>
      <dgm:t>
        <a:bodyPr/>
        <a:lstStyle/>
        <a:p>
          <a:endParaRPr lang="es-ES"/>
        </a:p>
      </dgm:t>
    </dgm:pt>
    <dgm:pt modelId="{335F7E02-52B2-4F58-B271-989ABB737506}" type="sibTrans" cxnId="{F841EA10-B715-465E-B861-CC88F0654553}">
      <dgm:prSet/>
      <dgm:spPr/>
      <dgm:t>
        <a:bodyPr/>
        <a:lstStyle/>
        <a:p>
          <a:endParaRPr lang="es-ES"/>
        </a:p>
      </dgm:t>
    </dgm:pt>
    <dgm:pt modelId="{C39A83B6-78CE-4589-B768-A662788FE0E6}">
      <dgm:prSet phldrT="[Texto]"/>
      <dgm:spPr/>
      <dgm:t>
        <a:bodyPr/>
        <a:lstStyle/>
        <a:p>
          <a:r>
            <a:rPr lang="es-ES" dirty="0" smtClean="0"/>
            <a:t>Recopilar y limpiar</a:t>
          </a:r>
          <a:endParaRPr lang="es-ES" dirty="0"/>
        </a:p>
      </dgm:t>
    </dgm:pt>
    <dgm:pt modelId="{808303BE-D4F9-456F-9B1E-926D492B00E2}" type="parTrans" cxnId="{33D4D4A7-F47A-4670-A323-8405713203F1}">
      <dgm:prSet/>
      <dgm:spPr/>
      <dgm:t>
        <a:bodyPr/>
        <a:lstStyle/>
        <a:p>
          <a:endParaRPr lang="es-ES"/>
        </a:p>
      </dgm:t>
    </dgm:pt>
    <dgm:pt modelId="{EF2B7D94-A2AF-4516-AFBE-5AAFFAC0A5DD}" type="sibTrans" cxnId="{33D4D4A7-F47A-4670-A323-8405713203F1}">
      <dgm:prSet/>
      <dgm:spPr/>
      <dgm:t>
        <a:bodyPr/>
        <a:lstStyle/>
        <a:p>
          <a:endParaRPr lang="es-ES"/>
        </a:p>
      </dgm:t>
    </dgm:pt>
    <dgm:pt modelId="{97D3EB9F-1E04-467B-8B3E-F7EFAAB3B722}">
      <dgm:prSet phldrT="[Texto]"/>
      <dgm:spPr/>
      <dgm:t>
        <a:bodyPr/>
        <a:lstStyle/>
        <a:p>
          <a:r>
            <a:rPr lang="es-ES" dirty="0" smtClean="0"/>
            <a:t>Analizar la data</a:t>
          </a:r>
          <a:endParaRPr lang="es-ES" dirty="0"/>
        </a:p>
      </dgm:t>
    </dgm:pt>
    <dgm:pt modelId="{2DC46D61-7943-4D06-BCB8-DB486E5743E7}" type="parTrans" cxnId="{6B63991C-E311-4919-92AB-66CDF8E0C4FE}">
      <dgm:prSet/>
      <dgm:spPr/>
      <dgm:t>
        <a:bodyPr/>
        <a:lstStyle/>
        <a:p>
          <a:endParaRPr lang="es-ES"/>
        </a:p>
      </dgm:t>
    </dgm:pt>
    <dgm:pt modelId="{F4AE8F34-99A9-403D-A3C7-90768854B539}" type="sibTrans" cxnId="{6B63991C-E311-4919-92AB-66CDF8E0C4FE}">
      <dgm:prSet/>
      <dgm:spPr/>
      <dgm:t>
        <a:bodyPr/>
        <a:lstStyle/>
        <a:p>
          <a:endParaRPr lang="es-ES"/>
        </a:p>
      </dgm:t>
    </dgm:pt>
    <dgm:pt modelId="{14405408-6DF3-43D3-AA2B-0776E0F99437}">
      <dgm:prSet phldrT="[Texto]"/>
      <dgm:spPr/>
      <dgm:t>
        <a:bodyPr/>
        <a:lstStyle/>
        <a:p>
          <a:r>
            <a:rPr lang="es-ES" dirty="0" smtClean="0"/>
            <a:t>Desarrollar estrategias basadas en datos</a:t>
          </a:r>
          <a:endParaRPr lang="es-ES" dirty="0"/>
        </a:p>
      </dgm:t>
    </dgm:pt>
    <dgm:pt modelId="{BF84C3BE-8093-4DC1-9A5D-F949BF226F26}" type="parTrans" cxnId="{E958929A-7405-4E78-92B5-A79FB0A4ECCF}">
      <dgm:prSet/>
      <dgm:spPr/>
      <dgm:t>
        <a:bodyPr/>
        <a:lstStyle/>
        <a:p>
          <a:endParaRPr lang="es-ES"/>
        </a:p>
      </dgm:t>
    </dgm:pt>
    <dgm:pt modelId="{A189F820-E3B2-4F2A-B4D7-2DD922EB8017}" type="sibTrans" cxnId="{E958929A-7405-4E78-92B5-A79FB0A4ECCF}">
      <dgm:prSet/>
      <dgm:spPr/>
      <dgm:t>
        <a:bodyPr/>
        <a:lstStyle/>
        <a:p>
          <a:endParaRPr lang="es-ES"/>
        </a:p>
      </dgm:t>
    </dgm:pt>
    <dgm:pt modelId="{3C839D2E-B6F1-49E5-B87C-E092A6DA6EAA}">
      <dgm:prSet phldrT="[Texto]"/>
      <dgm:spPr/>
      <dgm:t>
        <a:bodyPr/>
        <a:lstStyle/>
        <a:p>
          <a:r>
            <a:rPr lang="es-ES" dirty="0" smtClean="0"/>
            <a:t>Monitorear y evaluar</a:t>
          </a:r>
          <a:endParaRPr lang="es-ES" dirty="0"/>
        </a:p>
      </dgm:t>
    </dgm:pt>
    <dgm:pt modelId="{3D748D07-1B6A-47FC-A9C6-24D0E420D873}" type="parTrans" cxnId="{9A6F04E6-B2B1-4EBF-BCC0-AB616655A276}">
      <dgm:prSet/>
      <dgm:spPr/>
      <dgm:t>
        <a:bodyPr/>
        <a:lstStyle/>
        <a:p>
          <a:endParaRPr lang="es-ES"/>
        </a:p>
      </dgm:t>
    </dgm:pt>
    <dgm:pt modelId="{DE856080-B441-4B8E-9BCD-3AA13292F598}" type="sibTrans" cxnId="{9A6F04E6-B2B1-4EBF-BCC0-AB616655A276}">
      <dgm:prSet/>
      <dgm:spPr/>
      <dgm:t>
        <a:bodyPr/>
        <a:lstStyle/>
        <a:p>
          <a:endParaRPr lang="es-ES"/>
        </a:p>
      </dgm:t>
    </dgm:pt>
    <dgm:pt modelId="{28004C34-F215-4488-BF92-AA9A7946A8F6}">
      <dgm:prSet phldrT="[Texto]"/>
      <dgm:spPr/>
      <dgm:t>
        <a:bodyPr/>
        <a:lstStyle/>
        <a:p>
          <a:r>
            <a:rPr lang="es-ES" dirty="0" smtClean="0"/>
            <a:t>Definir objetivos</a:t>
          </a:r>
          <a:endParaRPr lang="es-ES" dirty="0"/>
        </a:p>
      </dgm:t>
    </dgm:pt>
    <dgm:pt modelId="{DE722AF4-A763-4105-B330-FC29AF57672E}" type="parTrans" cxnId="{BE38ADA1-67E9-41D2-BAD0-364D5F173988}">
      <dgm:prSet/>
      <dgm:spPr/>
      <dgm:t>
        <a:bodyPr/>
        <a:lstStyle/>
        <a:p>
          <a:endParaRPr lang="es-ES"/>
        </a:p>
      </dgm:t>
    </dgm:pt>
    <dgm:pt modelId="{AB2C11D5-E8EA-4F69-9FAE-6ECA4E638D54}" type="sibTrans" cxnId="{BE38ADA1-67E9-41D2-BAD0-364D5F173988}">
      <dgm:prSet/>
      <dgm:spPr/>
      <dgm:t>
        <a:bodyPr/>
        <a:lstStyle/>
        <a:p>
          <a:endParaRPr lang="es-ES"/>
        </a:p>
      </dgm:t>
    </dgm:pt>
    <dgm:pt modelId="{D8BF874F-5511-4D61-BFB1-8FF9EF941382}" type="pres">
      <dgm:prSet presAssocID="{104B35A0-2BA9-4CB2-92B4-32EEAED56C8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8BAA2D7-3ED5-408B-89B3-112018F9AE7D}" type="pres">
      <dgm:prSet presAssocID="{104B35A0-2BA9-4CB2-92B4-32EEAED56C87}" presName="wedge1" presStyleLbl="node1" presStyleIdx="0" presStyleCnt="6"/>
      <dgm:spPr/>
      <dgm:t>
        <a:bodyPr/>
        <a:lstStyle/>
        <a:p>
          <a:endParaRPr lang="es-ES"/>
        </a:p>
      </dgm:t>
    </dgm:pt>
    <dgm:pt modelId="{53ACF3A6-84EB-4ED5-8BD7-90340404F722}" type="pres">
      <dgm:prSet presAssocID="{104B35A0-2BA9-4CB2-92B4-32EEAED56C87}" presName="dummy1a" presStyleCnt="0"/>
      <dgm:spPr/>
    </dgm:pt>
    <dgm:pt modelId="{6595B50F-CB98-49E3-BC49-421B816809F9}" type="pres">
      <dgm:prSet presAssocID="{104B35A0-2BA9-4CB2-92B4-32EEAED56C87}" presName="dummy1b" presStyleCnt="0"/>
      <dgm:spPr/>
    </dgm:pt>
    <dgm:pt modelId="{3C553015-FD00-41CA-84ED-E1CDC0FBA49E}" type="pres">
      <dgm:prSet presAssocID="{104B35A0-2BA9-4CB2-92B4-32EEAED56C87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D087C4-7549-4728-8DBA-170657CB953B}" type="pres">
      <dgm:prSet presAssocID="{104B35A0-2BA9-4CB2-92B4-32EEAED56C87}" presName="wedge2" presStyleLbl="node1" presStyleIdx="1" presStyleCnt="6"/>
      <dgm:spPr/>
      <dgm:t>
        <a:bodyPr/>
        <a:lstStyle/>
        <a:p>
          <a:endParaRPr lang="es-ES"/>
        </a:p>
      </dgm:t>
    </dgm:pt>
    <dgm:pt modelId="{5D079213-BD49-45B9-B2FA-A77FC05BA16C}" type="pres">
      <dgm:prSet presAssocID="{104B35A0-2BA9-4CB2-92B4-32EEAED56C87}" presName="dummy2a" presStyleCnt="0"/>
      <dgm:spPr/>
    </dgm:pt>
    <dgm:pt modelId="{FDE1B008-6E21-46DF-B11E-039B38794552}" type="pres">
      <dgm:prSet presAssocID="{104B35A0-2BA9-4CB2-92B4-32EEAED56C87}" presName="dummy2b" presStyleCnt="0"/>
      <dgm:spPr/>
    </dgm:pt>
    <dgm:pt modelId="{EE79B0F9-1594-487B-9BEA-C2DC06FE6C0E}" type="pres">
      <dgm:prSet presAssocID="{104B35A0-2BA9-4CB2-92B4-32EEAED56C87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7DE7E8-6B76-4BA8-9679-0B1466E3FFCD}" type="pres">
      <dgm:prSet presAssocID="{104B35A0-2BA9-4CB2-92B4-32EEAED56C87}" presName="wedge3" presStyleLbl="node1" presStyleIdx="2" presStyleCnt="6"/>
      <dgm:spPr/>
      <dgm:t>
        <a:bodyPr/>
        <a:lstStyle/>
        <a:p>
          <a:endParaRPr lang="es-ES"/>
        </a:p>
      </dgm:t>
    </dgm:pt>
    <dgm:pt modelId="{C54513D1-FFB0-4FCB-B204-1A41B71EB904}" type="pres">
      <dgm:prSet presAssocID="{104B35A0-2BA9-4CB2-92B4-32EEAED56C87}" presName="dummy3a" presStyleCnt="0"/>
      <dgm:spPr/>
    </dgm:pt>
    <dgm:pt modelId="{491D823A-3789-4F57-B58F-C335DC4B713A}" type="pres">
      <dgm:prSet presAssocID="{104B35A0-2BA9-4CB2-92B4-32EEAED56C87}" presName="dummy3b" presStyleCnt="0"/>
      <dgm:spPr/>
    </dgm:pt>
    <dgm:pt modelId="{EB9F0F14-3BF3-4D70-B1F3-07FECE773D52}" type="pres">
      <dgm:prSet presAssocID="{104B35A0-2BA9-4CB2-92B4-32EEAED56C87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621CF2-4AF4-49E1-BA5C-15E5A9CB1E53}" type="pres">
      <dgm:prSet presAssocID="{104B35A0-2BA9-4CB2-92B4-32EEAED56C87}" presName="wedge4" presStyleLbl="node1" presStyleIdx="3" presStyleCnt="6"/>
      <dgm:spPr/>
      <dgm:t>
        <a:bodyPr/>
        <a:lstStyle/>
        <a:p>
          <a:endParaRPr lang="es-ES"/>
        </a:p>
      </dgm:t>
    </dgm:pt>
    <dgm:pt modelId="{ADF8B6E7-0D5D-493F-B358-91B000E9966C}" type="pres">
      <dgm:prSet presAssocID="{104B35A0-2BA9-4CB2-92B4-32EEAED56C87}" presName="dummy4a" presStyleCnt="0"/>
      <dgm:spPr/>
    </dgm:pt>
    <dgm:pt modelId="{4139AFF0-495E-4E31-999D-CA33D908BA53}" type="pres">
      <dgm:prSet presAssocID="{104B35A0-2BA9-4CB2-92B4-32EEAED56C87}" presName="dummy4b" presStyleCnt="0"/>
      <dgm:spPr/>
    </dgm:pt>
    <dgm:pt modelId="{D5D18C34-BE96-4631-8A09-520BC27D7395}" type="pres">
      <dgm:prSet presAssocID="{104B35A0-2BA9-4CB2-92B4-32EEAED56C87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8D6D4C-6593-47F5-A248-744AF1B26776}" type="pres">
      <dgm:prSet presAssocID="{104B35A0-2BA9-4CB2-92B4-32EEAED56C87}" presName="wedge5" presStyleLbl="node1" presStyleIdx="4" presStyleCnt="6"/>
      <dgm:spPr/>
      <dgm:t>
        <a:bodyPr/>
        <a:lstStyle/>
        <a:p>
          <a:endParaRPr lang="es-ES"/>
        </a:p>
      </dgm:t>
    </dgm:pt>
    <dgm:pt modelId="{7C8EB419-9755-4FC8-9BCE-8178AAB2DCA2}" type="pres">
      <dgm:prSet presAssocID="{104B35A0-2BA9-4CB2-92B4-32EEAED56C87}" presName="dummy5a" presStyleCnt="0"/>
      <dgm:spPr/>
    </dgm:pt>
    <dgm:pt modelId="{B44BE098-CCC9-4268-84FF-6098FBFCE9CD}" type="pres">
      <dgm:prSet presAssocID="{104B35A0-2BA9-4CB2-92B4-32EEAED56C87}" presName="dummy5b" presStyleCnt="0"/>
      <dgm:spPr/>
    </dgm:pt>
    <dgm:pt modelId="{703D7761-9CB1-431D-B10B-C4F69EC5C9D1}" type="pres">
      <dgm:prSet presAssocID="{104B35A0-2BA9-4CB2-92B4-32EEAED56C87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F333F4-926C-4805-989B-9EFA18B7F76C}" type="pres">
      <dgm:prSet presAssocID="{104B35A0-2BA9-4CB2-92B4-32EEAED56C87}" presName="wedge6" presStyleLbl="node1" presStyleIdx="5" presStyleCnt="6"/>
      <dgm:spPr/>
      <dgm:t>
        <a:bodyPr/>
        <a:lstStyle/>
        <a:p>
          <a:endParaRPr lang="es-ES"/>
        </a:p>
      </dgm:t>
    </dgm:pt>
    <dgm:pt modelId="{46051080-5050-4962-B074-C1063889EC4D}" type="pres">
      <dgm:prSet presAssocID="{104B35A0-2BA9-4CB2-92B4-32EEAED56C87}" presName="dummy6a" presStyleCnt="0"/>
      <dgm:spPr/>
    </dgm:pt>
    <dgm:pt modelId="{15647031-6F99-4E55-9EC0-CB84CCC95FE4}" type="pres">
      <dgm:prSet presAssocID="{104B35A0-2BA9-4CB2-92B4-32EEAED56C87}" presName="dummy6b" presStyleCnt="0"/>
      <dgm:spPr/>
    </dgm:pt>
    <dgm:pt modelId="{43E26025-D0D0-4CB1-98C5-42C737DD52C8}" type="pres">
      <dgm:prSet presAssocID="{104B35A0-2BA9-4CB2-92B4-32EEAED56C87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93E5F5-773C-4F2C-916F-7C734EC066EA}" type="pres">
      <dgm:prSet presAssocID="{335F7E02-52B2-4F58-B271-989ABB737506}" presName="arrowWedge1" presStyleLbl="fgSibTrans2D1" presStyleIdx="0" presStyleCnt="6"/>
      <dgm:spPr/>
    </dgm:pt>
    <dgm:pt modelId="{C63CF8A1-3F0E-44B8-BA91-421C547CA33F}" type="pres">
      <dgm:prSet presAssocID="{EF2B7D94-A2AF-4516-AFBE-5AAFFAC0A5DD}" presName="arrowWedge2" presStyleLbl="fgSibTrans2D1" presStyleIdx="1" presStyleCnt="6"/>
      <dgm:spPr/>
    </dgm:pt>
    <dgm:pt modelId="{97A00EF5-12F6-4EF2-8304-4ECEBE741791}" type="pres">
      <dgm:prSet presAssocID="{F4AE8F34-99A9-403D-A3C7-90768854B539}" presName="arrowWedge3" presStyleLbl="fgSibTrans2D1" presStyleIdx="2" presStyleCnt="6"/>
      <dgm:spPr/>
    </dgm:pt>
    <dgm:pt modelId="{55B17771-341C-4C4F-8417-DE4019865E35}" type="pres">
      <dgm:prSet presAssocID="{A189F820-E3B2-4F2A-B4D7-2DD922EB8017}" presName="arrowWedge4" presStyleLbl="fgSibTrans2D1" presStyleIdx="3" presStyleCnt="6"/>
      <dgm:spPr/>
    </dgm:pt>
    <dgm:pt modelId="{4F6B7A6B-FA9B-444E-84E2-99BF3C34C50A}" type="pres">
      <dgm:prSet presAssocID="{DE856080-B441-4B8E-9BCD-3AA13292F598}" presName="arrowWedge5" presStyleLbl="fgSibTrans2D1" presStyleIdx="4" presStyleCnt="6"/>
      <dgm:spPr/>
    </dgm:pt>
    <dgm:pt modelId="{038D24AD-1FCB-4505-BF46-6A9EB126E65B}" type="pres">
      <dgm:prSet presAssocID="{AB2C11D5-E8EA-4F69-9FAE-6ECA4E638D54}" presName="arrowWedge6" presStyleLbl="fgSibTrans2D1" presStyleIdx="5" presStyleCnt="6"/>
      <dgm:spPr/>
    </dgm:pt>
  </dgm:ptLst>
  <dgm:cxnLst>
    <dgm:cxn modelId="{068004A5-1EC5-45DA-AEF2-1AF3E648462E}" type="presOf" srcId="{97D3EB9F-1E04-467B-8B3E-F7EFAAB3B722}" destId="{EB9F0F14-3BF3-4D70-B1F3-07FECE773D52}" srcOrd="1" destOrd="0" presId="urn:microsoft.com/office/officeart/2005/8/layout/cycle8"/>
    <dgm:cxn modelId="{CF1EF70A-D07C-4B7D-A601-627469D25E4B}" type="presOf" srcId="{DB3C7058-E478-415F-9633-C78150C84F87}" destId="{E8BAA2D7-3ED5-408B-89B3-112018F9AE7D}" srcOrd="0" destOrd="0" presId="urn:microsoft.com/office/officeart/2005/8/layout/cycle8"/>
    <dgm:cxn modelId="{9175465F-11AF-4694-BDC1-AC3CC942CFAD}" type="presOf" srcId="{104B35A0-2BA9-4CB2-92B4-32EEAED56C87}" destId="{D8BF874F-5511-4D61-BFB1-8FF9EF941382}" srcOrd="0" destOrd="0" presId="urn:microsoft.com/office/officeart/2005/8/layout/cycle8"/>
    <dgm:cxn modelId="{A9866674-3634-4F59-9A91-3BA8E110E0F2}" type="presOf" srcId="{C39A83B6-78CE-4589-B768-A662788FE0E6}" destId="{27D087C4-7549-4728-8DBA-170657CB953B}" srcOrd="0" destOrd="0" presId="urn:microsoft.com/office/officeart/2005/8/layout/cycle8"/>
    <dgm:cxn modelId="{9A6F04E6-B2B1-4EBF-BCC0-AB616655A276}" srcId="{104B35A0-2BA9-4CB2-92B4-32EEAED56C87}" destId="{3C839D2E-B6F1-49E5-B87C-E092A6DA6EAA}" srcOrd="4" destOrd="0" parTransId="{3D748D07-1B6A-47FC-A9C6-24D0E420D873}" sibTransId="{DE856080-B441-4B8E-9BCD-3AA13292F598}"/>
    <dgm:cxn modelId="{D97E3ED7-3AB0-4B8A-B753-6F7DE5F23E67}" type="presOf" srcId="{3C839D2E-B6F1-49E5-B87C-E092A6DA6EAA}" destId="{703D7761-9CB1-431D-B10B-C4F69EC5C9D1}" srcOrd="1" destOrd="0" presId="urn:microsoft.com/office/officeart/2005/8/layout/cycle8"/>
    <dgm:cxn modelId="{1C6923C1-4161-4704-9D2E-927398857214}" type="presOf" srcId="{C39A83B6-78CE-4589-B768-A662788FE0E6}" destId="{EE79B0F9-1594-487B-9BEA-C2DC06FE6C0E}" srcOrd="1" destOrd="0" presId="urn:microsoft.com/office/officeart/2005/8/layout/cycle8"/>
    <dgm:cxn modelId="{63C1576C-B7FE-489B-BDE3-F6C751CC5D1A}" type="presOf" srcId="{14405408-6DF3-43D3-AA2B-0776E0F99437}" destId="{D5D18C34-BE96-4631-8A09-520BC27D7395}" srcOrd="1" destOrd="0" presId="urn:microsoft.com/office/officeart/2005/8/layout/cycle8"/>
    <dgm:cxn modelId="{F841EA10-B715-465E-B861-CC88F0654553}" srcId="{104B35A0-2BA9-4CB2-92B4-32EEAED56C87}" destId="{DB3C7058-E478-415F-9633-C78150C84F87}" srcOrd="0" destOrd="0" parTransId="{302590EA-4917-4A2F-90CF-9FB8EAB3A68A}" sibTransId="{335F7E02-52B2-4F58-B271-989ABB737506}"/>
    <dgm:cxn modelId="{4906BD46-E36C-4E80-9E91-2E1FDFB4331B}" type="presOf" srcId="{28004C34-F215-4488-BF92-AA9A7946A8F6}" destId="{43E26025-D0D0-4CB1-98C5-42C737DD52C8}" srcOrd="1" destOrd="0" presId="urn:microsoft.com/office/officeart/2005/8/layout/cycle8"/>
    <dgm:cxn modelId="{33D4D4A7-F47A-4670-A323-8405713203F1}" srcId="{104B35A0-2BA9-4CB2-92B4-32EEAED56C87}" destId="{C39A83B6-78CE-4589-B768-A662788FE0E6}" srcOrd="1" destOrd="0" parTransId="{808303BE-D4F9-456F-9B1E-926D492B00E2}" sibTransId="{EF2B7D94-A2AF-4516-AFBE-5AAFFAC0A5DD}"/>
    <dgm:cxn modelId="{F3960FFF-63D4-4A41-904D-390C1D7806FC}" type="presOf" srcId="{DB3C7058-E478-415F-9633-C78150C84F87}" destId="{3C553015-FD00-41CA-84ED-E1CDC0FBA49E}" srcOrd="1" destOrd="0" presId="urn:microsoft.com/office/officeart/2005/8/layout/cycle8"/>
    <dgm:cxn modelId="{BE38ADA1-67E9-41D2-BAD0-364D5F173988}" srcId="{104B35A0-2BA9-4CB2-92B4-32EEAED56C87}" destId="{28004C34-F215-4488-BF92-AA9A7946A8F6}" srcOrd="5" destOrd="0" parTransId="{DE722AF4-A763-4105-B330-FC29AF57672E}" sibTransId="{AB2C11D5-E8EA-4F69-9FAE-6ECA4E638D54}"/>
    <dgm:cxn modelId="{E958929A-7405-4E78-92B5-A79FB0A4ECCF}" srcId="{104B35A0-2BA9-4CB2-92B4-32EEAED56C87}" destId="{14405408-6DF3-43D3-AA2B-0776E0F99437}" srcOrd="3" destOrd="0" parTransId="{BF84C3BE-8093-4DC1-9A5D-F949BF226F26}" sibTransId="{A189F820-E3B2-4F2A-B4D7-2DD922EB8017}"/>
    <dgm:cxn modelId="{6B63991C-E311-4919-92AB-66CDF8E0C4FE}" srcId="{104B35A0-2BA9-4CB2-92B4-32EEAED56C87}" destId="{97D3EB9F-1E04-467B-8B3E-F7EFAAB3B722}" srcOrd="2" destOrd="0" parTransId="{2DC46D61-7943-4D06-BCB8-DB486E5743E7}" sibTransId="{F4AE8F34-99A9-403D-A3C7-90768854B539}"/>
    <dgm:cxn modelId="{75B5799C-CDCB-4079-9762-40FED98B6F99}" type="presOf" srcId="{14405408-6DF3-43D3-AA2B-0776E0F99437}" destId="{81621CF2-4AF4-49E1-BA5C-15E5A9CB1E53}" srcOrd="0" destOrd="0" presId="urn:microsoft.com/office/officeart/2005/8/layout/cycle8"/>
    <dgm:cxn modelId="{DFA65BF3-2786-4554-AEB6-02651C888E7F}" type="presOf" srcId="{3C839D2E-B6F1-49E5-B87C-E092A6DA6EAA}" destId="{FF8D6D4C-6593-47F5-A248-744AF1B26776}" srcOrd="0" destOrd="0" presId="urn:microsoft.com/office/officeart/2005/8/layout/cycle8"/>
    <dgm:cxn modelId="{588BB3B7-76C7-4904-99B4-BA21D8D90D28}" type="presOf" srcId="{28004C34-F215-4488-BF92-AA9A7946A8F6}" destId="{58F333F4-926C-4805-989B-9EFA18B7F76C}" srcOrd="0" destOrd="0" presId="urn:microsoft.com/office/officeart/2005/8/layout/cycle8"/>
    <dgm:cxn modelId="{53DF61D6-D0A4-4E1F-A979-2A53DD1B279C}" type="presOf" srcId="{97D3EB9F-1E04-467B-8B3E-F7EFAAB3B722}" destId="{927DE7E8-6B76-4BA8-9679-0B1466E3FFCD}" srcOrd="0" destOrd="0" presId="urn:microsoft.com/office/officeart/2005/8/layout/cycle8"/>
    <dgm:cxn modelId="{8F4963B8-7B74-4115-96BA-DA24BE9E3645}" type="presParOf" srcId="{D8BF874F-5511-4D61-BFB1-8FF9EF941382}" destId="{E8BAA2D7-3ED5-408B-89B3-112018F9AE7D}" srcOrd="0" destOrd="0" presId="urn:microsoft.com/office/officeart/2005/8/layout/cycle8"/>
    <dgm:cxn modelId="{75624705-224F-4D4E-A424-CC98227AC79C}" type="presParOf" srcId="{D8BF874F-5511-4D61-BFB1-8FF9EF941382}" destId="{53ACF3A6-84EB-4ED5-8BD7-90340404F722}" srcOrd="1" destOrd="0" presId="urn:microsoft.com/office/officeart/2005/8/layout/cycle8"/>
    <dgm:cxn modelId="{C83D1CE7-288A-439F-B858-67FA0EDB61E7}" type="presParOf" srcId="{D8BF874F-5511-4D61-BFB1-8FF9EF941382}" destId="{6595B50F-CB98-49E3-BC49-421B816809F9}" srcOrd="2" destOrd="0" presId="urn:microsoft.com/office/officeart/2005/8/layout/cycle8"/>
    <dgm:cxn modelId="{85FEEBCB-5B7E-4512-AF9A-1543E4E332AF}" type="presParOf" srcId="{D8BF874F-5511-4D61-BFB1-8FF9EF941382}" destId="{3C553015-FD00-41CA-84ED-E1CDC0FBA49E}" srcOrd="3" destOrd="0" presId="urn:microsoft.com/office/officeart/2005/8/layout/cycle8"/>
    <dgm:cxn modelId="{DC044D3F-CCED-4A1C-BE6A-77CD55839219}" type="presParOf" srcId="{D8BF874F-5511-4D61-BFB1-8FF9EF941382}" destId="{27D087C4-7549-4728-8DBA-170657CB953B}" srcOrd="4" destOrd="0" presId="urn:microsoft.com/office/officeart/2005/8/layout/cycle8"/>
    <dgm:cxn modelId="{B460141A-4F55-4F3A-B674-8F12EAC0EF8B}" type="presParOf" srcId="{D8BF874F-5511-4D61-BFB1-8FF9EF941382}" destId="{5D079213-BD49-45B9-B2FA-A77FC05BA16C}" srcOrd="5" destOrd="0" presId="urn:microsoft.com/office/officeart/2005/8/layout/cycle8"/>
    <dgm:cxn modelId="{C09EF07C-9A55-4A29-A4FD-DB841DECC331}" type="presParOf" srcId="{D8BF874F-5511-4D61-BFB1-8FF9EF941382}" destId="{FDE1B008-6E21-46DF-B11E-039B38794552}" srcOrd="6" destOrd="0" presId="urn:microsoft.com/office/officeart/2005/8/layout/cycle8"/>
    <dgm:cxn modelId="{9D15CCE9-DD83-4DEE-91F1-1756B2950C96}" type="presParOf" srcId="{D8BF874F-5511-4D61-BFB1-8FF9EF941382}" destId="{EE79B0F9-1594-487B-9BEA-C2DC06FE6C0E}" srcOrd="7" destOrd="0" presId="urn:microsoft.com/office/officeart/2005/8/layout/cycle8"/>
    <dgm:cxn modelId="{3201B277-D30D-4AF8-83CA-18922906B393}" type="presParOf" srcId="{D8BF874F-5511-4D61-BFB1-8FF9EF941382}" destId="{927DE7E8-6B76-4BA8-9679-0B1466E3FFCD}" srcOrd="8" destOrd="0" presId="urn:microsoft.com/office/officeart/2005/8/layout/cycle8"/>
    <dgm:cxn modelId="{06698919-ECE7-4428-BAA5-ECD93EA70693}" type="presParOf" srcId="{D8BF874F-5511-4D61-BFB1-8FF9EF941382}" destId="{C54513D1-FFB0-4FCB-B204-1A41B71EB904}" srcOrd="9" destOrd="0" presId="urn:microsoft.com/office/officeart/2005/8/layout/cycle8"/>
    <dgm:cxn modelId="{7F5FBC07-6217-419A-A448-F9379E9F1DC4}" type="presParOf" srcId="{D8BF874F-5511-4D61-BFB1-8FF9EF941382}" destId="{491D823A-3789-4F57-B58F-C335DC4B713A}" srcOrd="10" destOrd="0" presId="urn:microsoft.com/office/officeart/2005/8/layout/cycle8"/>
    <dgm:cxn modelId="{7FFBB106-9627-46E5-A304-846D8EA113FA}" type="presParOf" srcId="{D8BF874F-5511-4D61-BFB1-8FF9EF941382}" destId="{EB9F0F14-3BF3-4D70-B1F3-07FECE773D52}" srcOrd="11" destOrd="0" presId="urn:microsoft.com/office/officeart/2005/8/layout/cycle8"/>
    <dgm:cxn modelId="{875B7755-5370-450B-9DC7-951CFB9C0E0D}" type="presParOf" srcId="{D8BF874F-5511-4D61-BFB1-8FF9EF941382}" destId="{81621CF2-4AF4-49E1-BA5C-15E5A9CB1E53}" srcOrd="12" destOrd="0" presId="urn:microsoft.com/office/officeart/2005/8/layout/cycle8"/>
    <dgm:cxn modelId="{6B1B3D0D-3043-4A43-99C8-E6959E086AF4}" type="presParOf" srcId="{D8BF874F-5511-4D61-BFB1-8FF9EF941382}" destId="{ADF8B6E7-0D5D-493F-B358-91B000E9966C}" srcOrd="13" destOrd="0" presId="urn:microsoft.com/office/officeart/2005/8/layout/cycle8"/>
    <dgm:cxn modelId="{33458D99-693A-4729-8445-F40E32793B94}" type="presParOf" srcId="{D8BF874F-5511-4D61-BFB1-8FF9EF941382}" destId="{4139AFF0-495E-4E31-999D-CA33D908BA53}" srcOrd="14" destOrd="0" presId="urn:microsoft.com/office/officeart/2005/8/layout/cycle8"/>
    <dgm:cxn modelId="{5F08037F-1532-479E-B917-1EB6D0DC328B}" type="presParOf" srcId="{D8BF874F-5511-4D61-BFB1-8FF9EF941382}" destId="{D5D18C34-BE96-4631-8A09-520BC27D7395}" srcOrd="15" destOrd="0" presId="urn:microsoft.com/office/officeart/2005/8/layout/cycle8"/>
    <dgm:cxn modelId="{D112FDF5-3268-4C16-A718-8BF5B45D9A9F}" type="presParOf" srcId="{D8BF874F-5511-4D61-BFB1-8FF9EF941382}" destId="{FF8D6D4C-6593-47F5-A248-744AF1B26776}" srcOrd="16" destOrd="0" presId="urn:microsoft.com/office/officeart/2005/8/layout/cycle8"/>
    <dgm:cxn modelId="{B0FA1CA6-8E7E-46D4-95DE-2CEC536A9D4D}" type="presParOf" srcId="{D8BF874F-5511-4D61-BFB1-8FF9EF941382}" destId="{7C8EB419-9755-4FC8-9BCE-8178AAB2DCA2}" srcOrd="17" destOrd="0" presId="urn:microsoft.com/office/officeart/2005/8/layout/cycle8"/>
    <dgm:cxn modelId="{1D26C830-27B6-4066-909E-3429BF752A34}" type="presParOf" srcId="{D8BF874F-5511-4D61-BFB1-8FF9EF941382}" destId="{B44BE098-CCC9-4268-84FF-6098FBFCE9CD}" srcOrd="18" destOrd="0" presId="urn:microsoft.com/office/officeart/2005/8/layout/cycle8"/>
    <dgm:cxn modelId="{9A546510-F32B-4C8E-920D-B71FB724EA2E}" type="presParOf" srcId="{D8BF874F-5511-4D61-BFB1-8FF9EF941382}" destId="{703D7761-9CB1-431D-B10B-C4F69EC5C9D1}" srcOrd="19" destOrd="0" presId="urn:microsoft.com/office/officeart/2005/8/layout/cycle8"/>
    <dgm:cxn modelId="{CEB316CC-D0C0-4436-9830-DB6BC068A6FE}" type="presParOf" srcId="{D8BF874F-5511-4D61-BFB1-8FF9EF941382}" destId="{58F333F4-926C-4805-989B-9EFA18B7F76C}" srcOrd="20" destOrd="0" presId="urn:microsoft.com/office/officeart/2005/8/layout/cycle8"/>
    <dgm:cxn modelId="{347FC497-DA6B-45A1-9156-AB2A13965E35}" type="presParOf" srcId="{D8BF874F-5511-4D61-BFB1-8FF9EF941382}" destId="{46051080-5050-4962-B074-C1063889EC4D}" srcOrd="21" destOrd="0" presId="urn:microsoft.com/office/officeart/2005/8/layout/cycle8"/>
    <dgm:cxn modelId="{E1226C89-DE0E-428C-9360-57FEBA993477}" type="presParOf" srcId="{D8BF874F-5511-4D61-BFB1-8FF9EF941382}" destId="{15647031-6F99-4E55-9EC0-CB84CCC95FE4}" srcOrd="22" destOrd="0" presId="urn:microsoft.com/office/officeart/2005/8/layout/cycle8"/>
    <dgm:cxn modelId="{C0634C07-B009-4767-8E63-376C07179036}" type="presParOf" srcId="{D8BF874F-5511-4D61-BFB1-8FF9EF941382}" destId="{43E26025-D0D0-4CB1-98C5-42C737DD52C8}" srcOrd="23" destOrd="0" presId="urn:microsoft.com/office/officeart/2005/8/layout/cycle8"/>
    <dgm:cxn modelId="{15B39FCE-441D-4682-BD7E-C896C4F029C9}" type="presParOf" srcId="{D8BF874F-5511-4D61-BFB1-8FF9EF941382}" destId="{0F93E5F5-773C-4F2C-916F-7C734EC066EA}" srcOrd="24" destOrd="0" presId="urn:microsoft.com/office/officeart/2005/8/layout/cycle8"/>
    <dgm:cxn modelId="{4E2FF61A-F65F-4C83-8F78-F39982E1898C}" type="presParOf" srcId="{D8BF874F-5511-4D61-BFB1-8FF9EF941382}" destId="{C63CF8A1-3F0E-44B8-BA91-421C547CA33F}" srcOrd="25" destOrd="0" presId="urn:microsoft.com/office/officeart/2005/8/layout/cycle8"/>
    <dgm:cxn modelId="{8DA5492E-BA41-45C1-AD23-9D2C2F2B06E1}" type="presParOf" srcId="{D8BF874F-5511-4D61-BFB1-8FF9EF941382}" destId="{97A00EF5-12F6-4EF2-8304-4ECEBE741791}" srcOrd="26" destOrd="0" presId="urn:microsoft.com/office/officeart/2005/8/layout/cycle8"/>
    <dgm:cxn modelId="{6774E62B-3772-4F74-AFB7-E515EC39E49F}" type="presParOf" srcId="{D8BF874F-5511-4D61-BFB1-8FF9EF941382}" destId="{55B17771-341C-4C4F-8417-DE4019865E35}" srcOrd="27" destOrd="0" presId="urn:microsoft.com/office/officeart/2005/8/layout/cycle8"/>
    <dgm:cxn modelId="{E84E76DA-4F84-4132-8FB1-ED9F73BD685E}" type="presParOf" srcId="{D8BF874F-5511-4D61-BFB1-8FF9EF941382}" destId="{4F6B7A6B-FA9B-444E-84E2-99BF3C34C50A}" srcOrd="28" destOrd="0" presId="urn:microsoft.com/office/officeart/2005/8/layout/cycle8"/>
    <dgm:cxn modelId="{1E6B7B6D-DDD6-4F7D-B9F9-481FFC5429C1}" type="presParOf" srcId="{D8BF874F-5511-4D61-BFB1-8FF9EF941382}" destId="{038D24AD-1FCB-4505-BF46-6A9EB126E65B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AA2D7-3ED5-408B-89B3-112018F9AE7D}">
      <dsp:nvSpPr>
        <dsp:cNvPr id="0" name=""/>
        <dsp:cNvSpPr/>
      </dsp:nvSpPr>
      <dsp:spPr>
        <a:xfrm>
          <a:off x="2131179" y="254828"/>
          <a:ext cx="3655123" cy="3655123"/>
        </a:xfrm>
        <a:prstGeom prst="pie">
          <a:avLst>
            <a:gd name="adj1" fmla="val 16200000"/>
            <a:gd name="adj2" fmla="val 19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Identificar data relevante</a:t>
          </a:r>
          <a:endParaRPr lang="es-ES" sz="1200" kern="1200" dirty="0"/>
        </a:p>
      </dsp:txBody>
      <dsp:txXfrm>
        <a:off x="4045768" y="721727"/>
        <a:ext cx="957294" cy="739727"/>
      </dsp:txXfrm>
    </dsp:sp>
    <dsp:sp modelId="{27D087C4-7549-4728-8DBA-170657CB953B}">
      <dsp:nvSpPr>
        <dsp:cNvPr id="0" name=""/>
        <dsp:cNvSpPr/>
      </dsp:nvSpPr>
      <dsp:spPr>
        <a:xfrm>
          <a:off x="2174693" y="330107"/>
          <a:ext cx="3655123" cy="3655123"/>
        </a:xfrm>
        <a:prstGeom prst="pie">
          <a:avLst>
            <a:gd name="adj1" fmla="val 198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Recopilar y limpiar</a:t>
          </a:r>
          <a:endParaRPr lang="es-ES" sz="1200" kern="1200" dirty="0"/>
        </a:p>
      </dsp:txBody>
      <dsp:txXfrm>
        <a:off x="4654955" y="1809561"/>
        <a:ext cx="1000807" cy="717970"/>
      </dsp:txXfrm>
    </dsp:sp>
    <dsp:sp modelId="{927DE7E8-6B76-4BA8-9679-0B1466E3FFCD}">
      <dsp:nvSpPr>
        <dsp:cNvPr id="0" name=""/>
        <dsp:cNvSpPr/>
      </dsp:nvSpPr>
      <dsp:spPr>
        <a:xfrm>
          <a:off x="2131179" y="405385"/>
          <a:ext cx="3655123" cy="3655123"/>
        </a:xfrm>
        <a:prstGeom prst="pie">
          <a:avLst>
            <a:gd name="adj1" fmla="val 180000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Analizar la data</a:t>
          </a:r>
          <a:endParaRPr lang="es-ES" sz="1200" kern="1200" dirty="0"/>
        </a:p>
      </dsp:txBody>
      <dsp:txXfrm>
        <a:off x="4045768" y="2875639"/>
        <a:ext cx="957294" cy="739727"/>
      </dsp:txXfrm>
    </dsp:sp>
    <dsp:sp modelId="{81621CF2-4AF4-49E1-BA5C-15E5A9CB1E53}">
      <dsp:nvSpPr>
        <dsp:cNvPr id="0" name=""/>
        <dsp:cNvSpPr/>
      </dsp:nvSpPr>
      <dsp:spPr>
        <a:xfrm>
          <a:off x="2044153" y="405385"/>
          <a:ext cx="3655123" cy="3655123"/>
        </a:xfrm>
        <a:prstGeom prst="pie">
          <a:avLst>
            <a:gd name="adj1" fmla="val 54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Desarrollar estrategias basadas en datos</a:t>
          </a:r>
          <a:endParaRPr lang="es-ES" sz="1200" kern="1200" dirty="0"/>
        </a:p>
      </dsp:txBody>
      <dsp:txXfrm>
        <a:off x="2827393" y="2875639"/>
        <a:ext cx="957294" cy="739727"/>
      </dsp:txXfrm>
    </dsp:sp>
    <dsp:sp modelId="{FF8D6D4C-6593-47F5-A248-744AF1B26776}">
      <dsp:nvSpPr>
        <dsp:cNvPr id="0" name=""/>
        <dsp:cNvSpPr/>
      </dsp:nvSpPr>
      <dsp:spPr>
        <a:xfrm>
          <a:off x="2000639" y="330107"/>
          <a:ext cx="3655123" cy="3655123"/>
        </a:xfrm>
        <a:prstGeom prst="pie">
          <a:avLst>
            <a:gd name="adj1" fmla="val 9000000"/>
            <a:gd name="adj2" fmla="val 126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Monitorear y evaluar</a:t>
          </a:r>
          <a:endParaRPr lang="es-ES" sz="1200" kern="1200" dirty="0"/>
        </a:p>
      </dsp:txBody>
      <dsp:txXfrm>
        <a:off x="2174693" y="1809561"/>
        <a:ext cx="1000807" cy="717970"/>
      </dsp:txXfrm>
    </dsp:sp>
    <dsp:sp modelId="{58F333F4-926C-4805-989B-9EFA18B7F76C}">
      <dsp:nvSpPr>
        <dsp:cNvPr id="0" name=""/>
        <dsp:cNvSpPr/>
      </dsp:nvSpPr>
      <dsp:spPr>
        <a:xfrm>
          <a:off x="2044153" y="254828"/>
          <a:ext cx="3655123" cy="3655123"/>
        </a:xfrm>
        <a:prstGeom prst="pie">
          <a:avLst>
            <a:gd name="adj1" fmla="val 126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Definir objetivos</a:t>
          </a:r>
          <a:endParaRPr lang="es-ES" sz="1200" kern="1200" dirty="0"/>
        </a:p>
      </dsp:txBody>
      <dsp:txXfrm>
        <a:off x="2827393" y="721727"/>
        <a:ext cx="957294" cy="739727"/>
      </dsp:txXfrm>
    </dsp:sp>
    <dsp:sp modelId="{0F93E5F5-773C-4F2C-916F-7C734EC066EA}">
      <dsp:nvSpPr>
        <dsp:cNvPr id="0" name=""/>
        <dsp:cNvSpPr/>
      </dsp:nvSpPr>
      <dsp:spPr>
        <a:xfrm>
          <a:off x="1904776" y="28559"/>
          <a:ext cx="4107663" cy="4107663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63CF8A1-3F0E-44B8-BA91-421C547CA33F}">
      <dsp:nvSpPr>
        <dsp:cNvPr id="0" name=""/>
        <dsp:cNvSpPr/>
      </dsp:nvSpPr>
      <dsp:spPr>
        <a:xfrm>
          <a:off x="1948290" y="103837"/>
          <a:ext cx="4107663" cy="4107663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7A00EF5-12F6-4EF2-8304-4ECEBE741791}">
      <dsp:nvSpPr>
        <dsp:cNvPr id="0" name=""/>
        <dsp:cNvSpPr/>
      </dsp:nvSpPr>
      <dsp:spPr>
        <a:xfrm>
          <a:off x="1904776" y="179115"/>
          <a:ext cx="4107663" cy="4107663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5B17771-341C-4C4F-8417-DE4019865E35}">
      <dsp:nvSpPr>
        <dsp:cNvPr id="0" name=""/>
        <dsp:cNvSpPr/>
      </dsp:nvSpPr>
      <dsp:spPr>
        <a:xfrm>
          <a:off x="1818017" y="179115"/>
          <a:ext cx="4107663" cy="4107663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F6B7A6B-FA9B-444E-84E2-99BF3C34C50A}">
      <dsp:nvSpPr>
        <dsp:cNvPr id="0" name=""/>
        <dsp:cNvSpPr/>
      </dsp:nvSpPr>
      <dsp:spPr>
        <a:xfrm>
          <a:off x="1774503" y="103837"/>
          <a:ext cx="4107663" cy="4107663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38D24AD-1FCB-4505-BF46-6A9EB126E65B}">
      <dsp:nvSpPr>
        <dsp:cNvPr id="0" name=""/>
        <dsp:cNvSpPr/>
      </dsp:nvSpPr>
      <dsp:spPr>
        <a:xfrm>
          <a:off x="1818017" y="28559"/>
          <a:ext cx="4107663" cy="4107663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FDA8A0AC-860D-6787-CADE-0B72B46779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D1BB263-8012-AB3F-708A-1D88707584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C51BA9C-D0DB-0441-BA7A-9665F809294D}" type="datetimeFigureOut">
              <a:rPr lang="es-CL"/>
              <a:pPr>
                <a:defRPr/>
              </a:pPr>
              <a:t>16-12-2024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BE4830D-8B7F-565E-F1F3-9BB9E3BF72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68BC6BC-8B35-DB55-8014-15508144D3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A0DD960-4988-0548-BC1C-4267867223C2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FF43D-5E13-4F61-9E3D-50683F3AE2F3}" type="datetimeFigureOut">
              <a:rPr lang="es-CL" smtClean="0"/>
              <a:t>16-12-2024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2055D-43FE-4F2F-8D91-8940DBB6E33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9875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339259"/>
            <a:ext cx="10515600" cy="83771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CL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1"/>
          </p:nvPr>
        </p:nvSpPr>
        <p:spPr>
          <a:xfrm>
            <a:off x="2882212" y="3681032"/>
            <a:ext cx="6427574" cy="346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2"/>
          </p:nvPr>
        </p:nvSpPr>
        <p:spPr>
          <a:xfrm>
            <a:off x="4101379" y="1600590"/>
            <a:ext cx="3989238" cy="55990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83217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interior 1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06D97B16-7C3C-3DCD-5321-EE541B5CC6EF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715309" y="900983"/>
            <a:ext cx="9585138" cy="5961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 dirty="0"/>
              <a:t>TÍTULO DE LÁMINA</a:t>
            </a:r>
          </a:p>
        </p:txBody>
      </p:sp>
      <p:sp>
        <p:nvSpPr>
          <p:cNvPr id="12" name="Marcador de texto 13">
            <a:extLst>
              <a:ext uri="{FF2B5EF4-FFF2-40B4-BE49-F238E27FC236}">
                <a16:creationId xmlns:a16="http://schemas.microsoft.com/office/drawing/2014/main" id="{D466892E-21EB-5F17-7709-C5183D8B4B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13036" y="2291313"/>
            <a:ext cx="5279952" cy="227537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s-MX" dirty="0"/>
              <a:t>Haga clic para modificar los estilos de texto del patrón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dirty="0"/>
              <a:t>Haga clic para modificar los estilos de texto del patrón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dirty="0"/>
              <a:t>Haga clic para modificar los estilos de texto del patrón </a:t>
            </a:r>
          </a:p>
          <a:p>
            <a:pPr lvl="0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64313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interior  2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2AC17B51-1112-EBA5-7008-B8E53B0FD259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715309" y="900983"/>
            <a:ext cx="9585138" cy="5961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 dirty="0"/>
              <a:t>TÍTULO DE LÁMINA</a:t>
            </a:r>
          </a:p>
        </p:txBody>
      </p:sp>
      <p:sp>
        <p:nvSpPr>
          <p:cNvPr id="7" name="Marcador de texto 13">
            <a:extLst>
              <a:ext uri="{FF2B5EF4-FFF2-40B4-BE49-F238E27FC236}">
                <a16:creationId xmlns:a16="http://schemas.microsoft.com/office/drawing/2014/main" id="{8715E8E8-EBF8-322B-D57B-C8BBB7C86D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4476" y="3002280"/>
            <a:ext cx="3362325" cy="2331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MX" dirty="0"/>
              <a:t>Lorem ipsum dolor sit amet, consectetur edipiscing elit, sed do eiusmod tempor incididunt ut labore et dolore magna aliqua</a:t>
            </a:r>
          </a:p>
        </p:txBody>
      </p:sp>
      <p:sp>
        <p:nvSpPr>
          <p:cNvPr id="8" name="Marcador de texto 13">
            <a:extLst>
              <a:ext uri="{FF2B5EF4-FFF2-40B4-BE49-F238E27FC236}">
                <a16:creationId xmlns:a16="http://schemas.microsoft.com/office/drawing/2014/main" id="{149DC9BA-E36E-B480-1DED-19266C0E3A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50796" y="3002280"/>
            <a:ext cx="3362325" cy="2331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MX" dirty="0"/>
              <a:t>Lorem ipsum dolor sit amet, consectetur edipiscing elit, sed do eiusmod tempor incididunt ut labore et dolore magna aliqua</a:t>
            </a:r>
          </a:p>
        </p:txBody>
      </p:sp>
      <p:sp>
        <p:nvSpPr>
          <p:cNvPr id="9" name="Marcador de texto 13">
            <a:extLst>
              <a:ext uri="{FF2B5EF4-FFF2-40B4-BE49-F238E27FC236}">
                <a16:creationId xmlns:a16="http://schemas.microsoft.com/office/drawing/2014/main" id="{F454279A-FB41-DDEE-90AD-23A93D6667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25516" y="3002280"/>
            <a:ext cx="3362325" cy="2331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MX" dirty="0"/>
              <a:t>Lorem ipsum dolor sit amet, consectetur edipiscing elit, sed do eiusmod tempor incididunt ut labore et dolore magna aliqua</a:t>
            </a:r>
          </a:p>
        </p:txBody>
      </p:sp>
    </p:spTree>
    <p:extLst>
      <p:ext uri="{BB962C8B-B14F-4D97-AF65-F5344CB8AC3E}">
        <p14:creationId xmlns:p14="http://schemas.microsoft.com/office/powerpoint/2010/main" val="187035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interior 3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/>
          <p:cNvSpPr>
            <a:spLocks noGrp="1"/>
          </p:cNvSpPr>
          <p:nvPr>
            <p:ph type="body" sz="quarter" idx="16"/>
          </p:nvPr>
        </p:nvSpPr>
        <p:spPr>
          <a:xfrm>
            <a:off x="2311400" y="1991656"/>
            <a:ext cx="7569200" cy="3584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C4581"/>
                </a:solidFill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36A952D6-5185-FE90-173D-9B4238679C1B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715309" y="900983"/>
            <a:ext cx="9585138" cy="5961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 dirty="0"/>
              <a:t>TÍTULO DE LÁMINA</a:t>
            </a:r>
          </a:p>
        </p:txBody>
      </p:sp>
    </p:spTree>
    <p:extLst>
      <p:ext uri="{BB962C8B-B14F-4D97-AF65-F5344CB8AC3E}">
        <p14:creationId xmlns:p14="http://schemas.microsoft.com/office/powerpoint/2010/main" val="1557442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interior 4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2">
            <a:extLst>
              <a:ext uri="{FF2B5EF4-FFF2-40B4-BE49-F238E27FC236}">
                <a16:creationId xmlns:a16="http://schemas.microsoft.com/office/drawing/2014/main" id="{083C2F68-6964-3C8B-C094-22EBBD96A12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11400" y="1991656"/>
            <a:ext cx="7569200" cy="3584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A60D15-3417-47F6-F965-7789E500EE5C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715309" y="900983"/>
            <a:ext cx="9585138" cy="5961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 dirty="0"/>
              <a:t>TÍTULO DE LÁMINA</a:t>
            </a:r>
          </a:p>
        </p:txBody>
      </p:sp>
    </p:spTree>
    <p:extLst>
      <p:ext uri="{BB962C8B-B14F-4D97-AF65-F5344CB8AC3E}">
        <p14:creationId xmlns:p14="http://schemas.microsoft.com/office/powerpoint/2010/main" val="1707258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interior 5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12">
            <a:extLst>
              <a:ext uri="{FF2B5EF4-FFF2-40B4-BE49-F238E27FC236}">
                <a16:creationId xmlns:a16="http://schemas.microsoft.com/office/drawing/2014/main" id="{0ACB8943-007C-33E5-CF14-C945CC700A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11400" y="1991656"/>
            <a:ext cx="7569200" cy="3584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C4581"/>
                </a:solidFill>
              </a:defRPr>
            </a:lvl1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6F0B8119-FB90-2490-8112-1D4EEF42EFB3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715309" y="900983"/>
            <a:ext cx="9585138" cy="5961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 dirty="0"/>
              <a:t>TÍTULO DE LÁMINA</a:t>
            </a:r>
          </a:p>
        </p:txBody>
      </p:sp>
    </p:spTree>
    <p:extLst>
      <p:ext uri="{BB962C8B-B14F-4D97-AF65-F5344CB8AC3E}">
        <p14:creationId xmlns:p14="http://schemas.microsoft.com/office/powerpoint/2010/main" val="1849619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interior 6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/>
          <p:cNvSpPr>
            <a:spLocks noGrp="1"/>
          </p:cNvSpPr>
          <p:nvPr>
            <p:ph type="body" sz="quarter" idx="16"/>
          </p:nvPr>
        </p:nvSpPr>
        <p:spPr>
          <a:xfrm>
            <a:off x="2311400" y="1991656"/>
            <a:ext cx="7569200" cy="3584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B787F262-AA07-6FC4-4287-B4142226B22B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715309" y="900983"/>
            <a:ext cx="9585138" cy="5961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 dirty="0"/>
              <a:t>TÍTULO DE LÁMINA</a:t>
            </a:r>
          </a:p>
        </p:txBody>
      </p:sp>
    </p:spTree>
    <p:extLst>
      <p:ext uri="{BB962C8B-B14F-4D97-AF65-F5344CB8AC3E}">
        <p14:creationId xmlns:p14="http://schemas.microsoft.com/office/powerpoint/2010/main" val="499166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interior 7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0D6255A5-5A3F-5538-429C-DB581F832C27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715309" y="900983"/>
            <a:ext cx="9585138" cy="5961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 dirty="0"/>
              <a:t>TÍTULO DE LÁMINA</a:t>
            </a:r>
          </a:p>
        </p:txBody>
      </p:sp>
      <p:sp>
        <p:nvSpPr>
          <p:cNvPr id="9" name="Marcador de texto 13">
            <a:extLst>
              <a:ext uri="{FF2B5EF4-FFF2-40B4-BE49-F238E27FC236}">
                <a16:creationId xmlns:a16="http://schemas.microsoft.com/office/drawing/2014/main" id="{4DB415EF-E6CF-1D34-E6EB-14DD19F69D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4476" y="3002280"/>
            <a:ext cx="3362325" cy="2331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s-MX" dirty="0"/>
              <a:t>Lorem ipsum dolor sit amet, consectetur edipiscing elit, sed do eiusmod tempor incididunt ut labore et dolore magna aliqua</a:t>
            </a:r>
          </a:p>
        </p:txBody>
      </p:sp>
      <p:sp>
        <p:nvSpPr>
          <p:cNvPr id="10" name="Marcador de texto 13">
            <a:extLst>
              <a:ext uri="{FF2B5EF4-FFF2-40B4-BE49-F238E27FC236}">
                <a16:creationId xmlns:a16="http://schemas.microsoft.com/office/drawing/2014/main" id="{9E79EBB5-6B94-C65B-57BB-B6C49409FD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50796" y="3002280"/>
            <a:ext cx="3362325" cy="2331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s-MX" dirty="0"/>
              <a:t>Lorem ipsum dolor sit amet, consectetur edipiscing elit, sed do eiusmod tempor incididunt ut labore et dolore magna aliqua</a:t>
            </a:r>
          </a:p>
        </p:txBody>
      </p:sp>
      <p:sp>
        <p:nvSpPr>
          <p:cNvPr id="11" name="Marcador de texto 13">
            <a:extLst>
              <a:ext uri="{FF2B5EF4-FFF2-40B4-BE49-F238E27FC236}">
                <a16:creationId xmlns:a16="http://schemas.microsoft.com/office/drawing/2014/main" id="{DC51C920-4CC8-14E1-3746-F2578D74C8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25516" y="3002280"/>
            <a:ext cx="3362325" cy="2331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s-MX" dirty="0"/>
              <a:t>Lorem ipsum dolor sit amet, consectetur edipiscing elit, sed do eiusmod tempor incididunt ut labore et dolore magna aliqua</a:t>
            </a:r>
          </a:p>
        </p:txBody>
      </p:sp>
    </p:spTree>
    <p:extLst>
      <p:ext uri="{BB962C8B-B14F-4D97-AF65-F5344CB8AC3E}">
        <p14:creationId xmlns:p14="http://schemas.microsoft.com/office/powerpoint/2010/main" val="1321297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0831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100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8" r:id="rId5"/>
    <p:sldLayoutId id="2147483706" r:id="rId6"/>
    <p:sldLayoutId id="2147483708" r:id="rId7"/>
    <p:sldLayoutId id="2147483719" r:id="rId8"/>
    <p:sldLayoutId id="2147483711" r:id="rId9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>
            <a:extLst>
              <a:ext uri="{FF2B5EF4-FFF2-40B4-BE49-F238E27FC236}">
                <a16:creationId xmlns:a16="http://schemas.microsoft.com/office/drawing/2014/main" id="{4360D064-FA42-47E7-3F22-BF6B3276360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2339975"/>
            <a:ext cx="10515600" cy="83661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CL" altLang="es-CL" sz="4000" b="1" dirty="0" smtClean="0">
                <a:solidFill>
                  <a:schemeClr val="bg1"/>
                </a:solidFill>
              </a:rPr>
              <a:t>SIELF</a:t>
            </a:r>
            <a:endParaRPr lang="es-CL" altLang="es-CL" sz="4000" b="1" dirty="0">
              <a:solidFill>
                <a:schemeClr val="bg1"/>
              </a:solidFill>
            </a:endParaRPr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98CE3B01-6C7A-B312-5189-35B5F8E9575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917535" y="3157970"/>
            <a:ext cx="6426200" cy="34607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s-CL" sz="1400" dirty="0"/>
              <a:t>Sistema de Información y Estadística Logística </a:t>
            </a:r>
            <a:r>
              <a:rPr lang="es-CL" sz="1400" dirty="0" smtClean="0"/>
              <a:t>Ferroviaria</a:t>
            </a:r>
            <a:endParaRPr lang="es-CL" sz="1400" dirty="0">
              <a:solidFill>
                <a:schemeClr val="bg1"/>
              </a:solidFill>
            </a:endParaRPr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F66237F0-B46F-BE9D-238A-278227DFF925}"/>
              </a:ext>
            </a:extLst>
          </p:cNvPr>
          <p:cNvSpPr txBox="1">
            <a:spLocks/>
          </p:cNvSpPr>
          <p:nvPr/>
        </p:nvSpPr>
        <p:spPr>
          <a:xfrm>
            <a:off x="2078181" y="1828799"/>
            <a:ext cx="8104909" cy="33496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CL" dirty="0" smtClean="0"/>
              <a:t>De los datos ferroviarios y su valor estratégico para el país</a:t>
            </a:r>
            <a:endParaRPr lang="es-CL" dirty="0"/>
          </a:p>
        </p:txBody>
      </p:sp>
      <p:pic>
        <p:nvPicPr>
          <p:cNvPr id="3077" name="Imagen 2">
            <a:extLst>
              <a:ext uri="{FF2B5EF4-FFF2-40B4-BE49-F238E27FC236}">
                <a16:creationId xmlns:a16="http://schemas.microsoft.com/office/drawing/2014/main" id="{5EA336C6-F244-2056-C0B0-7C50E8B08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0925" y="4192587"/>
            <a:ext cx="2470150" cy="172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99623" y="4904014"/>
            <a:ext cx="47622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chemeClr val="bg1"/>
                </a:solidFill>
              </a:rPr>
              <a:t>Por Rodrigo Villegas Salgado</a:t>
            </a:r>
          </a:p>
          <a:p>
            <a:r>
              <a:rPr lang="es-MX" sz="1600" dirty="0">
                <a:solidFill>
                  <a:schemeClr val="bg1"/>
                </a:solidFill>
              </a:rPr>
              <a:t>Encargado de Datos y Transformación Digital</a:t>
            </a:r>
          </a:p>
          <a:p>
            <a:r>
              <a:rPr lang="es-MX" sz="1600" dirty="0">
                <a:solidFill>
                  <a:schemeClr val="bg1"/>
                </a:solidFill>
              </a:rPr>
              <a:t>Programa de Desarrollo Logístico</a:t>
            </a:r>
          </a:p>
          <a:p>
            <a:r>
              <a:rPr lang="es-MX" sz="1600" dirty="0" err="1">
                <a:solidFill>
                  <a:schemeClr val="bg1"/>
                </a:solidFill>
              </a:rPr>
              <a:t>Subsecreataría</a:t>
            </a:r>
            <a:r>
              <a:rPr lang="es-MX" sz="1600" dirty="0">
                <a:solidFill>
                  <a:schemeClr val="bg1"/>
                </a:solidFill>
              </a:rPr>
              <a:t> de Transportes</a:t>
            </a:r>
          </a:p>
          <a:p>
            <a:r>
              <a:rPr lang="es-MX" sz="1600" dirty="0">
                <a:solidFill>
                  <a:schemeClr val="bg1"/>
                </a:solidFill>
              </a:rPr>
              <a:t>Ministerio de Transportes y </a:t>
            </a:r>
            <a:r>
              <a:rPr lang="es-MX" sz="1600" dirty="0" smtClean="0">
                <a:solidFill>
                  <a:schemeClr val="bg1"/>
                </a:solidFill>
              </a:rPr>
              <a:t>Telecomunicaciones</a:t>
            </a:r>
          </a:p>
          <a:p>
            <a:r>
              <a:rPr lang="es-MX" sz="1600" dirty="0" smtClean="0">
                <a:solidFill>
                  <a:schemeClr val="bg1"/>
                </a:solidFill>
              </a:rPr>
              <a:t>Contacto: rvillegas@mtt.gob.cl</a:t>
            </a:r>
            <a:endParaRPr lang="es-MX" sz="1600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Marcador de texto 1">
            <a:extLst>
              <a:ext uri="{FF2B5EF4-FFF2-40B4-BE49-F238E27FC236}">
                <a16:creationId xmlns:a16="http://schemas.microsoft.com/office/drawing/2014/main" id="{388D9DA5-0D96-CAFA-5B47-124D70BE84E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15309" y="888160"/>
            <a:ext cx="10515600" cy="5175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altLang="es-CL" b="1" dirty="0" smtClean="0">
                <a:solidFill>
                  <a:schemeClr val="tx1"/>
                </a:solidFill>
              </a:rPr>
              <a:t>Infraestructura</a:t>
            </a:r>
            <a:endParaRPr lang="es-CL" altLang="es-CL" sz="2800" b="1" dirty="0">
              <a:solidFill>
                <a:schemeClr val="tx1"/>
              </a:solidFill>
            </a:endParaRP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63DE7B47-70B3-B4FE-03B2-A4B23AEF8BDE}"/>
              </a:ext>
            </a:extLst>
          </p:cNvPr>
          <p:cNvSpPr>
            <a:spLocks noGrp="1" noChangeArrowheads="1"/>
          </p:cNvSpPr>
          <p:nvPr>
            <p:ph type="body" sz="quarter" idx="16"/>
          </p:nvPr>
        </p:nvSpPr>
        <p:spPr>
          <a:xfrm>
            <a:off x="715309" y="2334002"/>
            <a:ext cx="7015527" cy="376753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altLang="es-CL" b="1" dirty="0" smtClean="0"/>
              <a:t>Ubicación</a:t>
            </a:r>
            <a:r>
              <a:rPr lang="es-MX" altLang="es-CL" b="1" dirty="0"/>
              <a:t>: </a:t>
            </a:r>
            <a:r>
              <a:rPr lang="es-MX" altLang="es-CL" dirty="0"/>
              <a:t>Identifica las estaciones iniciales y finales de cada tramo.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altLang="es-CL" b="1" dirty="0"/>
              <a:t>Distancia y estructura: </a:t>
            </a:r>
            <a:r>
              <a:rPr lang="es-MX" altLang="es-CL" dirty="0"/>
              <a:t>Longitud del tramo en kilómetros, cantidad de vías, y presencia de túneles, puentes o pasos.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altLang="es-CL" b="1" dirty="0"/>
              <a:t>Capacidades operativas: </a:t>
            </a:r>
            <a:r>
              <a:rPr lang="es-MX" altLang="es-CL" dirty="0"/>
              <a:t>Velocidad promedio de circulación, capacidad de carga, y altura máxima permitida.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altLang="es-CL" b="1" dirty="0"/>
              <a:t>Estado y mantenimiento: </a:t>
            </a:r>
            <a:r>
              <a:rPr lang="es-MX" altLang="es-CL" dirty="0"/>
              <a:t>Indica si el tramo está operativo, su frecuencia de mantenimiento, y observaciones específicas sobre el entorno o la infraestructura.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s-CL" altLang="es-CL" sz="1800" dirty="0"/>
          </a:p>
        </p:txBody>
      </p:sp>
      <p:pic>
        <p:nvPicPr>
          <p:cNvPr id="7" name="Picture 8" descr="Premium Vector | Railroad icon logo vector design tem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331" y="2004232"/>
            <a:ext cx="3621578" cy="362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63DE7B47-70B3-B4FE-03B2-A4B23AEF8BDE}"/>
              </a:ext>
            </a:extLst>
          </p:cNvPr>
          <p:cNvSpPr>
            <a:spLocks noGrp="1" noChangeArrowheads="1"/>
          </p:cNvSpPr>
          <p:nvPr>
            <p:ph type="body" sz="quarter" idx="16"/>
          </p:nvPr>
        </p:nvSpPr>
        <p:spPr>
          <a:xfrm>
            <a:off x="715309" y="1528502"/>
            <a:ext cx="10323993" cy="682683"/>
          </a:xfrm>
        </p:spPr>
        <p:txBody>
          <a:bodyPr/>
          <a:lstStyle/>
          <a:p>
            <a:r>
              <a:rPr lang="es-MX" sz="2400" dirty="0"/>
              <a:t>Facilitar el análisis de la red ferroviaria, identificando tramos críticos y necesidades de </a:t>
            </a:r>
            <a:r>
              <a:rPr lang="es-MX" sz="2400" dirty="0" smtClean="0"/>
              <a:t>mantenimiento.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s-CL" altLang="es-CL" sz="1800" dirty="0"/>
          </a:p>
        </p:txBody>
      </p:sp>
    </p:spTree>
    <p:extLst>
      <p:ext uri="{BB962C8B-B14F-4D97-AF65-F5344CB8AC3E}">
        <p14:creationId xmlns:p14="http://schemas.microsoft.com/office/powerpoint/2010/main" val="325260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Marcador de texto 1">
            <a:extLst>
              <a:ext uri="{FF2B5EF4-FFF2-40B4-BE49-F238E27FC236}">
                <a16:creationId xmlns:a16="http://schemas.microsoft.com/office/drawing/2014/main" id="{388D9DA5-0D96-CAFA-5B47-124D70BE84E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15309" y="888160"/>
            <a:ext cx="10515600" cy="5175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altLang="es-CL" b="1" dirty="0" smtClean="0">
                <a:solidFill>
                  <a:schemeClr val="tx1"/>
                </a:solidFill>
              </a:rPr>
              <a:t>Operaciones</a:t>
            </a:r>
            <a:endParaRPr lang="es-CL" altLang="es-CL" sz="2800" b="1" dirty="0">
              <a:solidFill>
                <a:schemeClr val="tx1"/>
              </a:solidFill>
            </a:endParaRP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63DE7B47-70B3-B4FE-03B2-A4B23AEF8BDE}"/>
              </a:ext>
            </a:extLst>
          </p:cNvPr>
          <p:cNvSpPr>
            <a:spLocks noGrp="1" noChangeArrowheads="1"/>
          </p:cNvSpPr>
          <p:nvPr>
            <p:ph type="body" sz="quarter" idx="16"/>
          </p:nvPr>
        </p:nvSpPr>
        <p:spPr>
          <a:xfrm>
            <a:off x="715309" y="1528502"/>
            <a:ext cx="10515600" cy="4573039"/>
          </a:xfrm>
        </p:spPr>
        <p:txBody>
          <a:bodyPr/>
          <a:lstStyle/>
          <a:p>
            <a:r>
              <a:rPr lang="es-MX" sz="2400" dirty="0"/>
              <a:t>Proveer datos precisos para evaluar tiempos de viaje, eficiencia operativa y trazabilidad de los productos. </a:t>
            </a:r>
            <a:endParaRPr lang="es-MX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altLang="es-CL" b="1" dirty="0"/>
              <a:t>Información básica</a:t>
            </a:r>
            <a:r>
              <a:rPr lang="es-MX" altLang="es-CL" dirty="0"/>
              <a:t>: </a:t>
            </a:r>
            <a:r>
              <a:rPr lang="es-MX" altLang="es-CL" dirty="0" smtClean="0"/>
              <a:t>origen</a:t>
            </a:r>
            <a:r>
              <a:rPr lang="es-MX" altLang="es-CL" dirty="0"/>
              <a:t>, destino, horarios de salida y llegada.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altLang="es-CL" b="1" dirty="0" smtClean="0"/>
              <a:t>Características </a:t>
            </a:r>
            <a:r>
              <a:rPr lang="es-MX" altLang="es-CL" b="1" dirty="0"/>
              <a:t>del viaje: </a:t>
            </a:r>
            <a:r>
              <a:rPr lang="es-MX" altLang="es-CL" dirty="0"/>
              <a:t>Número de locomotoras y carros, tipo de carga y toneladas transportadas.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altLang="es-CL" b="1" dirty="0"/>
              <a:t>Productos transportados: </a:t>
            </a:r>
            <a:r>
              <a:rPr lang="es-MX" altLang="es-CL" dirty="0"/>
              <a:t>Detalles sobre el tipo y subproducto (</a:t>
            </a:r>
            <a:r>
              <a:rPr lang="es-MX" altLang="es-CL" dirty="0" err="1"/>
              <a:t>e.g</a:t>
            </a:r>
            <a:r>
              <a:rPr lang="es-MX" altLang="es-CL" dirty="0"/>
              <a:t>., hierro, </a:t>
            </a:r>
            <a:r>
              <a:rPr lang="es-MX" altLang="es-CL" dirty="0" smtClean="0"/>
              <a:t>madera, </a:t>
            </a:r>
            <a:r>
              <a:rPr lang="es-MX" altLang="es-CL" dirty="0" err="1" smtClean="0"/>
              <a:t>etc</a:t>
            </a:r>
            <a:r>
              <a:rPr lang="es-MX" altLang="es-CL" dirty="0" smtClean="0"/>
              <a:t>).</a:t>
            </a:r>
            <a:endParaRPr lang="es-MX" altLang="es-CL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s-CL" altLang="es-CL" sz="1800" dirty="0"/>
          </a:p>
        </p:txBody>
      </p:sp>
      <p:pic>
        <p:nvPicPr>
          <p:cNvPr id="6" name="Picture 4" descr="https://www.pngitem.com/pimgs/m/503-5038867_diesellocomotive-boxcar-free-images-cargo-train-icon-blu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5" t="-1858" r="11555" b="1858"/>
          <a:stretch/>
        </p:blipFill>
        <p:spPr bwMode="auto">
          <a:xfrm>
            <a:off x="6884894" y="3961510"/>
            <a:ext cx="3769540" cy="226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58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1">
            <a:extLst>
              <a:ext uri="{FF2B5EF4-FFF2-40B4-BE49-F238E27FC236}">
                <a16:creationId xmlns:a16="http://schemas.microsoft.com/office/drawing/2014/main" id="{B1599D32-F028-9EA5-5265-DB98E2C09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309" y="888160"/>
            <a:ext cx="10515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CL" altLang="es-CL" b="1" noProof="0" dirty="0" smtClean="0">
                <a:solidFill>
                  <a:srgbClr val="FFFFFF"/>
                </a:solidFill>
              </a:rPr>
              <a:t>Ejemplos</a:t>
            </a:r>
            <a:endParaRPr kumimoji="0" lang="es-CL" altLang="es-CL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212" y="1405685"/>
            <a:ext cx="10480078" cy="4925638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179949" y="2946119"/>
            <a:ext cx="10363243" cy="922383"/>
          </a:xfrm>
          <a:prstGeom prst="rect">
            <a:avLst/>
          </a:prstGeom>
          <a:solidFill>
            <a:srgbClr val="3DB7F5"/>
          </a:solidFill>
          <a:ln>
            <a:solidFill>
              <a:srgbClr val="3DB7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Rectángulo 7"/>
          <p:cNvSpPr/>
          <p:nvPr/>
        </p:nvSpPr>
        <p:spPr>
          <a:xfrm>
            <a:off x="1179950" y="3868504"/>
            <a:ext cx="10189340" cy="1002754"/>
          </a:xfrm>
          <a:prstGeom prst="rect">
            <a:avLst/>
          </a:prstGeom>
          <a:solidFill>
            <a:srgbClr val="3DB7F5"/>
          </a:solidFill>
          <a:ln>
            <a:solidFill>
              <a:srgbClr val="3DB7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/>
          <p:cNvSpPr/>
          <p:nvPr/>
        </p:nvSpPr>
        <p:spPr>
          <a:xfrm>
            <a:off x="1179950" y="4871260"/>
            <a:ext cx="10189340" cy="958520"/>
          </a:xfrm>
          <a:prstGeom prst="rect">
            <a:avLst/>
          </a:prstGeom>
          <a:solidFill>
            <a:srgbClr val="3DB7F5"/>
          </a:solidFill>
          <a:ln>
            <a:solidFill>
              <a:srgbClr val="3DB7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3325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1">
            <a:extLst>
              <a:ext uri="{FF2B5EF4-FFF2-40B4-BE49-F238E27FC236}">
                <a16:creationId xmlns:a16="http://schemas.microsoft.com/office/drawing/2014/main" id="{B1599D32-F028-9EA5-5265-DB98E2C09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309" y="888160"/>
            <a:ext cx="10515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CL" altLang="es-CL" b="1" noProof="0" dirty="0" smtClean="0">
                <a:solidFill>
                  <a:srgbClr val="FFFFFF"/>
                </a:solidFill>
              </a:rPr>
              <a:t>Ejemplos</a:t>
            </a:r>
            <a:endParaRPr kumimoji="0" lang="es-CL" altLang="es-CL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380" y="1679931"/>
            <a:ext cx="10125458" cy="40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53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14B87C33-3100-06A0-AA40-FCD9368B7DE4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s-CL" dirty="0" smtClean="0"/>
              <a:t>Mirando al futuro</a:t>
            </a:r>
            <a:endParaRPr lang="es-CL" dirty="0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95805D15-0429-E180-E392-32C71B365C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5309" y="1497106"/>
            <a:ext cx="10157738" cy="473743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400" dirty="0"/>
              <a:t>Expandir la cobertura de información y data con las empresas ferroviarias para identificar oportunidades de mejora.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400" dirty="0"/>
              <a:t>Implementación de visualizaciones SIG del sistema ferroviario nacional.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400" dirty="0"/>
              <a:t>Integración con otras fuentes de datos para mejorar la comprensión del sistema ferroviario en el contexto de sistemas logísticos:</a:t>
            </a:r>
          </a:p>
          <a:p>
            <a:pPr lvl="1"/>
            <a:r>
              <a:rPr lang="es-CL" dirty="0">
                <a:solidFill>
                  <a:schemeClr val="tx1"/>
                </a:solidFill>
              </a:rPr>
              <a:t>Guías de despacho.</a:t>
            </a:r>
          </a:p>
          <a:p>
            <a:pPr lvl="1"/>
            <a:r>
              <a:rPr lang="es-CL" dirty="0">
                <a:solidFill>
                  <a:schemeClr val="tx1"/>
                </a:solidFill>
              </a:rPr>
              <a:t>Manifiestos de carga, Declaraciones de Ingreso y Salida.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400" dirty="0"/>
              <a:t>Implementación de modelos de machine </a:t>
            </a:r>
            <a:r>
              <a:rPr lang="es-CL" sz="2400" dirty="0" err="1"/>
              <a:t>learning</a:t>
            </a:r>
            <a:r>
              <a:rPr lang="es-CL" sz="2400" dirty="0"/>
              <a:t> para fortalecer la planificación estratégica del sistema ferroviario</a:t>
            </a:r>
          </a:p>
        </p:txBody>
      </p:sp>
    </p:spTree>
    <p:extLst>
      <p:ext uri="{BB962C8B-B14F-4D97-AF65-F5344CB8AC3E}">
        <p14:creationId xmlns:p14="http://schemas.microsoft.com/office/powerpoint/2010/main" val="287189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upo 36"/>
          <p:cNvGrpSpPr/>
          <p:nvPr/>
        </p:nvGrpSpPr>
        <p:grpSpPr>
          <a:xfrm>
            <a:off x="558497" y="2646904"/>
            <a:ext cx="8772525" cy="3860564"/>
            <a:chOff x="1709737" y="2224881"/>
            <a:chExt cx="8772525" cy="3860564"/>
          </a:xfrm>
        </p:grpSpPr>
        <p:pic>
          <p:nvPicPr>
            <p:cNvPr id="38" name="Imagen 3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09737" y="2224881"/>
              <a:ext cx="8772525" cy="3552825"/>
            </a:xfrm>
            <a:prstGeom prst="rect">
              <a:avLst/>
            </a:prstGeom>
          </p:spPr>
        </p:pic>
        <p:sp>
          <p:nvSpPr>
            <p:cNvPr id="39" name="CuadroTexto 38"/>
            <p:cNvSpPr txBox="1"/>
            <p:nvPr/>
          </p:nvSpPr>
          <p:spPr>
            <a:xfrm>
              <a:off x="7896298" y="5716113"/>
              <a:ext cx="2585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sz="18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Fuente: </a:t>
              </a:r>
              <a:r>
                <a:rPr kumimoji="0" lang="es-CL" sz="1800" b="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Transport</a:t>
              </a:r>
              <a:r>
                <a:rPr kumimoji="0" lang="es-CL" sz="18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s-CL" sz="1800" b="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Fever</a:t>
              </a:r>
              <a:r>
                <a:rPr kumimoji="0" lang="es-CL" sz="18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2</a:t>
              </a:r>
              <a:endParaRPr kumimoji="0" lang="es-C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" name="Grupo 43"/>
          <p:cNvGrpSpPr/>
          <p:nvPr/>
        </p:nvGrpSpPr>
        <p:grpSpPr>
          <a:xfrm>
            <a:off x="598300" y="659014"/>
            <a:ext cx="7143750" cy="3149797"/>
            <a:chOff x="2390524" y="3600848"/>
            <a:chExt cx="7143750" cy="3149797"/>
          </a:xfrm>
        </p:grpSpPr>
        <p:pic>
          <p:nvPicPr>
            <p:cNvPr id="45" name="Picture 6" descr="https://www.transportfever2.com/wiki/lib/exe/fetch.php?media=gamemanual:management:statistics:line_tabl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0524" y="3600848"/>
              <a:ext cx="714375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CuadroTexto 45"/>
            <p:cNvSpPr txBox="1"/>
            <p:nvPr/>
          </p:nvSpPr>
          <p:spPr>
            <a:xfrm>
              <a:off x="6948310" y="6381313"/>
              <a:ext cx="2585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sz="18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Fuente: </a:t>
              </a:r>
              <a:r>
                <a:rPr kumimoji="0" lang="es-CL" sz="1800" b="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Transport</a:t>
              </a:r>
              <a:r>
                <a:rPr kumimoji="0" lang="es-CL" sz="18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s-CL" sz="1800" b="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Fever</a:t>
              </a:r>
              <a:r>
                <a:rPr kumimoji="0" lang="es-CL" sz="18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2</a:t>
              </a:r>
              <a:endParaRPr kumimoji="0" lang="es-C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" name="Grupo 46"/>
          <p:cNvGrpSpPr/>
          <p:nvPr/>
        </p:nvGrpSpPr>
        <p:grpSpPr>
          <a:xfrm>
            <a:off x="2678300" y="1462710"/>
            <a:ext cx="8915400" cy="3221313"/>
            <a:chOff x="1358395" y="3519092"/>
            <a:chExt cx="8915400" cy="3221313"/>
          </a:xfrm>
        </p:grpSpPr>
        <p:pic>
          <p:nvPicPr>
            <p:cNvPr id="48" name="Picture 2" descr="https://www.transportfever2.com/wiki/lib/exe/fetch.php?media=gamemanual:management:statistics:vehicle_table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8395" y="3519092"/>
              <a:ext cx="89154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CuadroTexto 48"/>
            <p:cNvSpPr txBox="1"/>
            <p:nvPr/>
          </p:nvSpPr>
          <p:spPr>
            <a:xfrm>
              <a:off x="7687831" y="6371073"/>
              <a:ext cx="2585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sz="18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Fuente: </a:t>
              </a:r>
              <a:r>
                <a:rPr kumimoji="0" lang="es-CL" sz="1800" b="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Transport</a:t>
              </a:r>
              <a:r>
                <a:rPr kumimoji="0" lang="es-CL" sz="18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s-CL" sz="1800" b="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Fever</a:t>
              </a:r>
              <a:r>
                <a:rPr kumimoji="0" lang="es-CL" sz="18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2</a:t>
              </a:r>
              <a:endParaRPr kumimoji="0" lang="es-C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453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EA336C6-F244-2056-C0B0-7C50E8B08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7913" y="2873110"/>
            <a:ext cx="3535680" cy="246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4360D064-FA42-47E7-3F22-BF6B3276360F}"/>
              </a:ext>
            </a:extLst>
          </p:cNvPr>
          <p:cNvSpPr txBox="1">
            <a:spLocks noChangeArrowheads="1"/>
          </p:cNvSpPr>
          <p:nvPr/>
        </p:nvSpPr>
        <p:spPr>
          <a:xfrm>
            <a:off x="937953" y="2036497"/>
            <a:ext cx="10515600" cy="83661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algn="ctr"/>
            <a:r>
              <a:rPr lang="es-CL" altLang="es-CL" sz="4000" b="1" dirty="0" smtClean="0"/>
              <a:t>Muchas gracias!</a:t>
            </a:r>
            <a:endParaRPr lang="es-CL" altLang="es-CL" sz="40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4577708" y="5475514"/>
            <a:ext cx="4762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chemeClr val="bg1"/>
                </a:solidFill>
              </a:rPr>
              <a:t>Contacto: rvillegas@mtt.gob.cl</a:t>
            </a:r>
            <a:endParaRPr lang="es-MX" sz="1600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9" t="-363" r="3509" b="363"/>
          <a:stretch/>
        </p:blipFill>
        <p:spPr>
          <a:xfrm>
            <a:off x="399981" y="1907744"/>
            <a:ext cx="11392036" cy="4141878"/>
          </a:xfrm>
          <a:prstGeom prst="roundRect">
            <a:avLst>
              <a:gd name="adj" fmla="val 667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softEdge rad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Marcador de texto 1">
            <a:extLst>
              <a:ext uri="{FF2B5EF4-FFF2-40B4-BE49-F238E27FC236}">
                <a16:creationId xmlns:a16="http://schemas.microsoft.com/office/drawing/2014/main" id="{3A9B0D4F-95A5-1447-9A94-31B925451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309" y="888160"/>
            <a:ext cx="10515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altLang="es-CL" b="1" dirty="0" smtClean="0">
                <a:solidFill>
                  <a:schemeClr val="tx1"/>
                </a:solidFill>
              </a:rPr>
              <a:t>DATOS, DECISIONES Y VIDEOJUEGOS</a:t>
            </a:r>
            <a:endParaRPr lang="es-CL" altLang="es-CL" b="1" dirty="0">
              <a:solidFill>
                <a:schemeClr val="tx1"/>
              </a:solidFill>
            </a:endParaRPr>
          </a:p>
        </p:txBody>
      </p:sp>
      <p:grpSp>
        <p:nvGrpSpPr>
          <p:cNvPr id="37" name="Grupo 36"/>
          <p:cNvGrpSpPr/>
          <p:nvPr/>
        </p:nvGrpSpPr>
        <p:grpSpPr>
          <a:xfrm>
            <a:off x="1709737" y="2224881"/>
            <a:ext cx="8772525" cy="3860564"/>
            <a:chOff x="1709737" y="2224881"/>
            <a:chExt cx="8772525" cy="3860564"/>
          </a:xfrm>
        </p:grpSpPr>
        <p:pic>
          <p:nvPicPr>
            <p:cNvPr id="38" name="Imagen 3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09737" y="2224881"/>
              <a:ext cx="8772525" cy="3552825"/>
            </a:xfrm>
            <a:prstGeom prst="rect">
              <a:avLst/>
            </a:prstGeom>
          </p:spPr>
        </p:pic>
        <p:sp>
          <p:nvSpPr>
            <p:cNvPr id="39" name="CuadroTexto 38"/>
            <p:cNvSpPr txBox="1"/>
            <p:nvPr/>
          </p:nvSpPr>
          <p:spPr>
            <a:xfrm>
              <a:off x="7896298" y="5716113"/>
              <a:ext cx="2585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Fuente: </a:t>
              </a:r>
              <a:r>
                <a:rPr kumimoji="0" lang="es-CL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Transport</a:t>
              </a:r>
              <a:r>
                <a:rPr kumimoji="0" lang="es-CL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s-CL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Fever</a:t>
              </a:r>
              <a:r>
                <a:rPr kumimoji="0" lang="es-CL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2</a:t>
              </a:r>
              <a:endPara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0" name="Grupo 39"/>
          <p:cNvGrpSpPr/>
          <p:nvPr/>
        </p:nvGrpSpPr>
        <p:grpSpPr>
          <a:xfrm>
            <a:off x="5561121" y="1527276"/>
            <a:ext cx="5904056" cy="3584673"/>
            <a:chOff x="5561121" y="1148079"/>
            <a:chExt cx="5904056" cy="3584673"/>
          </a:xfrm>
        </p:grpSpPr>
        <p:pic>
          <p:nvPicPr>
            <p:cNvPr id="41" name="Picture 6" descr="Großer Cargo Hub meiner Asien Karte - Transport Fever Community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1121" y="1148079"/>
              <a:ext cx="5792678" cy="3258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CuadroTexto 41"/>
            <p:cNvSpPr txBox="1"/>
            <p:nvPr/>
          </p:nvSpPr>
          <p:spPr>
            <a:xfrm>
              <a:off x="8879213" y="4363420"/>
              <a:ext cx="2585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Fuente: </a:t>
              </a:r>
              <a:r>
                <a:rPr kumimoji="0" lang="es-CL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Transport</a:t>
              </a:r>
              <a:r>
                <a:rPr kumimoji="0" lang="es-CL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s-CL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Fever</a:t>
              </a:r>
              <a:r>
                <a:rPr kumimoji="0" lang="es-CL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2</a:t>
              </a:r>
              <a:endPara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3" name="Título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r>
              <a:rPr lang="es-CL" dirty="0" smtClean="0"/>
              <a:t>Datos, decisiones y videojuegos</a:t>
            </a:r>
            <a:endParaRPr lang="es-CL" dirty="0"/>
          </a:p>
        </p:txBody>
      </p:sp>
      <p:grpSp>
        <p:nvGrpSpPr>
          <p:cNvPr id="44" name="Grupo 43"/>
          <p:cNvGrpSpPr/>
          <p:nvPr/>
        </p:nvGrpSpPr>
        <p:grpSpPr>
          <a:xfrm>
            <a:off x="2244220" y="1825624"/>
            <a:ext cx="7143750" cy="3149797"/>
            <a:chOff x="2390524" y="3600848"/>
            <a:chExt cx="7143750" cy="3149797"/>
          </a:xfrm>
        </p:grpSpPr>
        <p:pic>
          <p:nvPicPr>
            <p:cNvPr id="45" name="Picture 6" descr="https://www.transportfever2.com/wiki/lib/exe/fetch.php?media=gamemanual:management:statistics:line_table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0524" y="3600848"/>
              <a:ext cx="714375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CuadroTexto 45"/>
            <p:cNvSpPr txBox="1"/>
            <p:nvPr/>
          </p:nvSpPr>
          <p:spPr>
            <a:xfrm>
              <a:off x="6948310" y="6381313"/>
              <a:ext cx="2585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Fuente: </a:t>
              </a:r>
              <a:r>
                <a:rPr kumimoji="0" lang="es-CL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Transport</a:t>
              </a:r>
              <a:r>
                <a:rPr kumimoji="0" lang="es-CL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s-CL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Fever</a:t>
              </a:r>
              <a:r>
                <a:rPr kumimoji="0" lang="es-CL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2</a:t>
              </a:r>
              <a:endPara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" name="Grupo 46"/>
          <p:cNvGrpSpPr/>
          <p:nvPr/>
        </p:nvGrpSpPr>
        <p:grpSpPr>
          <a:xfrm>
            <a:off x="1638299" y="2132213"/>
            <a:ext cx="8915400" cy="3221313"/>
            <a:chOff x="1358395" y="3519092"/>
            <a:chExt cx="8915400" cy="3221313"/>
          </a:xfrm>
        </p:grpSpPr>
        <p:pic>
          <p:nvPicPr>
            <p:cNvPr id="48" name="Picture 2" descr="https://www.transportfever2.com/wiki/lib/exe/fetch.php?media=gamemanual:management:statistics:vehicle_table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8395" y="3519092"/>
              <a:ext cx="89154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CuadroTexto 48"/>
            <p:cNvSpPr txBox="1"/>
            <p:nvPr/>
          </p:nvSpPr>
          <p:spPr>
            <a:xfrm>
              <a:off x="7687831" y="6371073"/>
              <a:ext cx="2585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Fuente: </a:t>
              </a:r>
              <a:r>
                <a:rPr kumimoji="0" lang="es-CL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Transport</a:t>
              </a:r>
              <a:r>
                <a:rPr kumimoji="0" lang="es-CL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s-CL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Fever</a:t>
              </a:r>
              <a:r>
                <a:rPr kumimoji="0" lang="es-CL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2</a:t>
              </a:r>
              <a:endPara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0" name="Grupo 49"/>
          <p:cNvGrpSpPr/>
          <p:nvPr/>
        </p:nvGrpSpPr>
        <p:grpSpPr>
          <a:xfrm>
            <a:off x="2922765" y="1622741"/>
            <a:ext cx="6346468" cy="4001854"/>
            <a:chOff x="681038" y="2548805"/>
            <a:chExt cx="6346468" cy="4001854"/>
          </a:xfrm>
        </p:grpSpPr>
        <p:pic>
          <p:nvPicPr>
            <p:cNvPr id="51" name="Picture 2" descr="https://static1.thegamerimages.com/wordpress/wp-content/uploads/2023/11/link-train-track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038" y="2548805"/>
              <a:ext cx="6346468" cy="3628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CuadroTexto 51"/>
            <p:cNvSpPr txBox="1"/>
            <p:nvPr/>
          </p:nvSpPr>
          <p:spPr>
            <a:xfrm>
              <a:off x="4523113" y="6181327"/>
              <a:ext cx="24338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Fuente: </a:t>
              </a:r>
              <a:r>
                <a:rPr kumimoji="0" lang="es-CL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Cities</a:t>
              </a:r>
              <a:r>
                <a:rPr kumimoji="0" lang="es-CL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s-CL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Skylines</a:t>
              </a:r>
              <a:r>
                <a:rPr kumimoji="0" lang="es-CL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2</a:t>
              </a:r>
              <a:endPara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667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arcador de texto 2">
            <a:extLst>
              <a:ext uri="{FF2B5EF4-FFF2-40B4-BE49-F238E27FC236}">
                <a16:creationId xmlns:a16="http://schemas.microsoft.com/office/drawing/2014/main" id="{63DE7B47-70B3-B4FE-03B2-A4B23AEF8BDE}"/>
              </a:ext>
            </a:extLst>
          </p:cNvPr>
          <p:cNvSpPr>
            <a:spLocks noGrp="1" noChangeArrowheads="1"/>
          </p:cNvSpPr>
          <p:nvPr>
            <p:ph type="body" sz="quarter" idx="16"/>
          </p:nvPr>
        </p:nvSpPr>
        <p:spPr>
          <a:xfrm>
            <a:off x="7681374" y="4246726"/>
            <a:ext cx="4388705" cy="2130746"/>
          </a:xfrm>
        </p:spPr>
        <p:txBody>
          <a:bodyPr/>
          <a:lstStyle/>
          <a:p>
            <a:r>
              <a:rPr lang="es-MX" altLang="es-CL" sz="1800" dirty="0" smtClean="0"/>
              <a:t>Ejemplos</a:t>
            </a:r>
            <a:r>
              <a:rPr lang="es-MX" altLang="es-CL" sz="1800" dirty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altLang="es-CL" sz="1800" dirty="0"/>
              <a:t>Origen y destino de la carga.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altLang="es-CL" sz="1800" dirty="0"/>
              <a:t>Tiempos de </a:t>
            </a:r>
            <a:r>
              <a:rPr lang="es-MX" altLang="es-CL" sz="1800" dirty="0" smtClean="0"/>
              <a:t>traslado.</a:t>
            </a:r>
            <a:endParaRPr lang="es-MX" altLang="es-CL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altLang="es-CL" sz="1800" dirty="0"/>
              <a:t>Porcentaje respecto al </a:t>
            </a:r>
            <a:r>
              <a:rPr lang="es-MX" altLang="es-CL" sz="1800" dirty="0" smtClean="0"/>
              <a:t>camión.</a:t>
            </a:r>
            <a:endParaRPr lang="es-MX" altLang="es-CL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altLang="es-CL" sz="1800" dirty="0"/>
              <a:t>Velocidad de </a:t>
            </a:r>
            <a:r>
              <a:rPr lang="es-MX" altLang="es-CL" sz="1800" dirty="0" smtClean="0"/>
              <a:t>operaciones.</a:t>
            </a:r>
            <a:endParaRPr lang="es-MX" altLang="es-CL" sz="1800" dirty="0"/>
          </a:p>
          <a:p>
            <a:pPr eaLnBrk="1" hangingPunct="1"/>
            <a:endParaRPr lang="es-CL" altLang="es-CL" sz="1800" dirty="0"/>
          </a:p>
        </p:txBody>
      </p:sp>
      <p:sp>
        <p:nvSpPr>
          <p:cNvPr id="5" name="Marcador de texto 1">
            <a:extLst>
              <a:ext uri="{FF2B5EF4-FFF2-40B4-BE49-F238E27FC236}">
                <a16:creationId xmlns:a16="http://schemas.microsoft.com/office/drawing/2014/main" id="{3A9B0D4F-95A5-1447-9A94-31B925451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309" y="888160"/>
            <a:ext cx="10515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altLang="es-CL" b="1" dirty="0" smtClean="0">
                <a:solidFill>
                  <a:schemeClr val="tx1"/>
                </a:solidFill>
              </a:rPr>
              <a:t>LOS DATOS EN EL MUNDO REAL</a:t>
            </a:r>
            <a:endParaRPr lang="es-CL" altLang="es-CL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1335536"/>
              </p:ext>
            </p:extLst>
          </p:nvPr>
        </p:nvGraphicFramePr>
        <p:xfrm>
          <a:off x="1574008" y="2071057"/>
          <a:ext cx="783045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63DE7B47-70B3-B4FE-03B2-A4B23AEF8BDE}"/>
              </a:ext>
            </a:extLst>
          </p:cNvPr>
          <p:cNvSpPr>
            <a:spLocks noGrp="1" noChangeArrowheads="1"/>
          </p:cNvSpPr>
          <p:nvPr>
            <p:ph type="body" sz="quarter" idx="16"/>
          </p:nvPr>
        </p:nvSpPr>
        <p:spPr>
          <a:xfrm>
            <a:off x="2329003" y="1528503"/>
            <a:ext cx="7288212" cy="542554"/>
          </a:xfrm>
        </p:spPr>
        <p:txBody>
          <a:bodyPr/>
          <a:lstStyle/>
          <a:p>
            <a:r>
              <a:rPr lang="es-MX" altLang="es-CL" dirty="0"/>
              <a:t>6 Pasos de la toma de decisiones basada en datos</a:t>
            </a:r>
          </a:p>
          <a:p>
            <a:pPr eaLnBrk="1" hangingPunct="1"/>
            <a:endParaRPr lang="es-CL" altLang="es-CL" dirty="0"/>
          </a:p>
        </p:txBody>
      </p:sp>
    </p:spTree>
    <p:extLst>
      <p:ext uri="{BB962C8B-B14F-4D97-AF65-F5344CB8AC3E}">
        <p14:creationId xmlns:p14="http://schemas.microsoft.com/office/powerpoint/2010/main" val="256041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Marcador de texto 1">
            <a:extLst>
              <a:ext uri="{FF2B5EF4-FFF2-40B4-BE49-F238E27FC236}">
                <a16:creationId xmlns:a16="http://schemas.microsoft.com/office/drawing/2014/main" id="{388D9DA5-0D96-CAFA-5B47-124D70BE84E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15309" y="888160"/>
            <a:ext cx="10515600" cy="517525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MX" altLang="es-CL" b="1" dirty="0" smtClean="0">
                <a:solidFill>
                  <a:schemeClr val="tx1"/>
                </a:solidFill>
              </a:rPr>
              <a:t>Sistema de Información y Estadística Logístico Ferroviaria</a:t>
            </a:r>
            <a:endParaRPr lang="es-CL" altLang="es-CL" sz="2800" b="1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51" y="1405685"/>
            <a:ext cx="11089516" cy="515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2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8262C2F1-E0B1-D811-5DBF-D59A228EA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309" y="888160"/>
            <a:ext cx="10515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altLang="es-CL" b="1" dirty="0" smtClean="0"/>
              <a:t>INFORMACIÓN DEL TRANSPORTE FERROVIARIO DE CARGA</a:t>
            </a:r>
            <a:endParaRPr lang="es-MX" altLang="es-CL" b="1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935" y="1577772"/>
            <a:ext cx="8273142" cy="4412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Marcador de texto 1">
            <a:extLst>
              <a:ext uri="{FF2B5EF4-FFF2-40B4-BE49-F238E27FC236}">
                <a16:creationId xmlns:a16="http://schemas.microsoft.com/office/drawing/2014/main" id="{388D9DA5-0D96-CAFA-5B47-124D70BE84E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15309" y="888160"/>
            <a:ext cx="10515600" cy="517525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MX" altLang="es-CL" b="1" dirty="0" smtClean="0">
                <a:solidFill>
                  <a:schemeClr val="tx1"/>
                </a:solidFill>
              </a:rPr>
              <a:t>Sistema de Información y Estadística Logístico Ferroviaria</a:t>
            </a:r>
            <a:endParaRPr lang="es-CL" altLang="es-CL" sz="2800" b="1" dirty="0">
              <a:solidFill>
                <a:schemeClr val="tx1"/>
              </a:solidFill>
            </a:endParaRP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63DE7B47-70B3-B4FE-03B2-A4B23AEF8BDE}"/>
              </a:ext>
            </a:extLst>
          </p:cNvPr>
          <p:cNvSpPr>
            <a:spLocks noGrp="1" noChangeArrowheads="1"/>
          </p:cNvSpPr>
          <p:nvPr>
            <p:ph type="body" sz="quarter" idx="16"/>
          </p:nvPr>
        </p:nvSpPr>
        <p:spPr>
          <a:xfrm>
            <a:off x="715309" y="1528502"/>
            <a:ext cx="10515600" cy="457303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altLang="es-CL" dirty="0"/>
              <a:t>El Observatorio Logístico genera en conjunto con las empresas, un sistema de información que </a:t>
            </a:r>
            <a:r>
              <a:rPr lang="es-MX" altLang="es-CL" dirty="0" smtClean="0"/>
              <a:t>mejora </a:t>
            </a:r>
            <a:r>
              <a:rPr lang="es-MX" altLang="es-CL" dirty="0"/>
              <a:t>el intercambio de datos en todos los aspectos y </a:t>
            </a:r>
            <a:r>
              <a:rPr lang="es-MX" altLang="es-CL" dirty="0" smtClean="0"/>
              <a:t>genera </a:t>
            </a:r>
            <a:r>
              <a:rPr lang="es-MX" altLang="es-CL" dirty="0"/>
              <a:t>valor a partir de estos.</a:t>
            </a:r>
          </a:p>
          <a:p>
            <a:r>
              <a:rPr lang="es-MX" altLang="es-CL" b="1" dirty="0"/>
              <a:t>Características principales de un sistema de información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altLang="es-CL" dirty="0"/>
              <a:t>Trabajo de estandarización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altLang="es-CL" dirty="0"/>
              <a:t>Trazabilidad de los datos: Qué, Quién, Cuándo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altLang="es-CL" dirty="0"/>
              <a:t>Generación de reportes automáticos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altLang="es-CL" dirty="0"/>
              <a:t>Reglas establecidas de seguridad de los datos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altLang="es-CL" dirty="0"/>
              <a:t>Consolidación en base de datos</a:t>
            </a:r>
          </a:p>
          <a:p>
            <a:pPr eaLnBrk="1" hangingPunct="1"/>
            <a:endParaRPr lang="es-CL" altLang="es-CL" dirty="0"/>
          </a:p>
        </p:txBody>
      </p:sp>
    </p:spTree>
    <p:extLst>
      <p:ext uri="{BB962C8B-B14F-4D97-AF65-F5344CB8AC3E}">
        <p14:creationId xmlns:p14="http://schemas.microsoft.com/office/powerpoint/2010/main" val="11555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Marcador de texto 1">
            <a:extLst>
              <a:ext uri="{FF2B5EF4-FFF2-40B4-BE49-F238E27FC236}">
                <a16:creationId xmlns:a16="http://schemas.microsoft.com/office/drawing/2014/main" id="{388D9DA5-0D96-CAFA-5B47-124D70BE84E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15309" y="888160"/>
            <a:ext cx="10515600" cy="5175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altLang="es-CL" b="1" dirty="0" smtClean="0">
                <a:solidFill>
                  <a:schemeClr val="tx1"/>
                </a:solidFill>
              </a:rPr>
              <a:t>Qué se hace con esta data?</a:t>
            </a:r>
            <a:endParaRPr lang="es-CL" altLang="es-CL" sz="2800" b="1" dirty="0">
              <a:solidFill>
                <a:schemeClr val="tx1"/>
              </a:solidFill>
            </a:endParaRP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63DE7B47-70B3-B4FE-03B2-A4B23AEF8BDE}"/>
              </a:ext>
            </a:extLst>
          </p:cNvPr>
          <p:cNvSpPr>
            <a:spLocks noGrp="1" noChangeArrowheads="1"/>
          </p:cNvSpPr>
          <p:nvPr>
            <p:ph type="body" sz="quarter" idx="16"/>
          </p:nvPr>
        </p:nvSpPr>
        <p:spPr>
          <a:xfrm>
            <a:off x="715309" y="1528502"/>
            <a:ext cx="10515600" cy="4573039"/>
          </a:xfrm>
        </p:spPr>
        <p:txBody>
          <a:bodyPr/>
          <a:lstStyle/>
          <a:p>
            <a:r>
              <a:rPr lang="es-MX" altLang="es-CL" b="1" dirty="0" smtClean="0"/>
              <a:t>Observatorio Logístico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altLang="es-CL" dirty="0"/>
              <a:t>Carga transportadas en ferrocarril </a:t>
            </a:r>
            <a:r>
              <a:rPr lang="es-MX" altLang="es-CL" dirty="0" err="1" smtClean="0"/>
              <a:t>mensualizado</a:t>
            </a:r>
            <a:r>
              <a:rPr lang="es-MX" altLang="es-CL" dirty="0" smtClean="0"/>
              <a:t> (toneladas, ton-km, por tipo de carga)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altLang="es-CL" dirty="0"/>
          </a:p>
          <a:p>
            <a:r>
              <a:rPr lang="es-MX" altLang="es-CL" b="1" dirty="0" smtClean="0"/>
              <a:t>Reporte </a:t>
            </a:r>
            <a:r>
              <a:rPr lang="es-MX" altLang="es-CL" b="1" dirty="0"/>
              <a:t>ITF (total país)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altLang="es-CL" dirty="0"/>
              <a:t>Toneladas y ton-km, nacional e internacional.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altLang="es-CL" dirty="0"/>
              <a:t>Toneladas y número de contenedores movilizados.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altLang="es-CL" dirty="0"/>
              <a:t>Gasto en inversión y mantenimiento, y capital (infraestructura)</a:t>
            </a:r>
          </a:p>
          <a:p>
            <a:pPr eaLnBrk="1" hangingPunct="1"/>
            <a:endParaRPr lang="es-CL" alt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730" y="5528397"/>
            <a:ext cx="5734179" cy="96773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309" y="5841660"/>
            <a:ext cx="4420540" cy="65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6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14B87C33-3100-06A0-AA40-FCD9368B7DE4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s-CL" dirty="0"/>
              <a:t>Principales productos de SIELF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95805D15-0429-E180-E392-32C71B365C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 eaLnBrk="1" hangingPunct="1"/>
            <a:r>
              <a:rPr lang="es-CL" altLang="es-CL" b="1" dirty="0" smtClean="0"/>
              <a:t>Productos</a:t>
            </a:r>
          </a:p>
          <a:p>
            <a:pPr algn="ctr"/>
            <a:r>
              <a:rPr lang="es-MX" dirty="0"/>
              <a:t>Provee un panorama detallado para análisis de rutas, y cargas.</a:t>
            </a:r>
            <a:endParaRPr lang="es-CL" altLang="es-CL" b="1" dirty="0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4B8888FD-68AA-268D-5BC9-2421B1CE7D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s-MX" b="1" dirty="0" smtClean="0"/>
              <a:t>Infraestructura</a:t>
            </a:r>
          </a:p>
          <a:p>
            <a:pPr algn="ctr"/>
            <a:r>
              <a:rPr lang="es-MX" dirty="0"/>
              <a:t>Proveer datos precisos para evaluar tiempos de viaje, eficiencia operativa y trazabilidad de los productos.</a:t>
            </a:r>
          </a:p>
          <a:p>
            <a:pPr algn="ctr"/>
            <a:endParaRPr lang="es-CL" altLang="es-CL" dirty="0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F7C48303-CF7C-57F5-4C69-740193A57C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es-MX" b="1" dirty="0" smtClean="0"/>
              <a:t>Operaciones</a:t>
            </a:r>
          </a:p>
          <a:p>
            <a:pPr algn="ctr"/>
            <a:r>
              <a:rPr lang="es-MX" dirty="0"/>
              <a:t>Facilitar el análisis de la red ferroviaria, identificando tramos críticos y necesidades de mantenimiento</a:t>
            </a:r>
            <a:r>
              <a:rPr lang="es-MX" dirty="0" smtClean="0"/>
              <a:t>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9465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Marcador de texto 1">
            <a:extLst>
              <a:ext uri="{FF2B5EF4-FFF2-40B4-BE49-F238E27FC236}">
                <a16:creationId xmlns:a16="http://schemas.microsoft.com/office/drawing/2014/main" id="{388D9DA5-0D96-CAFA-5B47-124D70BE84E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15309" y="888160"/>
            <a:ext cx="10515600" cy="5175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altLang="es-CL" b="1" dirty="0">
                <a:solidFill>
                  <a:schemeClr val="tx1"/>
                </a:solidFill>
              </a:rPr>
              <a:t>Productos</a:t>
            </a:r>
            <a:endParaRPr lang="es-CL" altLang="es-CL" sz="2800" b="1" dirty="0">
              <a:solidFill>
                <a:schemeClr val="tx1"/>
              </a:solidFill>
            </a:endParaRP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63DE7B47-70B3-B4FE-03B2-A4B23AEF8BDE}"/>
              </a:ext>
            </a:extLst>
          </p:cNvPr>
          <p:cNvSpPr>
            <a:spLocks noGrp="1" noChangeArrowheads="1"/>
          </p:cNvSpPr>
          <p:nvPr>
            <p:ph type="body" sz="quarter" idx="16"/>
          </p:nvPr>
        </p:nvSpPr>
        <p:spPr>
          <a:xfrm>
            <a:off x="715309" y="1528502"/>
            <a:ext cx="10515600" cy="4573039"/>
          </a:xfrm>
        </p:spPr>
        <p:txBody>
          <a:bodyPr/>
          <a:lstStyle/>
          <a:p>
            <a:r>
              <a:rPr lang="es-MX" altLang="es-CL" sz="2400" dirty="0" smtClean="0"/>
              <a:t>Provee </a:t>
            </a:r>
            <a:r>
              <a:rPr lang="es-MX" altLang="es-CL" sz="2400" dirty="0"/>
              <a:t>un panorama detallado para análisis de rutas, y cargas</a:t>
            </a:r>
            <a:r>
              <a:rPr lang="es-MX" altLang="es-CL" sz="2400" dirty="0" smtClean="0"/>
              <a:t>.</a:t>
            </a:r>
            <a:endParaRPr lang="es-MX" altLang="es-C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altLang="es-CL" b="1" dirty="0"/>
              <a:t>Volúmenes transportados: </a:t>
            </a:r>
            <a:r>
              <a:rPr lang="es-MX" altLang="es-CL" dirty="0"/>
              <a:t>Toneladas de productos como hierro y minerales.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altLang="es-CL" b="1" dirty="0"/>
              <a:t>Tipo de carga y rutas: </a:t>
            </a:r>
            <a:r>
              <a:rPr lang="es-MX" altLang="es-CL" dirty="0"/>
              <a:t>Incluye datos de origen, destino y distancia recorrida.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altLang="es-CL" b="1" dirty="0"/>
              <a:t>Indicadores de carga: </a:t>
            </a:r>
            <a:r>
              <a:rPr lang="es-MX" altLang="es-CL" dirty="0"/>
              <a:t>Información detallada sobre carga peligrosa, peso y categorías específicas de transporte (</a:t>
            </a:r>
            <a:r>
              <a:rPr lang="es-MX" altLang="es-CL" dirty="0" err="1"/>
              <a:t>e.g</a:t>
            </a:r>
            <a:r>
              <a:rPr lang="es-MX" altLang="es-CL" dirty="0"/>
              <a:t>., tipos de contenedores).</a:t>
            </a:r>
          </a:p>
          <a:p>
            <a:pPr eaLnBrk="1" hangingPunct="1"/>
            <a:endParaRPr lang="es-CL" altLang="es-CL" sz="1800" dirty="0"/>
          </a:p>
        </p:txBody>
      </p:sp>
      <p:pic>
        <p:nvPicPr>
          <p:cNvPr id="4" name="Picture 3" descr="https://www.shutterstock.com/image-vector/train-freight-wagons-rail-cargo-260nw-24403473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1"/>
          <a:stretch/>
        </p:blipFill>
        <p:spPr bwMode="auto">
          <a:xfrm>
            <a:off x="1336901" y="4176943"/>
            <a:ext cx="9518198" cy="22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61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Gob2024">
  <a:themeElements>
    <a:clrScheme name="GOBIERNO DE CHILE 2024">
      <a:dk1>
        <a:srgbClr val="1B4389"/>
      </a:dk1>
      <a:lt1>
        <a:srgbClr val="FFFFFF"/>
      </a:lt1>
      <a:dk2>
        <a:srgbClr val="2259CC"/>
      </a:dk2>
      <a:lt2>
        <a:srgbClr val="DBEDF9"/>
      </a:lt2>
      <a:accent1>
        <a:srgbClr val="0C69B2"/>
      </a:accent1>
      <a:accent2>
        <a:srgbClr val="E5385F"/>
      </a:accent2>
      <a:accent3>
        <a:srgbClr val="2259CC"/>
      </a:accent3>
      <a:accent4>
        <a:srgbClr val="3CB7F5"/>
      </a:accent4>
      <a:accent5>
        <a:srgbClr val="E87982"/>
      </a:accent5>
      <a:accent6>
        <a:srgbClr val="70AD47"/>
      </a:accent6>
      <a:hlink>
        <a:srgbClr val="0563C1"/>
      </a:hlink>
      <a:folHlink>
        <a:srgbClr val="E39509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Gob2024" id="{2F5F9722-0B10-344F-8C82-9BE0849341A2}" vid="{698E2328-B6BA-674D-B63D-49A7BA75759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1601</TotalTime>
  <Words>656</Words>
  <Application>Microsoft Office PowerPoint</Application>
  <PresentationFormat>Panorámica</PresentationFormat>
  <Paragraphs>84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Calibri</vt:lpstr>
      <vt:lpstr>Verdana</vt:lpstr>
      <vt:lpstr>Arial</vt:lpstr>
      <vt:lpstr>TemaGob2024</vt:lpstr>
      <vt:lpstr>SIELF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Rodrigo Fuentes</cp:lastModifiedBy>
  <cp:revision>35</cp:revision>
  <dcterms:created xsi:type="dcterms:W3CDTF">2022-09-08T19:25:06Z</dcterms:created>
  <dcterms:modified xsi:type="dcterms:W3CDTF">2024-12-16T13:33:32Z</dcterms:modified>
</cp:coreProperties>
</file>