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7" r:id="rId5"/>
    <p:sldMasterId id="2147483759" r:id="rId6"/>
    <p:sldMasterId id="2147483773" r:id="rId7"/>
  </p:sldMasterIdLst>
  <p:notesMasterIdLst>
    <p:notesMasterId r:id="rId17"/>
  </p:notesMasterIdLst>
  <p:sldIdLst>
    <p:sldId id="257" r:id="rId8"/>
    <p:sldId id="2147476136" r:id="rId9"/>
    <p:sldId id="2147476137" r:id="rId10"/>
    <p:sldId id="2147476143" r:id="rId11"/>
    <p:sldId id="2147476141" r:id="rId12"/>
    <p:sldId id="2147476138" r:id="rId13"/>
    <p:sldId id="2147476142" r:id="rId14"/>
    <p:sldId id="2147476144" r:id="rId15"/>
    <p:sldId id="2147476139" r:id="rId16"/>
  </p:sldIdLst>
  <p:sldSz cx="12192000" cy="6858000"/>
  <p:notesSz cx="6858000" cy="9144000"/>
  <p:custDataLst>
    <p:tags r:id="rId18"/>
  </p:custData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08A5B54-68B9-F210-EF10-DB7EAFFF4E10}" name="Mauricio Villagran Aros" initials="MV" userId="S::mvillagran@metro.cl::4b932912-eeb7-4f2f-91af-b6e7dcc5dbba" providerId="AD"/>
  <p188:author id="{5D1C7588-1770-856A-0787-82419E9A9368}" name="Carla Alegre Tamarin" initials="CAT" userId="S::calegre@metro.cl::a587d0cd-ce30-4e1d-a28c-8dec9155ebf6" providerId="AD"/>
  <p188:author id="{7E7C35B2-48DF-C792-D33E-CDC4702F2F7E}" name="Manuel Espinoza Gonzalez" initials="MG" userId="S::mespinoza@metro.cl::91f94869-85c2-42da-a6c3-36354e807431" providerId="AD"/>
  <p188:author id="{1073EBB8-8295-2BF8-1732-F970919D6F33}" name="Ricardo Cardenas Vera" initials="RCV" userId="S::RCARDENAS@metro.cl::adbfa420-f08e-4cb8-a499-f61723ecd55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3488"/>
    <a:srgbClr val="DC0D28"/>
    <a:srgbClr val="D9D9D9"/>
    <a:srgbClr val="7F7F7F"/>
    <a:srgbClr val="50A9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785972-6884-4745-B56D-0B418B14ABF8}" v="31" dt="2024-11-26T15:56:00.969"/>
    <p1510:client id="{29513FF2-40D9-4D3D-82C9-64345F575641}" v="56" dt="2024-11-26T13:38:38.684"/>
    <p1510:client id="{3518DFB3-3C19-403E-A9E2-0D97A7FF67EB}" v="19" dt="2024-11-25T17:59:39.035"/>
    <p1510:client id="{718B45D5-1F3A-4CBB-AE9B-4DBDFD6BAFF1}" v="88" dt="2024-11-26T13:34:02"/>
    <p1510:client id="{8BE1C953-7FF9-4685-8F1E-DF21FE0784CA}" v="316" dt="2024-11-26T12:57:14.8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772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FB049-D7AC-4F3A-89CC-4B83139FB3C8}" type="datetimeFigureOut">
              <a:rPr lang="es-CL" smtClean="0"/>
              <a:t>26-11-2024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BA7A1-6A81-403B-89D2-1D7D060996D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9469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153E1-87BD-4572-B472-31865EE28AEB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0465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EA5270F-E9B7-A741-B27F-5FF255219372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2D2B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87316" y="1119116"/>
            <a:ext cx="8130141" cy="151684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99E7E6-3210-7342-8BB6-835BB9DE0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579" y="387941"/>
            <a:ext cx="4141326" cy="8413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35A8CB5-E2BD-014A-8B52-4A77B7EC4B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5" t="-1107" r="33437" b="-1507"/>
          <a:stretch/>
        </p:blipFill>
        <p:spPr>
          <a:xfrm>
            <a:off x="0" y="2717845"/>
            <a:ext cx="12192000" cy="3605517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CFEA230F-9CCF-694C-92AA-52804B0BE8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7316" y="2773583"/>
            <a:ext cx="8130141" cy="57352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subtítulo</a:t>
            </a:r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6FF0CC8-B62A-6249-9395-CC59937E16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227"/>
          <a:stretch/>
        </p:blipFill>
        <p:spPr>
          <a:xfrm>
            <a:off x="277860" y="6374745"/>
            <a:ext cx="6433967" cy="36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63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EA5270F-E9B7-A741-B27F-5FF255219372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2D2B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87316" y="1119116"/>
            <a:ext cx="8130141" cy="151684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99E7E6-3210-7342-8BB6-835BB9DE0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579" y="387941"/>
            <a:ext cx="4141326" cy="8413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35A8CB5-E2BD-014A-8B52-4A77B7EC4B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5" t="-1107" r="33437" b="-1507"/>
          <a:stretch/>
        </p:blipFill>
        <p:spPr>
          <a:xfrm>
            <a:off x="0" y="2717845"/>
            <a:ext cx="12192000" cy="3605517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CFEA230F-9CCF-694C-92AA-52804B0BE8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7316" y="2773583"/>
            <a:ext cx="8130141" cy="57352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subtítulo</a:t>
            </a:r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6FF0CC8-B62A-6249-9395-CC59937E16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227"/>
          <a:stretch/>
        </p:blipFill>
        <p:spPr>
          <a:xfrm>
            <a:off x="277860" y="6374745"/>
            <a:ext cx="6433967" cy="36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16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E9CA85-347D-474D-8AC7-37446DA6C727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4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EA230F-9CCF-694C-92AA-52804B0BE8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6481" y="214397"/>
            <a:ext cx="6183875" cy="439334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898525" indent="-342900" algn="l">
              <a:buClr>
                <a:schemeClr val="bg1"/>
              </a:buClr>
              <a:buFont typeface="Century Gothic" panose="020B0502020202020204" pitchFamily="34" charset="0"/>
              <a:buChar char="−"/>
              <a:defRPr sz="200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subtítulo</a:t>
            </a:r>
          </a:p>
          <a:p>
            <a:pPr lvl="0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B14658-1E5F-4947-AFFB-BBC35E90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FCEB0D-F0DC-8E4E-9457-47FF3A158D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183" y="4805169"/>
            <a:ext cx="11083634" cy="18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95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E9CA85-347D-474D-8AC7-37446DA6C727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179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307" y="1003412"/>
            <a:ext cx="11663496" cy="1404000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B14658-1E5F-4947-AFFB-BBC35E90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BE5E4CA-1D7D-B04B-B850-518CAD706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8374"/>
            <a:ext cx="12192000" cy="372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22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E9CA85-347D-474D-8AC7-37446DA6C727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9A34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2956" y="2702255"/>
            <a:ext cx="11677143" cy="1530682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B14658-1E5F-4947-AFFB-BBC35E90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FCEB0D-F0DC-8E4E-9457-47FF3A158D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183" y="4805169"/>
            <a:ext cx="11083634" cy="18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0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9986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DCEEA0-A994-064C-ADE7-5320A680A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197" y="903515"/>
            <a:ext cx="11653605" cy="5740088"/>
          </a:xfrm>
          <a:prstGeom prst="rect">
            <a:avLst/>
          </a:prstGeo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6196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lantilla_ppt_2016_wide_fondo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" y="0"/>
            <a:ext cx="12189024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DC88CE4-E87A-F24C-BA82-DD195941F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335" y="5103361"/>
            <a:ext cx="5317329" cy="121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51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EA5270F-E9B7-A741-B27F-5FF255219372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2D2B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87316" y="1119116"/>
            <a:ext cx="8130141" cy="151684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99E7E6-3210-7342-8BB6-835BB9DE0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579" y="387941"/>
            <a:ext cx="4141326" cy="8413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35A8CB5-E2BD-014A-8B52-4A77B7EC4B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5" t="-1107" r="33437" b="-1507"/>
          <a:stretch/>
        </p:blipFill>
        <p:spPr>
          <a:xfrm>
            <a:off x="0" y="2717845"/>
            <a:ext cx="12192000" cy="3605517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CFEA230F-9CCF-694C-92AA-52804B0BE8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7316" y="2773583"/>
            <a:ext cx="8130141" cy="57352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subtítulo</a:t>
            </a:r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6FF0CC8-B62A-6249-9395-CC59937E16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227"/>
          <a:stretch/>
        </p:blipFill>
        <p:spPr>
          <a:xfrm>
            <a:off x="277860" y="6374745"/>
            <a:ext cx="6433967" cy="36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13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E9CA85-347D-474D-8AC7-37446DA6C727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4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EA230F-9CCF-694C-92AA-52804B0BE8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6481" y="214397"/>
            <a:ext cx="6183875" cy="439334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lnSpc>
                <a:spcPct val="100000"/>
              </a:lnSpc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subtítulo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B14658-1E5F-4947-AFFB-BBC35E90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FCEB0D-F0DC-8E4E-9457-47FF3A158D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183" y="4805169"/>
            <a:ext cx="11083634" cy="18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02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E9CA85-347D-474D-8AC7-37446DA6C727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179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307" y="1003412"/>
            <a:ext cx="11663496" cy="1404000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B14658-1E5F-4947-AFFB-BBC35E90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BE5E4CA-1D7D-B04B-B850-518CAD706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8374"/>
            <a:ext cx="12192000" cy="372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56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E9CA85-347D-474D-8AC7-37446DA6C727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4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EA230F-9CCF-694C-92AA-52804B0BE8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6481" y="214397"/>
            <a:ext cx="6183875" cy="439334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lnSpc>
                <a:spcPct val="100000"/>
              </a:lnSpc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subtítulo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B14658-1E5F-4947-AFFB-BBC35E90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FCEB0D-F0DC-8E4E-9457-47FF3A158D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183" y="4805169"/>
            <a:ext cx="11083634" cy="18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17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E9CA85-347D-474D-8AC7-37446DA6C727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9A34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2956" y="2702255"/>
            <a:ext cx="11677143" cy="1530682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B14658-1E5F-4947-AFFB-BBC35E90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FCEB0D-F0DC-8E4E-9457-47FF3A158D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183" y="4805169"/>
            <a:ext cx="11083634" cy="18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617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0445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DCEEA0-A994-064C-ADE7-5320A680A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197" y="903515"/>
            <a:ext cx="11653605" cy="5740088"/>
          </a:xfrm>
          <a:prstGeom prst="rect">
            <a:avLst/>
          </a:prstGeo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42826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lantilla_ppt_2016_wide_fondo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" y="0"/>
            <a:ext cx="12189024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DC88CE4-E87A-F24C-BA82-DD195941F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335" y="5103361"/>
            <a:ext cx="5317329" cy="121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76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10">
              <a:defRPr/>
            </a:pPr>
            <a:fld id="{10EA771B-62E6-4ED8-BBBA-63F9F89F6B00}" type="datetimeFigureOut">
              <a:rPr lang="es-CL" smtClean="0">
                <a:solidFill>
                  <a:srgbClr val="7F7F7F"/>
                </a:solidFill>
              </a:rPr>
              <a:pPr defTabSz="1219110">
                <a:defRPr/>
              </a:pPr>
              <a:t>26-11-2024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10">
              <a:defRPr/>
            </a:pPr>
            <a:endParaRPr lang="es-CL">
              <a:solidFill>
                <a:srgbClr val="7F7F7F"/>
              </a:solidFill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10">
              <a:defRPr/>
            </a:pPr>
            <a:fld id="{69D6E00E-4872-400B-A7F6-765467F1A8D6}" type="slidenum">
              <a:rPr lang="es-CL" smtClean="0">
                <a:solidFill>
                  <a:srgbClr val="7F7F7F"/>
                </a:solidFill>
              </a:rPr>
              <a:pPr defTabSz="1219110">
                <a:defRPr/>
              </a:pPr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8488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ase L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AB2FF89-892A-B84E-A0B2-C2FA65C2AB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7546" y="6126008"/>
            <a:ext cx="566988" cy="56047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83835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 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15650C6-2F50-6BCD-3132-6F0E3AC386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1D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BB6289D-B75D-3B52-0840-5BCB542B6150}"/>
              </a:ext>
            </a:extLst>
          </p:cNvPr>
          <p:cNvSpPr/>
          <p:nvPr/>
        </p:nvSpPr>
        <p:spPr>
          <a:xfrm>
            <a:off x="1" y="5953760"/>
            <a:ext cx="904240" cy="904240"/>
          </a:xfrm>
          <a:prstGeom prst="rect">
            <a:avLst/>
          </a:prstGeom>
          <a:solidFill>
            <a:srgbClr val="D70F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0BD5904-CD8C-69CA-6232-EE8DBBEC12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3" r="12653"/>
          <a:stretch/>
        </p:blipFill>
        <p:spPr>
          <a:xfrm>
            <a:off x="6203952" y="1444371"/>
            <a:ext cx="5988048" cy="450938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CF2D7DC-E1F4-BEBC-C6C5-859059DA51E2}"/>
              </a:ext>
            </a:extLst>
          </p:cNvPr>
          <p:cNvSpPr/>
          <p:nvPr/>
        </p:nvSpPr>
        <p:spPr>
          <a:xfrm>
            <a:off x="0" y="2739634"/>
            <a:ext cx="5609492" cy="437199"/>
          </a:xfrm>
          <a:prstGeom prst="rect">
            <a:avLst/>
          </a:prstGeom>
          <a:solidFill>
            <a:srgbClr val="D70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394831D-88FD-E342-3A71-863CE8F037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039" y="1444370"/>
            <a:ext cx="5688011" cy="1266983"/>
          </a:xfrm>
        </p:spPr>
        <p:txBody>
          <a:bodyPr anchor="b">
            <a:normAutofit/>
          </a:bodyPr>
          <a:lstStyle>
            <a:lvl1pPr algn="l">
              <a:defRPr sz="28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MX"/>
              <a:t>Haz clic para modificar el título</a:t>
            </a:r>
            <a:endParaRPr lang="es-CL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12371DB-773F-8D06-F3E8-013D6F016E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039" y="2740642"/>
            <a:ext cx="568801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Instancia / Área / etc.</a:t>
            </a:r>
          </a:p>
          <a:p>
            <a:r>
              <a:rPr lang="es-MX"/>
              <a:t>Fecha</a:t>
            </a:r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286535-444A-7788-E716-CE8EBB479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95" y="322008"/>
            <a:ext cx="3625882" cy="83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76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 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15650C6-2F50-6BCD-3132-6F0E3AC386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1D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BB6289D-B75D-3B52-0840-5BCB542B6150}"/>
              </a:ext>
            </a:extLst>
          </p:cNvPr>
          <p:cNvSpPr/>
          <p:nvPr/>
        </p:nvSpPr>
        <p:spPr>
          <a:xfrm>
            <a:off x="1" y="5953760"/>
            <a:ext cx="904240" cy="904240"/>
          </a:xfrm>
          <a:prstGeom prst="rect">
            <a:avLst/>
          </a:prstGeom>
          <a:solidFill>
            <a:srgbClr val="D70F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4EEAE81-3C87-9027-F1BF-88BA12245F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3" r="12653"/>
          <a:stretch/>
        </p:blipFill>
        <p:spPr>
          <a:xfrm>
            <a:off x="6203952" y="1444371"/>
            <a:ext cx="5988048" cy="45093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05BD606-9060-6857-87B7-65BBFEA529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/>
        </p:blipFill>
        <p:spPr>
          <a:xfrm>
            <a:off x="6203952" y="1444370"/>
            <a:ext cx="5988048" cy="450938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FA922DD-01EC-CD42-079D-714E6E23580B}"/>
              </a:ext>
            </a:extLst>
          </p:cNvPr>
          <p:cNvSpPr/>
          <p:nvPr/>
        </p:nvSpPr>
        <p:spPr>
          <a:xfrm>
            <a:off x="0" y="2739634"/>
            <a:ext cx="5609492" cy="437199"/>
          </a:xfrm>
          <a:prstGeom prst="rect">
            <a:avLst/>
          </a:prstGeom>
          <a:solidFill>
            <a:srgbClr val="D70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128F235-2977-E610-BAAA-E0B43DA46D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039" y="1444370"/>
            <a:ext cx="5688011" cy="1266983"/>
          </a:xfrm>
        </p:spPr>
        <p:txBody>
          <a:bodyPr anchor="b">
            <a:normAutofit/>
          </a:bodyPr>
          <a:lstStyle>
            <a:lvl1pPr algn="l">
              <a:defRPr sz="28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MX"/>
              <a:t>Haz clic para modificar el título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CBA7F7-43CA-5018-7690-FD3AF7873E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039" y="2740642"/>
            <a:ext cx="568801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Instancia / Área / etc.</a:t>
            </a:r>
          </a:p>
          <a:p>
            <a:r>
              <a:rPr lang="es-MX"/>
              <a:t>Fecha</a:t>
            </a:r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1FEE85E-83F3-88A6-C5A4-610C2D346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295" y="322008"/>
            <a:ext cx="3625882" cy="83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50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1- 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15650C6-2F50-6BCD-3132-6F0E3AC386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1D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445E22B-BBCA-5846-3829-9A0103E0F3A4}"/>
              </a:ext>
            </a:extLst>
          </p:cNvPr>
          <p:cNvSpPr/>
          <p:nvPr/>
        </p:nvSpPr>
        <p:spPr>
          <a:xfrm>
            <a:off x="0" y="2739634"/>
            <a:ext cx="5609492" cy="437199"/>
          </a:xfrm>
          <a:prstGeom prst="rect">
            <a:avLst/>
          </a:prstGeom>
          <a:solidFill>
            <a:srgbClr val="D70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BB6289D-B75D-3B52-0840-5BCB542B6150}"/>
              </a:ext>
            </a:extLst>
          </p:cNvPr>
          <p:cNvSpPr/>
          <p:nvPr/>
        </p:nvSpPr>
        <p:spPr>
          <a:xfrm>
            <a:off x="1" y="5953760"/>
            <a:ext cx="904240" cy="904240"/>
          </a:xfrm>
          <a:prstGeom prst="rect">
            <a:avLst/>
          </a:prstGeom>
          <a:solidFill>
            <a:srgbClr val="D70F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128F235-2977-E610-BAAA-E0B43DA46D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039" y="1444370"/>
            <a:ext cx="5688011" cy="1266983"/>
          </a:xfrm>
        </p:spPr>
        <p:txBody>
          <a:bodyPr anchor="b">
            <a:normAutofit/>
          </a:bodyPr>
          <a:lstStyle>
            <a:lvl1pPr algn="l">
              <a:defRPr sz="28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MX"/>
              <a:t>Haz clic para modificar el título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CBA7F7-43CA-5018-7690-FD3AF7873E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039" y="2740642"/>
            <a:ext cx="568801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Instancia / Área / etc.</a:t>
            </a:r>
          </a:p>
          <a:p>
            <a:r>
              <a:rPr lang="es-MX"/>
              <a:t>Fecha</a:t>
            </a:r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D496A3B-9BED-D158-3687-05FDC3C03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2" b="9642"/>
          <a:stretch/>
        </p:blipFill>
        <p:spPr>
          <a:xfrm>
            <a:off x="6203952" y="1444371"/>
            <a:ext cx="5988048" cy="450938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CA2B2A6-958E-A74C-2760-0588E9976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95" y="322008"/>
            <a:ext cx="3625882" cy="83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72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15650C6-2F50-6BCD-3132-6F0E3AC3869B}"/>
              </a:ext>
            </a:extLst>
          </p:cNvPr>
          <p:cNvSpPr/>
          <p:nvPr/>
        </p:nvSpPr>
        <p:spPr>
          <a:xfrm>
            <a:off x="19348" y="0"/>
            <a:ext cx="12192000" cy="6858000"/>
          </a:xfrm>
          <a:prstGeom prst="rect">
            <a:avLst/>
          </a:prstGeom>
          <a:solidFill>
            <a:srgbClr val="1E1D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CBA7F7-43CA-5018-7690-FD3AF7873E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0625" y="1481658"/>
            <a:ext cx="5871498" cy="4924221"/>
          </a:xfrm>
        </p:spPr>
        <p:txBody>
          <a:bodyPr>
            <a:normAutofit/>
          </a:bodyPr>
          <a:lstStyle>
            <a:lvl1pPr marL="342900" indent="-342900" algn="l">
              <a:buFont typeface="+mj-lt"/>
              <a:buAutoNum type="arabicPeriod"/>
              <a:defRPr sz="16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subtítulo</a:t>
            </a:r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992B8AE-8ECC-1262-2296-F0CFC4D60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9822" y="322008"/>
            <a:ext cx="800355" cy="80035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0BD5904-CD8C-69CA-6232-EE8DBBEC12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00" r="32804"/>
          <a:stretch/>
        </p:blipFill>
        <p:spPr>
          <a:xfrm>
            <a:off x="-1" y="-4450"/>
            <a:ext cx="4771178" cy="686245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1BB6289D-B75D-3B52-0840-5BCB542B6150}"/>
              </a:ext>
            </a:extLst>
          </p:cNvPr>
          <p:cNvSpPr/>
          <p:nvPr/>
        </p:nvSpPr>
        <p:spPr>
          <a:xfrm>
            <a:off x="0" y="5953760"/>
            <a:ext cx="904240" cy="904240"/>
          </a:xfrm>
          <a:prstGeom prst="rect">
            <a:avLst/>
          </a:prstGeom>
          <a:solidFill>
            <a:srgbClr val="D70F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FF5AE7-C1A5-F3F4-7CC1-C486B65F3ACC}"/>
              </a:ext>
            </a:extLst>
          </p:cNvPr>
          <p:cNvSpPr txBox="1"/>
          <p:nvPr/>
        </p:nvSpPr>
        <p:spPr>
          <a:xfrm>
            <a:off x="4960625" y="815687"/>
            <a:ext cx="5176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solidFill>
                  <a:schemeClr val="bg1"/>
                </a:solidFill>
              </a:rPr>
              <a:t>Agenda</a:t>
            </a:r>
            <a:endParaRPr lang="es-CL" sz="2400" b="1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8D05D7C-F610-7868-B2CE-446FB2725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295" y="322008"/>
            <a:ext cx="3625882" cy="83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04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E9CA85-347D-474D-8AC7-37446DA6C727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179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307" y="1003412"/>
            <a:ext cx="11663496" cy="1404000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B14658-1E5F-4947-AFFB-BBC35E90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BE5E4CA-1D7D-B04B-B850-518CAD706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8374"/>
            <a:ext cx="12192000" cy="372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390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 Portadil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0BD5904-CD8C-69CA-6232-EE8DBBEC12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55" b="78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15650C6-2F50-6BCD-3132-6F0E3AC3869B}"/>
              </a:ext>
            </a:extLst>
          </p:cNvPr>
          <p:cNvSpPr/>
          <p:nvPr/>
        </p:nvSpPr>
        <p:spPr>
          <a:xfrm>
            <a:off x="580293" y="3980948"/>
            <a:ext cx="11031415" cy="1746151"/>
          </a:xfrm>
          <a:prstGeom prst="rect">
            <a:avLst/>
          </a:prstGeom>
          <a:solidFill>
            <a:srgbClr val="1E1D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A6605F6-650D-B183-399E-19E679348F0B}"/>
              </a:ext>
            </a:extLst>
          </p:cNvPr>
          <p:cNvSpPr/>
          <p:nvPr/>
        </p:nvSpPr>
        <p:spPr>
          <a:xfrm>
            <a:off x="0" y="0"/>
            <a:ext cx="800355" cy="800355"/>
          </a:xfrm>
          <a:prstGeom prst="rect">
            <a:avLst/>
          </a:prstGeom>
          <a:solidFill>
            <a:srgbClr val="D70F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128F235-2977-E610-BAAA-E0B43DA46D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20599" y="4303963"/>
            <a:ext cx="8350802" cy="1100120"/>
          </a:xfrm>
        </p:spPr>
        <p:txBody>
          <a:bodyPr anchor="ctr">
            <a:normAutofit/>
          </a:bodyPr>
          <a:lstStyle>
            <a:lvl1pPr algn="ctr">
              <a:defRPr sz="28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MX"/>
              <a:t>Haz clic para modificar el título</a:t>
            </a:r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5EFD0E-D7D7-3E64-B8B0-934C4523D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95" y="322008"/>
            <a:ext cx="3625882" cy="83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60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 Portadi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D460B82A-925B-9B96-E380-F98FD208AE2E}"/>
              </a:ext>
            </a:extLst>
          </p:cNvPr>
          <p:cNvSpPr/>
          <p:nvPr/>
        </p:nvSpPr>
        <p:spPr>
          <a:xfrm>
            <a:off x="0" y="0"/>
            <a:ext cx="12211348" cy="6858000"/>
          </a:xfrm>
          <a:prstGeom prst="rect">
            <a:avLst/>
          </a:prstGeom>
          <a:solidFill>
            <a:srgbClr val="1E1D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89FD394-7006-ECDA-374F-FA4EB90CF3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25" b="34429"/>
          <a:stretch/>
        </p:blipFill>
        <p:spPr>
          <a:xfrm>
            <a:off x="0" y="3429001"/>
            <a:ext cx="12192000" cy="3429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9431462-74B8-53DB-5148-E85F5ADE787B}"/>
              </a:ext>
            </a:extLst>
          </p:cNvPr>
          <p:cNvSpPr/>
          <p:nvPr/>
        </p:nvSpPr>
        <p:spPr>
          <a:xfrm>
            <a:off x="0" y="5953760"/>
            <a:ext cx="904240" cy="904240"/>
          </a:xfrm>
          <a:prstGeom prst="rect">
            <a:avLst/>
          </a:prstGeom>
          <a:solidFill>
            <a:srgbClr val="D70F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0A208467-9487-65FE-1D14-13FC449CBA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20599" y="1578350"/>
            <a:ext cx="8350802" cy="1100120"/>
          </a:xfrm>
        </p:spPr>
        <p:txBody>
          <a:bodyPr anchor="ctr">
            <a:normAutofit/>
          </a:bodyPr>
          <a:lstStyle>
            <a:lvl1pPr algn="ctr">
              <a:defRPr sz="28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MX"/>
              <a:t>Haz clic para modificar el título</a:t>
            </a:r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5A7BB4C-CAA5-046F-1343-C1243C1E7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95" y="322008"/>
            <a:ext cx="3625882" cy="83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55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00377E83-4AED-C84D-D090-E305D70C06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5438" y="763369"/>
            <a:ext cx="11566525" cy="5761256"/>
          </a:xfrm>
        </p:spPr>
        <p:txBody>
          <a:bodyPr>
            <a:noAutofit/>
          </a:bodyPr>
          <a:lstStyle>
            <a:lvl1pPr marL="72000" algn="just">
              <a:spcBef>
                <a:spcPts val="0"/>
              </a:spcBef>
              <a:spcAft>
                <a:spcPts val="600"/>
              </a:spcAft>
              <a:defRPr sz="1400"/>
            </a:lvl1pPr>
            <a:lvl2pPr marL="442913" indent="-228600" algn="just">
              <a:spcBef>
                <a:spcPts val="0"/>
              </a:spcBef>
              <a:spcAft>
                <a:spcPts val="600"/>
              </a:spcAft>
              <a:defRPr sz="1400"/>
            </a:lvl2pPr>
            <a:lvl3pPr marL="631825" indent="-228600" algn="just" defTabSz="631825">
              <a:spcBef>
                <a:spcPts val="0"/>
              </a:spcBef>
              <a:spcAft>
                <a:spcPts val="600"/>
              </a:spcAft>
              <a:defRPr sz="1400"/>
            </a:lvl3pPr>
            <a:lvl4pPr marL="811213" indent="-228600" algn="just">
              <a:spcBef>
                <a:spcPts val="0"/>
              </a:spcBef>
              <a:spcAft>
                <a:spcPts val="600"/>
              </a:spcAft>
              <a:tabLst>
                <a:tab pos="895350" algn="l"/>
              </a:tabLst>
              <a:defRPr sz="1400"/>
            </a:lvl4pPr>
            <a:lvl5pPr marL="990600" indent="-228600" algn="just">
              <a:spcBef>
                <a:spcPts val="0"/>
              </a:spcBef>
              <a:spcAft>
                <a:spcPts val="600"/>
              </a:spcAft>
              <a:defRPr sz="14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9C23359-E103-4F38-7DE4-225A97080FFB}"/>
              </a:ext>
            </a:extLst>
          </p:cNvPr>
          <p:cNvSpPr/>
          <p:nvPr/>
        </p:nvSpPr>
        <p:spPr>
          <a:xfrm>
            <a:off x="0" y="-1"/>
            <a:ext cx="12191999" cy="603315"/>
          </a:xfrm>
          <a:prstGeom prst="rect">
            <a:avLst/>
          </a:prstGeom>
          <a:solidFill>
            <a:srgbClr val="1E1D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5D31638-9D49-4CF0-6F01-CD1259DC3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19" y="160054"/>
            <a:ext cx="10785896" cy="283205"/>
          </a:xfrm>
        </p:spPr>
        <p:txBody>
          <a:bodyPr>
            <a:noAutofit/>
          </a:bodyPr>
          <a:lstStyle>
            <a:lvl1pPr>
              <a:defRPr sz="2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2" name="Marcador de texto 6">
            <a:extLst>
              <a:ext uri="{FF2B5EF4-FFF2-40B4-BE49-F238E27FC236}">
                <a16:creationId xmlns:a16="http://schemas.microsoft.com/office/drawing/2014/main" id="{775BF9B7-1824-890C-1BAA-D3B68EC22E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53807" y="6534946"/>
            <a:ext cx="3482443" cy="288291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7AF3A68-147F-5443-D13A-898F62A96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7547" y="62235"/>
            <a:ext cx="1062038" cy="37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47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66DAAFB-27FB-52D5-60C9-E7B6414EBE02}"/>
              </a:ext>
            </a:extLst>
          </p:cNvPr>
          <p:cNvSpPr/>
          <p:nvPr/>
        </p:nvSpPr>
        <p:spPr>
          <a:xfrm>
            <a:off x="0" y="-1"/>
            <a:ext cx="12192000" cy="603315"/>
          </a:xfrm>
          <a:prstGeom prst="rect">
            <a:avLst/>
          </a:prstGeom>
          <a:solidFill>
            <a:srgbClr val="1E1D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879CB2C-1DFD-B406-0F12-E168BECD4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19" y="160054"/>
            <a:ext cx="10785896" cy="283205"/>
          </a:xfrm>
        </p:spPr>
        <p:txBody>
          <a:bodyPr>
            <a:noAutofit/>
          </a:bodyPr>
          <a:lstStyle>
            <a:lvl1pPr>
              <a:defRPr sz="2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2" name="Marcador de texto 6">
            <a:extLst>
              <a:ext uri="{FF2B5EF4-FFF2-40B4-BE49-F238E27FC236}">
                <a16:creationId xmlns:a16="http://schemas.microsoft.com/office/drawing/2014/main" id="{9BC784DF-AB37-EB99-5DA0-CFF2770AA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53807" y="6534946"/>
            <a:ext cx="3482443" cy="288291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DA203F-BBE2-2A27-D0D3-B0177DB92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7547" y="62235"/>
            <a:ext cx="1062038" cy="37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51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es y recomenda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8">
            <a:extLst>
              <a:ext uri="{FF2B5EF4-FFF2-40B4-BE49-F238E27FC236}">
                <a16:creationId xmlns:a16="http://schemas.microsoft.com/office/drawing/2014/main" id="{C170FD21-4111-8F26-740F-E5F74885F5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5438" y="763369"/>
            <a:ext cx="11566525" cy="5832475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1pPr>
            <a:lvl2pPr algn="just">
              <a:spcBef>
                <a:spcPts val="0"/>
              </a:spcBef>
              <a:spcAft>
                <a:spcPts val="1200"/>
              </a:spcAft>
              <a:defRPr sz="1600"/>
            </a:lvl2pPr>
            <a:lvl3pPr algn="just">
              <a:spcBef>
                <a:spcPts val="0"/>
              </a:spcBef>
              <a:spcAft>
                <a:spcPts val="1200"/>
              </a:spcAft>
              <a:defRPr sz="1600"/>
            </a:lvl3pPr>
            <a:lvl4pPr algn="just">
              <a:spcBef>
                <a:spcPts val="0"/>
              </a:spcBef>
              <a:spcAft>
                <a:spcPts val="1200"/>
              </a:spcAft>
              <a:defRPr sz="1600"/>
            </a:lvl4pPr>
            <a:lvl5pPr algn="just">
              <a:spcBef>
                <a:spcPts val="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A5B8BFB-C207-0761-CF3A-C1B27D564486}"/>
              </a:ext>
            </a:extLst>
          </p:cNvPr>
          <p:cNvSpPr/>
          <p:nvPr/>
        </p:nvSpPr>
        <p:spPr>
          <a:xfrm>
            <a:off x="0" y="-1"/>
            <a:ext cx="12192000" cy="603315"/>
          </a:xfrm>
          <a:prstGeom prst="rect">
            <a:avLst/>
          </a:prstGeom>
          <a:solidFill>
            <a:srgbClr val="1E1D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38A35A17-76AE-9F78-07D3-E71ADB134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19" y="160054"/>
            <a:ext cx="10785896" cy="283205"/>
          </a:xfrm>
        </p:spPr>
        <p:txBody>
          <a:bodyPr>
            <a:noAutofit/>
          </a:bodyPr>
          <a:lstStyle>
            <a:lvl1pPr>
              <a:defRPr sz="2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ES"/>
              <a:t>Conclusiones y recomendaciones</a:t>
            </a:r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E331E12-92C1-BB62-11D8-14B0B4022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7547" y="62235"/>
            <a:ext cx="1062038" cy="37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13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apositiva 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23A5BF2-835E-FCBF-7A57-1997284198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F10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0A55714-8A9A-9683-132F-560583563E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00" y="2091257"/>
            <a:ext cx="3462393" cy="267548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535868F-8820-6281-864D-4E5717EF3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335" y="5103361"/>
            <a:ext cx="5317329" cy="121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584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culta - Título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C979A60C-137A-C158-FCF4-B24F9EDFBCDF}"/>
              </a:ext>
            </a:extLst>
          </p:cNvPr>
          <p:cNvSpPr/>
          <p:nvPr/>
        </p:nvSpPr>
        <p:spPr>
          <a:xfrm>
            <a:off x="0" y="-1"/>
            <a:ext cx="12192000" cy="603315"/>
          </a:xfrm>
          <a:prstGeom prst="rect">
            <a:avLst/>
          </a:prstGeom>
          <a:solidFill>
            <a:srgbClr val="1E1D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405FADE2-4680-3906-5FBF-1D902C87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19" y="160054"/>
            <a:ext cx="10785896" cy="283205"/>
          </a:xfrm>
        </p:spPr>
        <p:txBody>
          <a:bodyPr>
            <a:noAutofit/>
          </a:bodyPr>
          <a:lstStyle>
            <a:lvl1pPr>
              <a:defRPr sz="2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pic>
        <p:nvPicPr>
          <p:cNvPr id="3" name="Gráfico 2" descr="Flecha lineal: vuelta en U horizontal con relleno sólido">
            <a:hlinkClick r:id="" action="ppaction://noaction"/>
            <a:extLst>
              <a:ext uri="{FF2B5EF4-FFF2-40B4-BE49-F238E27FC236}">
                <a16:creationId xmlns:a16="http://schemas.microsoft.com/office/drawing/2014/main" id="{48F452E1-E141-21D6-8780-89ABD8967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5996" y="84268"/>
            <a:ext cx="358991" cy="358991"/>
          </a:xfrm>
          <a:prstGeom prst="rect">
            <a:avLst/>
          </a:prstGeom>
        </p:spPr>
      </p:pic>
      <p:sp>
        <p:nvSpPr>
          <p:cNvPr id="15" name="Marcador de contenido 8">
            <a:extLst>
              <a:ext uri="{FF2B5EF4-FFF2-40B4-BE49-F238E27FC236}">
                <a16:creationId xmlns:a16="http://schemas.microsoft.com/office/drawing/2014/main" id="{5292D966-DAF8-05AA-D539-07DBCF5BD4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5438" y="763369"/>
            <a:ext cx="11566525" cy="5761256"/>
          </a:xfrm>
        </p:spPr>
        <p:txBody>
          <a:bodyPr>
            <a:noAutofit/>
          </a:bodyPr>
          <a:lstStyle>
            <a:lvl1pPr marL="72000" algn="just">
              <a:spcBef>
                <a:spcPts val="0"/>
              </a:spcBef>
              <a:spcAft>
                <a:spcPts val="600"/>
              </a:spcAft>
              <a:defRPr sz="1400"/>
            </a:lvl1pPr>
            <a:lvl2pPr marL="442913" indent="-228600" algn="just">
              <a:spcBef>
                <a:spcPts val="0"/>
              </a:spcBef>
              <a:spcAft>
                <a:spcPts val="600"/>
              </a:spcAft>
              <a:defRPr sz="1400"/>
            </a:lvl2pPr>
            <a:lvl3pPr marL="631825" indent="-228600" algn="just" defTabSz="631825">
              <a:spcBef>
                <a:spcPts val="0"/>
              </a:spcBef>
              <a:spcAft>
                <a:spcPts val="600"/>
              </a:spcAft>
              <a:defRPr sz="1400"/>
            </a:lvl3pPr>
            <a:lvl4pPr marL="811213" indent="-228600" algn="just">
              <a:spcBef>
                <a:spcPts val="0"/>
              </a:spcBef>
              <a:spcAft>
                <a:spcPts val="600"/>
              </a:spcAft>
              <a:tabLst>
                <a:tab pos="895350" algn="l"/>
              </a:tabLst>
              <a:defRPr sz="1400"/>
            </a:lvl4pPr>
            <a:lvl5pPr marL="990600" indent="-228600" algn="just">
              <a:spcBef>
                <a:spcPts val="0"/>
              </a:spcBef>
              <a:spcAft>
                <a:spcPts val="600"/>
              </a:spcAft>
              <a:defRPr sz="14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6">
            <a:extLst>
              <a:ext uri="{FF2B5EF4-FFF2-40B4-BE49-F238E27FC236}">
                <a16:creationId xmlns:a16="http://schemas.microsoft.com/office/drawing/2014/main" id="{17779088-2E17-F43C-EDF3-E1142086BB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53807" y="6534946"/>
            <a:ext cx="3482443" cy="288291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C4EA822-31CE-0A8C-428A-7F112F99B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7547" y="62235"/>
            <a:ext cx="1062038" cy="37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483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culta - 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00D7AA5-461F-8316-11CD-530DE79AF7C4}"/>
              </a:ext>
            </a:extLst>
          </p:cNvPr>
          <p:cNvSpPr/>
          <p:nvPr/>
        </p:nvSpPr>
        <p:spPr>
          <a:xfrm>
            <a:off x="0" y="-1"/>
            <a:ext cx="12192000" cy="603315"/>
          </a:xfrm>
          <a:prstGeom prst="rect">
            <a:avLst/>
          </a:prstGeom>
          <a:solidFill>
            <a:srgbClr val="1E1D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5B79EF2-F4A3-1543-3E09-F34FDDF11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19" y="160054"/>
            <a:ext cx="10785896" cy="283205"/>
          </a:xfrm>
        </p:spPr>
        <p:txBody>
          <a:bodyPr>
            <a:noAutofit/>
          </a:bodyPr>
          <a:lstStyle>
            <a:lvl1pPr>
              <a:defRPr sz="2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6" name="Marcador de texto 6">
            <a:extLst>
              <a:ext uri="{FF2B5EF4-FFF2-40B4-BE49-F238E27FC236}">
                <a16:creationId xmlns:a16="http://schemas.microsoft.com/office/drawing/2014/main" id="{066FAA21-25BE-E9E9-6127-98C6D74C04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53807" y="6534946"/>
            <a:ext cx="3482443" cy="288291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7" name="Gráfico 6" descr="Flecha lineal: vuelta en U horizontal con relleno sólido">
            <a:hlinkClick r:id="" action="ppaction://noaction"/>
            <a:extLst>
              <a:ext uri="{FF2B5EF4-FFF2-40B4-BE49-F238E27FC236}">
                <a16:creationId xmlns:a16="http://schemas.microsoft.com/office/drawing/2014/main" id="{8EAC96AE-500A-E7C9-20A5-7C802A81F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5996" y="84268"/>
            <a:ext cx="358991" cy="35899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E356D81-A39C-1B9D-1B50-F1A13A25A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7547" y="62235"/>
            <a:ext cx="1062038" cy="37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90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1473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79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E9CA85-347D-474D-8AC7-37446DA6C727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9A34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BF4D7-1791-3540-AE70-7C0E0AD886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2956" y="2702255"/>
            <a:ext cx="11677143" cy="1530682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B14658-1E5F-4947-AFFB-BBC35E90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FCEB0D-F0DC-8E4E-9457-47FF3A158D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4183" y="4805169"/>
            <a:ext cx="11083634" cy="18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886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a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0BD5904-CD8C-69CA-6232-EE8DBBEC12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55" b="785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15650C6-2F50-6BCD-3132-6F0E3AC3869B}"/>
              </a:ext>
            </a:extLst>
          </p:cNvPr>
          <p:cNvSpPr/>
          <p:nvPr userDrawn="1"/>
        </p:nvSpPr>
        <p:spPr>
          <a:xfrm>
            <a:off x="300038" y="1700784"/>
            <a:ext cx="4015930" cy="4823841"/>
          </a:xfrm>
          <a:prstGeom prst="rect">
            <a:avLst/>
          </a:prstGeom>
          <a:solidFill>
            <a:srgbClr val="1E1D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A6605F6-650D-B183-399E-19E679348F0B}"/>
              </a:ext>
            </a:extLst>
          </p:cNvPr>
          <p:cNvSpPr/>
          <p:nvPr userDrawn="1"/>
        </p:nvSpPr>
        <p:spPr>
          <a:xfrm>
            <a:off x="-8795" y="6057645"/>
            <a:ext cx="800355" cy="800355"/>
          </a:xfrm>
          <a:prstGeom prst="rect">
            <a:avLst/>
          </a:prstGeom>
          <a:solidFill>
            <a:srgbClr val="D70F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128F235-2977-E610-BAAA-E0B43DA46D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013" y="1951078"/>
            <a:ext cx="3636075" cy="1907689"/>
          </a:xfrm>
        </p:spPr>
        <p:txBody>
          <a:bodyPr anchor="t">
            <a:normAutofit/>
          </a:bodyPr>
          <a:lstStyle>
            <a:lvl1pPr algn="l">
              <a:defRPr sz="36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MX"/>
              <a:t>Haz clic para modificar el título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CBA7F7-43CA-5018-7690-FD3AF7873E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013" y="3949846"/>
            <a:ext cx="3636075" cy="688358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rgbClr val="D70F26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subtítulo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2D0A55-0853-0417-C7CB-E128878248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013" y="4638204"/>
            <a:ext cx="3636075" cy="1690268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1200" b="0" i="0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>
              <a:buNone/>
              <a:defRPr sz="1050" b="0" i="0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>
              <a:buNone/>
              <a:defRPr sz="1050" b="0" i="0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B0927CB-4B3F-77BD-5872-69799097DF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04295" y="322008"/>
            <a:ext cx="3625882" cy="83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30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4920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DCEEA0-A994-064C-ADE7-5320A680A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197" y="903515"/>
            <a:ext cx="11653605" cy="5740088"/>
          </a:xfrm>
          <a:prstGeom prst="rect">
            <a:avLst/>
          </a:prstGeo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3773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lantilla_ppt_2016_wide_fondo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" y="0"/>
            <a:ext cx="12189024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DC88CE4-E87A-F24C-BA82-DD195941F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335" y="5103361"/>
            <a:ext cx="5317329" cy="121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6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ase L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A27B11-369C-FC42-AE87-57823E0D8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AB2FF89-892A-B84E-A0B2-C2FA65C2AB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7546" y="6126008"/>
            <a:ext cx="566988" cy="56047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D9637C-BC98-7A4E-AB38-DDC2E6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4366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ido pag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8"/>
          <p:cNvSpPr>
            <a:spLocks noGrp="1"/>
          </p:cNvSpPr>
          <p:nvPr>
            <p:ph sz="quarter" idx="10"/>
          </p:nvPr>
        </p:nvSpPr>
        <p:spPr>
          <a:xfrm>
            <a:off x="393702" y="692696"/>
            <a:ext cx="11343217" cy="569752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E8BB8BE-80A1-436D-957B-E6EBF2186BF7}" type="datetimeFigureOut">
              <a:rPr lang="es-CL" smtClean="0">
                <a:solidFill>
                  <a:srgbClr val="7F7F7F"/>
                </a:solidFill>
              </a:rPr>
              <a:pPr/>
              <a:t>26-11-2024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s-CL">
              <a:solidFill>
                <a:srgbClr val="7F7F7F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38D766-98D1-4865-AF3B-EA8541AAFC01}" type="slidenum">
              <a:rPr lang="es-CL" smtClean="0">
                <a:solidFill>
                  <a:srgbClr val="7F7F7F"/>
                </a:solidFill>
              </a:rPr>
              <a:pPr/>
              <a:t>‹Nº›</a:t>
            </a:fld>
            <a:endParaRPr lang="es-CL">
              <a:solidFill>
                <a:srgbClr val="7F7F7F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9630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9.emf"/><Relationship Id="rId5" Type="http://schemas.openxmlformats.org/officeDocument/2006/relationships/slideLayout" Target="../slideLayouts/slideLayout14.xml"/><Relationship Id="rId10" Type="http://schemas.openxmlformats.org/officeDocument/2006/relationships/oleObject" Target="../embeddings/oleObject2.bin"/><Relationship Id="rId4" Type="http://schemas.openxmlformats.org/officeDocument/2006/relationships/slideLayout" Target="../slideLayouts/slideLayout13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8FB61110-56A5-4C9D-B4D4-E5F413B6CD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35402585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2" imgW="395" imgH="396" progId="TCLayout.ActiveDocument.1">
                  <p:embed/>
                </p:oleObj>
              </mc:Choice>
              <mc:Fallback>
                <p:oleObj name="Diapositiva de think-cell" r:id="rId12" imgW="395" imgH="396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8FB61110-56A5-4C9D-B4D4-E5F413B6CD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229D0E8D-CE73-7546-A8C9-7819AE7C15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8985B09-FC7E-224D-9A82-C9374518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98" y="214397"/>
            <a:ext cx="8667974" cy="574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985985-AC12-9443-99EF-F4B86C24D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197" y="903515"/>
            <a:ext cx="11653605" cy="574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8278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70" r:id="rId6"/>
    <p:sldLayoutId id="2147483667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Century Gothic" panose="020B0502020202020204" pitchFamily="34" charset="0"/>
          <a:ea typeface="+mj-ea"/>
          <a:cs typeface="Consolas" panose="020B0609020204030204" pitchFamily="49" charset="0"/>
        </a:defRPr>
      </a:lvl1pPr>
    </p:titleStyle>
    <p:bodyStyle>
      <a:lvl1pPr marL="228600" indent="-228600" algn="just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1pPr>
      <a:lvl2pPr marL="685800" indent="-228600" algn="just" defTabSz="914400" rtl="0" eaLnBrk="1" latinLnBrk="0" hangingPunct="1">
        <a:lnSpc>
          <a:spcPct val="90000"/>
        </a:lnSpc>
        <a:spcBef>
          <a:spcPts val="500"/>
        </a:spcBef>
        <a:buFont typeface="Century Gothic" panose="020B0502020202020204" pitchFamily="34" charset="0"/>
        <a:buChar char="−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2pPr>
      <a:lvl3pPr marL="11430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3pPr>
      <a:lvl4pPr marL="1600200" indent="-228600" algn="just" defTabSz="914400" rtl="0" eaLnBrk="1" latinLnBrk="0" hangingPunct="1">
        <a:lnSpc>
          <a:spcPct val="90000"/>
        </a:lnSpc>
        <a:spcBef>
          <a:spcPts val="500"/>
        </a:spcBef>
        <a:buFont typeface="Century Gothic" panose="020B0502020202020204" pitchFamily="34" charset="0"/>
        <a:buChar char="−"/>
        <a:defRPr sz="105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4pPr>
      <a:lvl5pPr marL="20574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08F23A9B-9446-A858-A282-23E82D78E7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4518489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0" imgW="606" imgH="608" progId="TCLayout.ActiveDocument.1">
                  <p:embed/>
                </p:oleObj>
              </mc:Choice>
              <mc:Fallback>
                <p:oleObj name="Diapositiva de think-cell" r:id="rId10" imgW="606" imgH="60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8F23A9B-9446-A858-A282-23E82D78E7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229D0E8D-CE73-7546-A8C9-7819AE7C15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8985B09-FC7E-224D-9A82-C9374518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98" y="214397"/>
            <a:ext cx="8667974" cy="574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985985-AC12-9443-99EF-F4B86C24D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197" y="903515"/>
            <a:ext cx="11653605" cy="574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207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Century Gothic" panose="020B0502020202020204" pitchFamily="34" charset="0"/>
          <a:ea typeface="+mj-ea"/>
          <a:cs typeface="Consolas" panose="020B0609020204030204" pitchFamily="49" charset="0"/>
        </a:defRPr>
      </a:lvl1pPr>
    </p:titleStyle>
    <p:bodyStyle>
      <a:lvl1pPr marL="228600" indent="-228600" algn="just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1pPr>
      <a:lvl2pPr marL="685800" indent="-228600" algn="just" defTabSz="914400" rtl="0" eaLnBrk="1" latinLnBrk="0" hangingPunct="1">
        <a:lnSpc>
          <a:spcPct val="90000"/>
        </a:lnSpc>
        <a:spcBef>
          <a:spcPts val="500"/>
        </a:spcBef>
        <a:buFont typeface="Century Gothic" panose="020B0502020202020204" pitchFamily="34" charset="0"/>
        <a:buChar char="−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2pPr>
      <a:lvl3pPr marL="11430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3pPr>
      <a:lvl4pPr marL="1600200" indent="-228600" algn="just" defTabSz="914400" rtl="0" eaLnBrk="1" latinLnBrk="0" hangingPunct="1">
        <a:lnSpc>
          <a:spcPct val="90000"/>
        </a:lnSpc>
        <a:spcBef>
          <a:spcPts val="500"/>
        </a:spcBef>
        <a:buFont typeface="Century Gothic" panose="020B0502020202020204" pitchFamily="34" charset="0"/>
        <a:buChar char="−"/>
        <a:defRPr sz="105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4pPr>
      <a:lvl5pPr marL="20574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7614C111-5BAF-5280-AEDC-21E8B2C721B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0118083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2" imgW="606" imgH="608" progId="TCLayout.ActiveDocument.1">
                  <p:embed/>
                </p:oleObj>
              </mc:Choice>
              <mc:Fallback>
                <p:oleObj name="Diapositiva de think-cell" r:id="rId12" imgW="606" imgH="60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614C111-5BAF-5280-AEDC-21E8B2C721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229D0E8D-CE73-7546-A8C9-7819AE7C15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94221" y="214397"/>
            <a:ext cx="2828582" cy="574619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8985B09-FC7E-224D-9A82-C9374518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98" y="214397"/>
            <a:ext cx="8667974" cy="574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985985-AC12-9443-99EF-F4B86C24D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197" y="903515"/>
            <a:ext cx="11653605" cy="574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5020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Century Gothic" panose="020B0502020202020204" pitchFamily="34" charset="0"/>
          <a:ea typeface="+mj-ea"/>
          <a:cs typeface="Consolas" panose="020B0609020204030204" pitchFamily="49" charset="0"/>
        </a:defRPr>
      </a:lvl1pPr>
    </p:titleStyle>
    <p:bodyStyle>
      <a:lvl1pPr marL="228600" indent="-228600" algn="just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1pPr>
      <a:lvl2pPr marL="685800" indent="-228600" algn="just" defTabSz="914400" rtl="0" eaLnBrk="1" latinLnBrk="0" hangingPunct="1">
        <a:lnSpc>
          <a:spcPct val="90000"/>
        </a:lnSpc>
        <a:spcBef>
          <a:spcPts val="500"/>
        </a:spcBef>
        <a:buFont typeface="Century Gothic" panose="020B0502020202020204" pitchFamily="34" charset="0"/>
        <a:buChar char="−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2pPr>
      <a:lvl3pPr marL="11430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3pPr>
      <a:lvl4pPr marL="1600200" indent="-228600" algn="just" defTabSz="914400" rtl="0" eaLnBrk="1" latinLnBrk="0" hangingPunct="1">
        <a:lnSpc>
          <a:spcPct val="90000"/>
        </a:lnSpc>
        <a:spcBef>
          <a:spcPts val="500"/>
        </a:spcBef>
        <a:buFont typeface="Century Gothic" panose="020B0502020202020204" pitchFamily="34" charset="0"/>
        <a:buChar char="−"/>
        <a:defRPr sz="105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4pPr>
      <a:lvl5pPr marL="20574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Century Gothic" panose="020B0502020202020204" pitchFamily="34" charset="0"/>
          <a:ea typeface="+mn-ea"/>
          <a:cs typeface="Consolas" panose="020B0609020204030204" pitchFamily="49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DBD9ED9-FD34-F48C-10EE-2C174DC28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692150"/>
            <a:ext cx="11591924" cy="998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E3A9A0-BB73-3D6D-CE94-F8203E85F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037" y="1825625"/>
            <a:ext cx="11591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E900C3-B2C1-4480-725B-6C3406CD3F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82000"/>
                  </a:schemeClr>
                </a:solidFill>
                <a:latin typeface="Montserrat" pitchFamily="2" charset="77"/>
              </a:defRPr>
            </a:lvl1pPr>
          </a:lstStyle>
          <a:p>
            <a:fld id="{1D8BD707-D9CF-40AE-B4C6-C98DA3205C0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F42525-02B6-1B65-41C5-70DA50B9D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82000"/>
                  </a:schemeClr>
                </a:solidFill>
                <a:latin typeface="Montserrat" pitchFamily="2" charset="77"/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8621EC-1EDC-B7C2-6EB5-6317A5653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82000"/>
                  </a:schemeClr>
                </a:solidFill>
                <a:latin typeface="Montserrat" pitchFamily="2" charset="77"/>
              </a:defRPr>
            </a:lvl1pPr>
          </a:lstStyle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17F2628-A06A-B1A6-F4C8-DF4B7B981A6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97547" y="62235"/>
            <a:ext cx="1062038" cy="37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0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89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436">
          <p15:clr>
            <a:srgbClr val="F26B43"/>
          </p15:clr>
        </p15:guide>
        <p15:guide id="6" orient="horz" pos="4110">
          <p15:clr>
            <a:srgbClr val="F26B43"/>
          </p15:clr>
        </p15:guide>
        <p15:guide id="7" pos="3772">
          <p15:clr>
            <a:srgbClr val="F26B43"/>
          </p15:clr>
        </p15:guide>
        <p15:guide id="8" pos="3908">
          <p15:clr>
            <a:srgbClr val="F26B43"/>
          </p15:clr>
        </p15:guide>
        <p15:guide id="9" orient="horz" pos="2092">
          <p15:clr>
            <a:srgbClr val="F26B43"/>
          </p15:clr>
        </p15:guide>
        <p15:guide id="10" orient="horz" pos="22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420C82-B90A-F21D-1E7D-EEC3D50949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s-ES" sz="2800" b="1"/>
            </a:br>
            <a:br>
              <a:rPr lang="es-ES" sz="2800" b="1"/>
            </a:br>
            <a:r>
              <a:rPr lang="es-ES" sz="2800" b="1"/>
              <a:t>Puertas de andén en Línea 1</a:t>
            </a:r>
            <a:endParaRPr lang="es-CL" sz="2800" b="1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2C4AA2-0984-ED5B-CE71-8D7832AFD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013" y="3560127"/>
            <a:ext cx="3636075" cy="688358"/>
          </a:xfrm>
        </p:spPr>
        <p:txBody>
          <a:bodyPr/>
          <a:lstStyle/>
          <a:p>
            <a:r>
              <a:rPr lang="es-CL"/>
              <a:t>Metro de Santiago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8066DB5-E6E4-FE04-394A-19E1D738EB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013" y="4003723"/>
            <a:ext cx="3636075" cy="1690268"/>
          </a:xfrm>
        </p:spPr>
        <p:txBody>
          <a:bodyPr/>
          <a:lstStyle/>
          <a:p>
            <a:r>
              <a:rPr lang="es-MX" sz="1600" b="1"/>
              <a:t>Manuel Espinoza</a:t>
            </a:r>
          </a:p>
          <a:p>
            <a:r>
              <a:rPr lang="es-MX"/>
              <a:t>División de Proyectos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6443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C290DFD-3E53-9A9A-D144-D3D7FEEF713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"/>
              <a:t>La Línea 1 fue inaugurada en septiembre del año 1975, contando con sólo 8 km y 12 estaciones (tramo San Pablo – La Moneda). A lo largo de los años posteriores, se extendió gradualmente hasta llegar a lo que es hoy en día, con </a:t>
            </a:r>
            <a:r>
              <a:rPr lang="es-ES" b="1"/>
              <a:t>27 estaciones </a:t>
            </a:r>
            <a:r>
              <a:rPr lang="es-ES"/>
              <a:t>distribuidas a lo largo de </a:t>
            </a:r>
            <a:r>
              <a:rPr lang="es-ES" b="1"/>
              <a:t>20 km</a:t>
            </a:r>
            <a:r>
              <a:rPr lang="es-ES"/>
              <a:t>:</a:t>
            </a:r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r>
              <a:rPr lang="es-ES"/>
              <a:t>Su centro de control está ubicado en el edificio corporativo de Metro, ubicado en Estación La Moneda, y su flota de trenes, que cuentan con conductor,  está compuesta por dos tipos de trenes con rodado neumático:</a:t>
            </a:r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r>
              <a:rPr lang="es-ES"/>
              <a:t>El sistema de señalización y pilotaje corresponde a un CBTC de la empresa Alstom.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E79B7186-9881-6BEB-F57F-B70704D3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Línea 1 Metro de Santiago</a:t>
            </a:r>
            <a:endParaRPr lang="es-C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EFA5BD2A-B45F-793E-9AA7-7E7AD485E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49" y="1670845"/>
            <a:ext cx="10347960" cy="197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8EBF39EC-68B2-E453-D7D0-0D3A8D0649A2}"/>
              </a:ext>
            </a:extLst>
          </p:cNvPr>
          <p:cNvSpPr/>
          <p:nvPr/>
        </p:nvSpPr>
        <p:spPr>
          <a:xfrm>
            <a:off x="1343961" y="4450226"/>
            <a:ext cx="4617652" cy="255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tx1"/>
                </a:solidFill>
              </a:rPr>
              <a:t>Trenes NS-93</a:t>
            </a:r>
            <a:endParaRPr lang="es-CL" sz="1400" b="1">
              <a:solidFill>
                <a:schemeClr val="tx1"/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FFC00E1C-33EC-E754-CDFC-2AE413CF682F}"/>
              </a:ext>
            </a:extLst>
          </p:cNvPr>
          <p:cNvSpPr/>
          <p:nvPr/>
        </p:nvSpPr>
        <p:spPr>
          <a:xfrm>
            <a:off x="1343961" y="4752538"/>
            <a:ext cx="4617652" cy="42030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2CF5773-13F3-83DA-3D97-D28EE2512477}"/>
              </a:ext>
            </a:extLst>
          </p:cNvPr>
          <p:cNvSpPr txBox="1"/>
          <p:nvPr/>
        </p:nvSpPr>
        <p:spPr>
          <a:xfrm>
            <a:off x="1410079" y="4824189"/>
            <a:ext cx="443854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200"/>
              <a:t>	Alstom 	          18 trenes de 8 coches</a:t>
            </a:r>
            <a:endParaRPr lang="es-CL" sz="1200"/>
          </a:p>
        </p:txBody>
      </p:sp>
      <p:pic>
        <p:nvPicPr>
          <p:cNvPr id="38" name="Picture 51" descr="Iconos De Equipo, Obrero, Trabajador De La Construcción imagen png - imagen  transparente descarga gratuita">
            <a:extLst>
              <a:ext uri="{FF2B5EF4-FFF2-40B4-BE49-F238E27FC236}">
                <a16:creationId xmlns:a16="http://schemas.microsoft.com/office/drawing/2014/main" id="{67102A4D-485B-A9AA-0871-DDD938E43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56" b="91889" l="10000" r="92889">
                        <a14:foregroundMark x1="22889" y1="69778" x2="39333" y2="82000"/>
                        <a14:foregroundMark x1="58556" y1="66333" x2="49000" y2="71778"/>
                        <a14:foregroundMark x1="49000" y1="71778" x2="43556" y2="77889"/>
                        <a14:foregroundMark x1="43556" y1="77889" x2="43111" y2="82000"/>
                        <a14:foregroundMark x1="41556" y1="64333" x2="42333" y2="74333"/>
                        <a14:foregroundMark x1="42333" y1="74333" x2="42556" y2="74778"/>
                        <a14:foregroundMark x1="20889" y1="76222" x2="36222" y2="89222"/>
                        <a14:foregroundMark x1="36222" y1="89222" x2="36222" y2="89222"/>
                        <a14:foregroundMark x1="12333" y1="86556" x2="12222" y2="77889"/>
                        <a14:foregroundMark x1="12222" y1="77889" x2="14444" y2="73778"/>
                        <a14:foregroundMark x1="20889" y1="91889" x2="13111" y2="69111"/>
                        <a14:foregroundMark x1="13111" y1="69111" x2="14444" y2="67778"/>
                        <a14:foregroundMark x1="61556" y1="80889" x2="82111" y2="66778"/>
                        <a14:foregroundMark x1="82111" y1="66778" x2="82333" y2="66222"/>
                        <a14:foregroundMark x1="92889" y1="56889" x2="92222" y2="60222"/>
                        <a14:foregroundMark x1="43444" y1="13889" x2="43667" y2="22444"/>
                        <a14:foregroundMark x1="43667" y1="22444" x2="43778" y2="22778"/>
                        <a14:foregroundMark x1="26222" y1="40556" x2="28444" y2="43111"/>
                        <a14:foregroundMark x1="41667" y1="6556" x2="47222" y2="6556"/>
                        <a14:backgroundMark x1="43444" y1="43222" x2="53778" y2="45222"/>
                        <a14:backgroundMark x1="53778" y1="45222" x2="59111" y2="4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489" y="4778540"/>
            <a:ext cx="368297" cy="3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Gráfico 38" descr="Tren con relleno sólido">
            <a:extLst>
              <a:ext uri="{FF2B5EF4-FFF2-40B4-BE49-F238E27FC236}">
                <a16:creationId xmlns:a16="http://schemas.microsoft.com/office/drawing/2014/main" id="{B577B0B8-A81B-A1DF-EE4C-7D775CA44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1094" y="4793004"/>
            <a:ext cx="339369" cy="339369"/>
          </a:xfrm>
          <a:prstGeom prst="rect">
            <a:avLst/>
          </a:prstGeom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id="{71946617-7DE1-05FC-85F9-BF8A8DAFA40B}"/>
              </a:ext>
            </a:extLst>
          </p:cNvPr>
          <p:cNvSpPr/>
          <p:nvPr/>
        </p:nvSpPr>
        <p:spPr>
          <a:xfrm>
            <a:off x="6140529" y="4450226"/>
            <a:ext cx="4617652" cy="255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tx1"/>
                </a:solidFill>
              </a:rPr>
              <a:t>Trenes NS-07</a:t>
            </a:r>
            <a:endParaRPr lang="es-CL" sz="1400" b="1">
              <a:solidFill>
                <a:schemeClr val="tx1"/>
              </a:solidFill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02404711-B479-1485-3930-A9C83BEC86B9}"/>
              </a:ext>
            </a:extLst>
          </p:cNvPr>
          <p:cNvSpPr/>
          <p:nvPr/>
        </p:nvSpPr>
        <p:spPr>
          <a:xfrm>
            <a:off x="6140529" y="4752538"/>
            <a:ext cx="4617652" cy="42030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4EE0CBB-93ED-9E26-E60D-F2879FAEF663}"/>
              </a:ext>
            </a:extLst>
          </p:cNvPr>
          <p:cNvSpPr txBox="1"/>
          <p:nvPr/>
        </p:nvSpPr>
        <p:spPr>
          <a:xfrm>
            <a:off x="6206647" y="4824189"/>
            <a:ext cx="4438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/>
              <a:t>	CAF 	          33 trenes de 9 coches</a:t>
            </a:r>
            <a:endParaRPr lang="es-CL" sz="1200"/>
          </a:p>
        </p:txBody>
      </p:sp>
      <p:pic>
        <p:nvPicPr>
          <p:cNvPr id="43" name="Picture 51" descr="Iconos De Equipo, Obrero, Trabajador De La Construcción imagen png - imagen  transparente descarga gratuita">
            <a:extLst>
              <a:ext uri="{FF2B5EF4-FFF2-40B4-BE49-F238E27FC236}">
                <a16:creationId xmlns:a16="http://schemas.microsoft.com/office/drawing/2014/main" id="{C2DB3ED4-31AF-274A-5AA3-3144FA245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56" b="91889" l="10000" r="92889">
                        <a14:foregroundMark x1="22889" y1="69778" x2="39333" y2="82000"/>
                        <a14:foregroundMark x1="58556" y1="66333" x2="49000" y2="71778"/>
                        <a14:foregroundMark x1="49000" y1="71778" x2="43556" y2="77889"/>
                        <a14:foregroundMark x1="43556" y1="77889" x2="43111" y2="82000"/>
                        <a14:foregroundMark x1="41556" y1="64333" x2="42333" y2="74333"/>
                        <a14:foregroundMark x1="42333" y1="74333" x2="42556" y2="74778"/>
                        <a14:foregroundMark x1="20889" y1="76222" x2="36222" y2="89222"/>
                        <a14:foregroundMark x1="36222" y1="89222" x2="36222" y2="89222"/>
                        <a14:foregroundMark x1="12333" y1="86556" x2="12222" y2="77889"/>
                        <a14:foregroundMark x1="12222" y1="77889" x2="14444" y2="73778"/>
                        <a14:foregroundMark x1="20889" y1="91889" x2="13111" y2="69111"/>
                        <a14:foregroundMark x1="13111" y1="69111" x2="14444" y2="67778"/>
                        <a14:foregroundMark x1="61556" y1="80889" x2="82111" y2="66778"/>
                        <a14:foregroundMark x1="82111" y1="66778" x2="82333" y2="66222"/>
                        <a14:foregroundMark x1="92889" y1="56889" x2="92222" y2="60222"/>
                        <a14:foregroundMark x1="43444" y1="13889" x2="43667" y2="22444"/>
                        <a14:foregroundMark x1="43667" y1="22444" x2="43778" y2="22778"/>
                        <a14:foregroundMark x1="26222" y1="40556" x2="28444" y2="43111"/>
                        <a14:foregroundMark x1="41667" y1="6556" x2="47222" y2="6556"/>
                        <a14:backgroundMark x1="43444" y1="43222" x2="53778" y2="45222"/>
                        <a14:backgroundMark x1="53778" y1="45222" x2="59111" y2="4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057" y="4778540"/>
            <a:ext cx="368297" cy="3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ráfico 43" descr="Tren con relleno sólido">
            <a:extLst>
              <a:ext uri="{FF2B5EF4-FFF2-40B4-BE49-F238E27FC236}">
                <a16:creationId xmlns:a16="http://schemas.microsoft.com/office/drawing/2014/main" id="{93EB0B16-D56F-E146-E5C5-63352B9BC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67662" y="4793004"/>
            <a:ext cx="339369" cy="33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36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FC0C638-AD84-422A-BCB8-BCC3460D45E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5438" y="763369"/>
            <a:ext cx="11566525" cy="5761256"/>
          </a:xfrm>
        </p:spPr>
        <p:txBody>
          <a:bodyPr/>
          <a:lstStyle/>
          <a:p>
            <a:r>
              <a:rPr lang="es-ES"/>
              <a:t>Línea 1 es la línea principal de la red de Metro, razón por la cual el aumento en las desconexiones generales por ingresos de personas a las vías o caída de objetos afecta fuertemente a los pasajeros.</a:t>
            </a:r>
          </a:p>
          <a:p>
            <a:r>
              <a:rPr lang="es-ES"/>
              <a:t>Es por ello que se requiere: </a:t>
            </a:r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  <a:p>
            <a:endParaRPr lang="es-CL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C4192B2-EE85-1F16-CD95-E8A8262DA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19" y="160054"/>
            <a:ext cx="10785896" cy="283205"/>
          </a:xfrm>
        </p:spPr>
        <p:txBody>
          <a:bodyPr/>
          <a:lstStyle/>
          <a:p>
            <a:r>
              <a:rPr lang="es-ES"/>
              <a:t>Proyecto “Puertas de andén en Línea 1”</a:t>
            </a:r>
            <a:endParaRPr lang="es-CL"/>
          </a:p>
        </p:txBody>
      </p:sp>
      <p:sp>
        <p:nvSpPr>
          <p:cNvPr id="65" name="Marcador de texto 64">
            <a:extLst>
              <a:ext uri="{FF2B5EF4-FFF2-40B4-BE49-F238E27FC236}">
                <a16:creationId xmlns:a16="http://schemas.microsoft.com/office/drawing/2014/main" id="{4354E799-1597-566B-0E70-37F3C3E6FE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/>
              <a:t>Imagen referencial.</a:t>
            </a:r>
            <a:endParaRPr lang="es-CL"/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1F8714E2-32F5-29C7-FF27-B48E62281EE3}"/>
              </a:ext>
            </a:extLst>
          </p:cNvPr>
          <p:cNvSpPr/>
          <p:nvPr/>
        </p:nvSpPr>
        <p:spPr>
          <a:xfrm>
            <a:off x="3657600" y="1912893"/>
            <a:ext cx="7811186" cy="187224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algn="just"/>
            <a:r>
              <a:rPr lang="es-ES" sz="1400">
                <a:solidFill>
                  <a:schemeClr val="tx1"/>
                </a:solidFill>
              </a:rPr>
              <a:t>Implementar un proyecto de sistemas de </a:t>
            </a:r>
            <a:r>
              <a:rPr lang="es-ES" sz="1400" b="1">
                <a:solidFill>
                  <a:schemeClr val="tx1"/>
                </a:solidFill>
              </a:rPr>
              <a:t>Puertas de Andén (PDA) </a:t>
            </a:r>
            <a:r>
              <a:rPr lang="es-ES" sz="1400">
                <a:solidFill>
                  <a:schemeClr val="tx1"/>
                </a:solidFill>
              </a:rPr>
              <a:t>en las </a:t>
            </a:r>
            <a:r>
              <a:rPr lang="es-ES" sz="1400" b="1">
                <a:solidFill>
                  <a:schemeClr val="tx1"/>
                </a:solidFill>
              </a:rPr>
              <a:t>27 estaciones de Línea 1 </a:t>
            </a:r>
            <a:r>
              <a:rPr lang="es-ES" sz="1400">
                <a:solidFill>
                  <a:schemeClr val="tx1"/>
                </a:solidFill>
              </a:rPr>
              <a:t>que permita dar seguridad a los usuarios que transitan por los andenes, mejorar el tiempo de embarque y desembarque de los pasajeros, evitar los riesgos de caídas de personas u objetos a las vías, garantizando así la continuidad operacional de los trenes.</a:t>
            </a:r>
            <a:endParaRPr lang="es-CL" sz="1400">
              <a:solidFill>
                <a:schemeClr val="tx1"/>
              </a:solidFill>
            </a:endParaRP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58A42D48-9B04-0D4B-CA47-5FB7BB6C8E72}"/>
              </a:ext>
            </a:extLst>
          </p:cNvPr>
          <p:cNvSpPr/>
          <p:nvPr/>
        </p:nvSpPr>
        <p:spPr>
          <a:xfrm>
            <a:off x="1658893" y="4185776"/>
            <a:ext cx="3888000" cy="59411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tx1"/>
                </a:solidFill>
              </a:rPr>
              <a:t>Ahorro en tiempo de viaje</a:t>
            </a:r>
            <a:endParaRPr lang="es-CL" sz="1400" b="1">
              <a:solidFill>
                <a:schemeClr val="tx1"/>
              </a:solidFill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743EDC44-38BD-533C-9A36-B508E78C72C1}"/>
              </a:ext>
            </a:extLst>
          </p:cNvPr>
          <p:cNvSpPr/>
          <p:nvPr/>
        </p:nvSpPr>
        <p:spPr>
          <a:xfrm>
            <a:off x="5779257" y="4185776"/>
            <a:ext cx="3888000" cy="59411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tx1"/>
                </a:solidFill>
              </a:rPr>
              <a:t>Ahorro en tiempo de espera</a:t>
            </a:r>
            <a:endParaRPr lang="es-CL" sz="1400" b="1">
              <a:solidFill>
                <a:schemeClr val="tx1"/>
              </a:solidFill>
            </a:endParaRP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472936FF-1858-9FB9-07CA-C317600C18BE}"/>
              </a:ext>
            </a:extLst>
          </p:cNvPr>
          <p:cNvSpPr/>
          <p:nvPr/>
        </p:nvSpPr>
        <p:spPr>
          <a:xfrm>
            <a:off x="2827800" y="4881317"/>
            <a:ext cx="3888000" cy="59411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tx1"/>
                </a:solidFill>
              </a:rPr>
              <a:t>Reducción accidentes fatales</a:t>
            </a:r>
            <a:endParaRPr lang="es-CL" sz="1400" b="1">
              <a:solidFill>
                <a:schemeClr val="tx1"/>
              </a:solidFill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45A71A5F-37E1-A04A-3CC1-AAA32CCB7C45}"/>
              </a:ext>
            </a:extLst>
          </p:cNvPr>
          <p:cNvSpPr/>
          <p:nvPr/>
        </p:nvSpPr>
        <p:spPr>
          <a:xfrm>
            <a:off x="6948164" y="4881317"/>
            <a:ext cx="3888000" cy="59411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tx1"/>
                </a:solidFill>
              </a:rPr>
              <a:t>Reducción de hacinamiento</a:t>
            </a:r>
            <a:endParaRPr lang="es-CL" sz="1400" b="1">
              <a:solidFill>
                <a:schemeClr val="tx1"/>
              </a:solidFill>
            </a:endParaRPr>
          </a:p>
        </p:txBody>
      </p:sp>
      <p:pic>
        <p:nvPicPr>
          <p:cNvPr id="57" name="Gráfico 56" descr="Reloj con relleno sólido">
            <a:extLst>
              <a:ext uri="{FF2B5EF4-FFF2-40B4-BE49-F238E27FC236}">
                <a16:creationId xmlns:a16="http://schemas.microsoft.com/office/drawing/2014/main" id="{F0591AC3-521E-DC9C-18C7-7D22F5D2C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0802" y="4227837"/>
            <a:ext cx="509989" cy="509989"/>
          </a:xfrm>
          <a:prstGeom prst="rect">
            <a:avLst/>
          </a:prstGeom>
        </p:spPr>
      </p:pic>
      <p:pic>
        <p:nvPicPr>
          <p:cNvPr id="58" name="Gráfico 57" descr="Reloj con relleno sólido">
            <a:extLst>
              <a:ext uri="{FF2B5EF4-FFF2-40B4-BE49-F238E27FC236}">
                <a16:creationId xmlns:a16="http://schemas.microsoft.com/office/drawing/2014/main" id="{2870E7B7-1B69-2683-C05C-A3E159EAB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65025" y="4227837"/>
            <a:ext cx="509989" cy="509989"/>
          </a:xfrm>
          <a:prstGeom prst="rect">
            <a:avLst/>
          </a:prstGeom>
        </p:spPr>
      </p:pic>
      <p:pic>
        <p:nvPicPr>
          <p:cNvPr id="59" name="Gráfico 58" descr="Niños con relleno sólido">
            <a:extLst>
              <a:ext uri="{FF2B5EF4-FFF2-40B4-BE49-F238E27FC236}">
                <a16:creationId xmlns:a16="http://schemas.microsoft.com/office/drawing/2014/main" id="{66327727-FB4E-5F7D-BB4B-EFF428E1F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8164" y="4895097"/>
            <a:ext cx="509988" cy="509988"/>
          </a:xfrm>
          <a:prstGeom prst="rect">
            <a:avLst/>
          </a:prstGeom>
        </p:spPr>
      </p:pic>
      <p:pic>
        <p:nvPicPr>
          <p:cNvPr id="60" name="Gráfico 59" descr="Niños con relleno sólido">
            <a:extLst>
              <a:ext uri="{FF2B5EF4-FFF2-40B4-BE49-F238E27FC236}">
                <a16:creationId xmlns:a16="http://schemas.microsoft.com/office/drawing/2014/main" id="{90C34112-2664-A56F-434F-560F4B867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3205" y="4958190"/>
            <a:ext cx="509988" cy="509988"/>
          </a:xfrm>
          <a:prstGeom prst="rect">
            <a:avLst/>
          </a:prstGeom>
        </p:spPr>
      </p:pic>
      <p:pic>
        <p:nvPicPr>
          <p:cNvPr id="61" name="Gráfico 60" descr="Cabestrillo con relleno sólido">
            <a:extLst>
              <a:ext uri="{FF2B5EF4-FFF2-40B4-BE49-F238E27FC236}">
                <a16:creationId xmlns:a16="http://schemas.microsoft.com/office/drawing/2014/main" id="{5E8EBB35-E0C2-1006-E5D5-A2BEF6CF3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08617" y="4923378"/>
            <a:ext cx="509988" cy="509988"/>
          </a:xfrm>
          <a:prstGeom prst="rect">
            <a:avLst/>
          </a:prstGeom>
        </p:spPr>
      </p:pic>
      <p:pic>
        <p:nvPicPr>
          <p:cNvPr id="62" name="Picture 4" descr="Director de Metro explica por qué no es posible instalar puertas de andén  en líneas antiguas - La Tercera">
            <a:extLst>
              <a:ext uri="{FF2B5EF4-FFF2-40B4-BE49-F238E27FC236}">
                <a16:creationId xmlns:a16="http://schemas.microsoft.com/office/drawing/2014/main" id="{21B364A9-421E-F75B-7B64-9ABAE098E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 t="36818" r="407" b="2068"/>
          <a:stretch/>
        </p:blipFill>
        <p:spPr bwMode="auto">
          <a:xfrm>
            <a:off x="742068" y="1912893"/>
            <a:ext cx="2824447" cy="1872246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957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0B07B-CBA7-EE6E-D09D-BB31D13C6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E2A6D08-F3AB-B312-9995-E540EAD3107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ES" dirty="0">
                <a:latin typeface="Montserrat"/>
              </a:rPr>
              <a:t>Más que sólo puertas de andén...</a:t>
            </a:r>
            <a:endParaRPr lang="es-CL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A0687D8-5B5F-80B9-71B2-48D19E7EB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486" y="1144094"/>
            <a:ext cx="7257649" cy="498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C7D1699-A127-F6C0-2572-DFCE2B4D7E5A}"/>
              </a:ext>
            </a:extLst>
          </p:cNvPr>
          <p:cNvSpPr/>
          <p:nvPr/>
        </p:nvSpPr>
        <p:spPr>
          <a:xfrm>
            <a:off x="7120652" y="3543416"/>
            <a:ext cx="2926904" cy="514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Pantallas de información a pasajeros</a:t>
            </a:r>
            <a:endParaRPr lang="es-CL" sz="1600" b="1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D68E269-8B7B-99A9-6B07-EC46034A1E00}"/>
              </a:ext>
            </a:extLst>
          </p:cNvPr>
          <p:cNvSpPr/>
          <p:nvPr/>
        </p:nvSpPr>
        <p:spPr>
          <a:xfrm>
            <a:off x="3754342" y="2984208"/>
            <a:ext cx="2332589" cy="81475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/>
              <a:t>CBTC L1</a:t>
            </a:r>
          </a:p>
          <a:p>
            <a:pPr algn="ctr"/>
            <a:r>
              <a:rPr lang="es-ES" sz="1600" b="1"/>
              <a:t>Trenes NS93 y NS07</a:t>
            </a:r>
            <a:endParaRPr lang="es-CL" sz="1600" b="1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75F62579-EC59-EE24-0D0A-9FA1D47FD917}"/>
              </a:ext>
            </a:extLst>
          </p:cNvPr>
          <p:cNvCxnSpPr>
            <a:cxnSpLocks/>
          </p:cNvCxnSpPr>
          <p:nvPr/>
        </p:nvCxnSpPr>
        <p:spPr>
          <a:xfrm>
            <a:off x="4895209" y="1472168"/>
            <a:ext cx="314284" cy="53782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86058A61-B84F-83CC-5372-3FDD50798DFD}"/>
              </a:ext>
            </a:extLst>
          </p:cNvPr>
          <p:cNvCxnSpPr>
            <a:cxnSpLocks/>
          </p:cNvCxnSpPr>
          <p:nvPr/>
        </p:nvCxnSpPr>
        <p:spPr>
          <a:xfrm flipH="1">
            <a:off x="9461215" y="2182258"/>
            <a:ext cx="67153" cy="66014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8888661-56C4-E698-F0F1-5AA8F76CC667}"/>
              </a:ext>
            </a:extLst>
          </p:cNvPr>
          <p:cNvSpPr/>
          <p:nvPr/>
        </p:nvSpPr>
        <p:spPr>
          <a:xfrm>
            <a:off x="8699802" y="2182258"/>
            <a:ext cx="1657132" cy="3008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/>
              <a:t>Sonorización</a:t>
            </a:r>
            <a:endParaRPr lang="es-CL" sz="1600" b="1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3B8AFE3-8974-4291-A844-75FE52E26C74}"/>
              </a:ext>
            </a:extLst>
          </p:cNvPr>
          <p:cNvSpPr/>
          <p:nvPr/>
        </p:nvSpPr>
        <p:spPr>
          <a:xfrm>
            <a:off x="4066642" y="1320359"/>
            <a:ext cx="1657132" cy="3008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/>
              <a:t>CCTV</a:t>
            </a:r>
            <a:endParaRPr lang="es-CL" sz="1600" b="1"/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C24B11E1-05AB-480C-CC95-1C3D71B77EEE}"/>
              </a:ext>
            </a:extLst>
          </p:cNvPr>
          <p:cNvCxnSpPr/>
          <p:nvPr/>
        </p:nvCxnSpPr>
        <p:spPr>
          <a:xfrm flipV="1">
            <a:off x="8584103" y="3229027"/>
            <a:ext cx="0" cy="31438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>
            <a:extLst>
              <a:ext uri="{FF2B5EF4-FFF2-40B4-BE49-F238E27FC236}">
                <a16:creationId xmlns:a16="http://schemas.microsoft.com/office/drawing/2014/main" id="{42DC5347-6FBA-2894-692C-20F91D6BA122}"/>
              </a:ext>
            </a:extLst>
          </p:cNvPr>
          <p:cNvSpPr/>
          <p:nvPr/>
        </p:nvSpPr>
        <p:spPr>
          <a:xfrm>
            <a:off x="3040834" y="6330522"/>
            <a:ext cx="108000" cy="10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F08119D-C9B8-8858-8811-77B48F2F0A67}"/>
              </a:ext>
            </a:extLst>
          </p:cNvPr>
          <p:cNvSpPr txBox="1"/>
          <p:nvPr/>
        </p:nvSpPr>
        <p:spPr>
          <a:xfrm>
            <a:off x="3148834" y="6246023"/>
            <a:ext cx="2413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/>
              <a:t>Interferencias con sistemas </a:t>
            </a:r>
            <a:endParaRPr lang="es-CL" sz="1200"/>
          </a:p>
        </p:txBody>
      </p:sp>
      <p:sp>
        <p:nvSpPr>
          <p:cNvPr id="22" name="Rectángulo: esquinas redondeadas 11">
            <a:extLst>
              <a:ext uri="{FF2B5EF4-FFF2-40B4-BE49-F238E27FC236}">
                <a16:creationId xmlns:a16="http://schemas.microsoft.com/office/drawing/2014/main" id="{11355CD5-7FD7-B85F-5374-A16956B066C9}"/>
              </a:ext>
            </a:extLst>
          </p:cNvPr>
          <p:cNvSpPr/>
          <p:nvPr/>
        </p:nvSpPr>
        <p:spPr>
          <a:xfrm>
            <a:off x="7405116" y="5487004"/>
            <a:ext cx="1657132" cy="50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Puesta </a:t>
            </a:r>
            <a:r>
              <a:rPr lang="es-ES" sz="1600" b="1" dirty="0">
                <a:solidFill>
                  <a:schemeClr val="tx1"/>
                </a:solidFill>
                <a:ea typeface="+mn-lt"/>
                <a:cs typeface="+mn-lt"/>
              </a:rPr>
              <a:t>a</a:t>
            </a:r>
            <a:r>
              <a:rPr lang="es-ES" sz="1600" b="1" dirty="0">
                <a:solidFill>
                  <a:schemeClr val="tx1"/>
                </a:solidFill>
              </a:rPr>
              <a:t> tierra PDA</a:t>
            </a:r>
            <a:endParaRPr lang="es-ES" sz="800" b="1" dirty="0">
              <a:solidFill>
                <a:schemeClr val="tx1"/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4CDBE271-4770-22AC-35BA-10F5B6DEF629}"/>
              </a:ext>
            </a:extLst>
          </p:cNvPr>
          <p:cNvSpPr/>
          <p:nvPr/>
        </p:nvSpPr>
        <p:spPr>
          <a:xfrm>
            <a:off x="5645938" y="6330522"/>
            <a:ext cx="108000" cy="108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C2C0870-5780-5149-BB06-09B0C6CB9FB2}"/>
              </a:ext>
            </a:extLst>
          </p:cNvPr>
          <p:cNvSpPr txBox="1"/>
          <p:nvPr/>
        </p:nvSpPr>
        <p:spPr>
          <a:xfrm>
            <a:off x="5779759" y="6246023"/>
            <a:ext cx="2413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/>
              <a:t>Trabajos de sistemas</a:t>
            </a:r>
            <a:endParaRPr lang="es-CL" sz="120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7F86D38B-43F7-AF9F-C15A-F5BEB550D747}"/>
              </a:ext>
            </a:extLst>
          </p:cNvPr>
          <p:cNvSpPr/>
          <p:nvPr/>
        </p:nvSpPr>
        <p:spPr>
          <a:xfrm>
            <a:off x="7797543" y="6330522"/>
            <a:ext cx="108000" cy="108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CC7064C-62F1-FBDF-D414-15D1DE847D8D}"/>
              </a:ext>
            </a:extLst>
          </p:cNvPr>
          <p:cNvSpPr txBox="1"/>
          <p:nvPr/>
        </p:nvSpPr>
        <p:spPr>
          <a:xfrm>
            <a:off x="7951493" y="6246023"/>
            <a:ext cx="2413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/>
              <a:t>Trabajos sistema eléctrico</a:t>
            </a:r>
            <a:endParaRPr lang="es-CL" sz="1200"/>
          </a:p>
        </p:txBody>
      </p:sp>
      <p:sp>
        <p:nvSpPr>
          <p:cNvPr id="27" name="Rectángulo: esquinas redondeadas 11">
            <a:extLst>
              <a:ext uri="{FF2B5EF4-FFF2-40B4-BE49-F238E27FC236}">
                <a16:creationId xmlns:a16="http://schemas.microsoft.com/office/drawing/2014/main" id="{0AA0FEA8-9859-09FF-97C3-3E85681A179E}"/>
              </a:ext>
            </a:extLst>
          </p:cNvPr>
          <p:cNvSpPr/>
          <p:nvPr/>
        </p:nvSpPr>
        <p:spPr>
          <a:xfrm>
            <a:off x="9138135" y="5487004"/>
            <a:ext cx="1657132" cy="50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600" b="1">
                <a:solidFill>
                  <a:schemeClr val="tx1"/>
                </a:solidFill>
              </a:rPr>
              <a:t>Alimentación eléctrica</a:t>
            </a:r>
            <a:endParaRPr lang="es-ES" sz="800" b="1">
              <a:solidFill>
                <a:schemeClr val="tx1"/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61FC9CD8-35ED-FDE0-AA8E-0AFC37F1D418}"/>
              </a:ext>
            </a:extLst>
          </p:cNvPr>
          <p:cNvSpPr/>
          <p:nvPr/>
        </p:nvSpPr>
        <p:spPr>
          <a:xfrm>
            <a:off x="6368682" y="1320359"/>
            <a:ext cx="1657132" cy="3008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/>
              <a:t>TETRA</a:t>
            </a:r>
            <a:endParaRPr lang="es-CL" sz="1600" b="1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93F6DAC9-1702-2ED6-F25A-6A2D0443717D}"/>
              </a:ext>
            </a:extLst>
          </p:cNvPr>
          <p:cNvSpPr/>
          <p:nvPr/>
        </p:nvSpPr>
        <p:spPr>
          <a:xfrm>
            <a:off x="8670722" y="1320358"/>
            <a:ext cx="1657132" cy="3008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/>
              <a:t>Telefonía</a:t>
            </a:r>
            <a:endParaRPr lang="es-CL" sz="1600" b="1"/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415F81DD-E433-5233-5304-2CD352709111}"/>
              </a:ext>
            </a:extLst>
          </p:cNvPr>
          <p:cNvGrpSpPr/>
          <p:nvPr/>
        </p:nvGrpSpPr>
        <p:grpSpPr>
          <a:xfrm>
            <a:off x="6994478" y="1646324"/>
            <a:ext cx="415198" cy="447629"/>
            <a:chOff x="10500018" y="3148898"/>
            <a:chExt cx="578529" cy="578529"/>
          </a:xfrm>
        </p:grpSpPr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FD956398-EBB1-C984-4100-CF966A03181E}"/>
                </a:ext>
              </a:extLst>
            </p:cNvPr>
            <p:cNvSpPr/>
            <p:nvPr/>
          </p:nvSpPr>
          <p:spPr>
            <a:xfrm>
              <a:off x="10501282" y="3150102"/>
              <a:ext cx="576000" cy="5761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34" name="Gráfico 33" descr="Wi-Fi contorno">
              <a:extLst>
                <a:ext uri="{FF2B5EF4-FFF2-40B4-BE49-F238E27FC236}">
                  <a16:creationId xmlns:a16="http://schemas.microsoft.com/office/drawing/2014/main" id="{7C7FC31F-6F8C-C18F-36BE-63CD629F6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00018" y="3148898"/>
              <a:ext cx="578529" cy="578529"/>
            </a:xfrm>
            <a:prstGeom prst="rect">
              <a:avLst/>
            </a:prstGeom>
          </p:spPr>
        </p:pic>
      </p:grpSp>
      <p:sp>
        <p:nvSpPr>
          <p:cNvPr id="2" name="Rectángulo: esquinas redondeadas 11">
            <a:extLst>
              <a:ext uri="{FF2B5EF4-FFF2-40B4-BE49-F238E27FC236}">
                <a16:creationId xmlns:a16="http://schemas.microsoft.com/office/drawing/2014/main" id="{DBD2EB25-23A6-5813-4A00-0D8C50A142FA}"/>
              </a:ext>
            </a:extLst>
          </p:cNvPr>
          <p:cNvSpPr/>
          <p:nvPr/>
        </p:nvSpPr>
        <p:spPr>
          <a:xfrm>
            <a:off x="5237796" y="5487004"/>
            <a:ext cx="2075012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600" b="1">
                <a:solidFill>
                  <a:schemeClr val="tx1"/>
                </a:solidFill>
              </a:rPr>
              <a:t>Habilitación sala técnica PDA</a:t>
            </a:r>
            <a:endParaRPr lang="es-ES" sz="800" b="1">
              <a:solidFill>
                <a:schemeClr val="tx1"/>
              </a:solidFill>
            </a:endParaRPr>
          </a:p>
        </p:txBody>
      </p:sp>
      <p:sp>
        <p:nvSpPr>
          <p:cNvPr id="4" name="Rectángulo: esquinas redondeadas 11">
            <a:extLst>
              <a:ext uri="{FF2B5EF4-FFF2-40B4-BE49-F238E27FC236}">
                <a16:creationId xmlns:a16="http://schemas.microsoft.com/office/drawing/2014/main" id="{13B65E93-A271-EFFE-F50C-168B46E15E4F}"/>
              </a:ext>
            </a:extLst>
          </p:cNvPr>
          <p:cNvSpPr/>
          <p:nvPr/>
        </p:nvSpPr>
        <p:spPr>
          <a:xfrm>
            <a:off x="3633727" y="5487004"/>
            <a:ext cx="1519792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600" b="1">
                <a:solidFill>
                  <a:schemeClr val="tx1"/>
                </a:solidFill>
              </a:rPr>
              <a:t>Refuerzo de andenes</a:t>
            </a:r>
            <a:endParaRPr lang="es-ES" sz="800" b="1">
              <a:solidFill>
                <a:schemeClr val="tx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F99A456-A585-464B-F48E-B4578FFBA2BE}"/>
              </a:ext>
            </a:extLst>
          </p:cNvPr>
          <p:cNvSpPr/>
          <p:nvPr/>
        </p:nvSpPr>
        <p:spPr>
          <a:xfrm>
            <a:off x="10330698" y="6330002"/>
            <a:ext cx="108000" cy="10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79171E-4652-B246-34BF-BD4D319FEDBA}"/>
              </a:ext>
            </a:extLst>
          </p:cNvPr>
          <p:cNvSpPr txBox="1"/>
          <p:nvPr/>
        </p:nvSpPr>
        <p:spPr>
          <a:xfrm>
            <a:off x="10484648" y="6245503"/>
            <a:ext cx="2413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/>
              <a:t>Trabajos civiles</a:t>
            </a:r>
            <a:endParaRPr lang="es-CL" sz="1200"/>
          </a:p>
        </p:txBody>
      </p:sp>
      <p:sp>
        <p:nvSpPr>
          <p:cNvPr id="13" name="Rectángulo: esquinas redondeadas 11">
            <a:extLst>
              <a:ext uri="{FF2B5EF4-FFF2-40B4-BE49-F238E27FC236}">
                <a16:creationId xmlns:a16="http://schemas.microsoft.com/office/drawing/2014/main" id="{39495512-4E1D-ACE2-2D1E-400F1B09F66B}"/>
              </a:ext>
            </a:extLst>
          </p:cNvPr>
          <p:cNvSpPr/>
          <p:nvPr/>
        </p:nvSpPr>
        <p:spPr>
          <a:xfrm>
            <a:off x="321736" y="1161849"/>
            <a:ext cx="2773301" cy="546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Modelo Operacional L1</a:t>
            </a:r>
          </a:p>
        </p:txBody>
      </p:sp>
      <p:sp>
        <p:nvSpPr>
          <p:cNvPr id="16" name="Rectángulo: esquinas redondeadas 11">
            <a:extLst>
              <a:ext uri="{FF2B5EF4-FFF2-40B4-BE49-F238E27FC236}">
                <a16:creationId xmlns:a16="http://schemas.microsoft.com/office/drawing/2014/main" id="{290AC308-661A-2D24-849D-1838626CBDD5}"/>
              </a:ext>
            </a:extLst>
          </p:cNvPr>
          <p:cNvSpPr/>
          <p:nvPr/>
        </p:nvSpPr>
        <p:spPr>
          <a:xfrm>
            <a:off x="321736" y="2718046"/>
            <a:ext cx="2773301" cy="546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Campaña informativa</a:t>
            </a:r>
          </a:p>
        </p:txBody>
      </p:sp>
      <p:sp>
        <p:nvSpPr>
          <p:cNvPr id="17" name="Rectángulo: esquinas redondeadas 11">
            <a:extLst>
              <a:ext uri="{FF2B5EF4-FFF2-40B4-BE49-F238E27FC236}">
                <a16:creationId xmlns:a16="http://schemas.microsoft.com/office/drawing/2014/main" id="{214F6196-0A08-6244-9CB8-333CACA5C4CA}"/>
              </a:ext>
            </a:extLst>
          </p:cNvPr>
          <p:cNvSpPr/>
          <p:nvPr/>
        </p:nvSpPr>
        <p:spPr>
          <a:xfrm>
            <a:off x="321736" y="1934581"/>
            <a:ext cx="2773301" cy="546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Capacitaciones</a:t>
            </a:r>
          </a:p>
        </p:txBody>
      </p:sp>
    </p:spTree>
    <p:extLst>
      <p:ext uri="{BB962C8B-B14F-4D97-AF65-F5344CB8AC3E}">
        <p14:creationId xmlns:p14="http://schemas.microsoft.com/office/powerpoint/2010/main" val="3578089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07D2566-7AF3-AB9E-5851-8232D57785D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"/>
              <a:t>La ejecución de las obras será en horario nocturno, buscando no afectar la continuidad operación. </a:t>
            </a:r>
            <a:endParaRPr lang="es-CL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C2FA5E0-2AEE-E8A1-332C-2E06687B7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latin typeface="Montserrat"/>
              </a:rPr>
              <a:t>Estrategia de ejecución de obras civiles previas</a:t>
            </a:r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60FF4AC-69CD-B98C-719A-6181F69A7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19" t="5452" r="21950" b="9762"/>
          <a:stretch/>
        </p:blipFill>
        <p:spPr>
          <a:xfrm>
            <a:off x="4174682" y="2148130"/>
            <a:ext cx="3057462" cy="224111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169A8EA-C31D-B047-A8F8-4A2DC3CE47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5" t="3865" r="47822" b="7605"/>
          <a:stretch/>
        </p:blipFill>
        <p:spPr>
          <a:xfrm>
            <a:off x="7631193" y="3395339"/>
            <a:ext cx="2297448" cy="195921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99377DD-3DFD-28B2-EBE7-13F1E62B9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11" y="1367843"/>
            <a:ext cx="2993072" cy="2205657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EBCD91C7-2473-EDC5-D511-85CBC5F52189}"/>
              </a:ext>
            </a:extLst>
          </p:cNvPr>
          <p:cNvSpPr/>
          <p:nvPr/>
        </p:nvSpPr>
        <p:spPr>
          <a:xfrm>
            <a:off x="794811" y="3352800"/>
            <a:ext cx="2993072" cy="276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>
                <a:solidFill>
                  <a:schemeClr val="tx1"/>
                </a:solidFill>
              </a:rPr>
              <a:t>Construcción sala técnica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D0C8F8D-4B4F-E2F5-1A86-CD7CA74A8FA3}"/>
              </a:ext>
            </a:extLst>
          </p:cNvPr>
          <p:cNvSpPr/>
          <p:nvPr/>
        </p:nvSpPr>
        <p:spPr>
          <a:xfrm>
            <a:off x="4174682" y="4462453"/>
            <a:ext cx="3057462" cy="276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>
                <a:solidFill>
                  <a:schemeClr val="tx1"/>
                </a:solidFill>
              </a:rPr>
              <a:t>Refuerzo nariz andén</a:t>
            </a:r>
          </a:p>
        </p:txBody>
      </p:sp>
      <p:sp>
        <p:nvSpPr>
          <p:cNvPr id="21" name="Flecha: doblada hacia arriba 20">
            <a:extLst>
              <a:ext uri="{FF2B5EF4-FFF2-40B4-BE49-F238E27FC236}">
                <a16:creationId xmlns:a16="http://schemas.microsoft.com/office/drawing/2014/main" id="{86A91BA1-C801-2AB5-498D-E36771A7FB05}"/>
              </a:ext>
            </a:extLst>
          </p:cNvPr>
          <p:cNvSpPr/>
          <p:nvPr/>
        </p:nvSpPr>
        <p:spPr>
          <a:xfrm rot="5400000">
            <a:off x="3131902" y="3539861"/>
            <a:ext cx="650566" cy="1048196"/>
          </a:xfrm>
          <a:prstGeom prst="bentUpArrow">
            <a:avLst>
              <a:gd name="adj1" fmla="val 31302"/>
              <a:gd name="adj2" fmla="val 25000"/>
              <a:gd name="adj3" fmla="val 25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FD6F8E79-A232-E3EB-A6D9-87F06C33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210" t="4149" r="4141" b="7684"/>
          <a:stretch/>
        </p:blipFill>
        <p:spPr>
          <a:xfrm>
            <a:off x="9725302" y="3403404"/>
            <a:ext cx="1838325" cy="1951147"/>
          </a:xfrm>
          <a:prstGeom prst="rect">
            <a:avLst/>
          </a:prstGeom>
        </p:spPr>
      </p:pic>
      <p:sp>
        <p:nvSpPr>
          <p:cNvPr id="24" name="Flecha: doblada hacia arriba 23">
            <a:extLst>
              <a:ext uri="{FF2B5EF4-FFF2-40B4-BE49-F238E27FC236}">
                <a16:creationId xmlns:a16="http://schemas.microsoft.com/office/drawing/2014/main" id="{35672224-9B9D-E946-270F-6C4B0532D8DF}"/>
              </a:ext>
            </a:extLst>
          </p:cNvPr>
          <p:cNvSpPr/>
          <p:nvPr/>
        </p:nvSpPr>
        <p:spPr>
          <a:xfrm rot="5400000">
            <a:off x="6582288" y="4605141"/>
            <a:ext cx="650566" cy="1048196"/>
          </a:xfrm>
          <a:prstGeom prst="bentUpArrow">
            <a:avLst>
              <a:gd name="adj1" fmla="val 31302"/>
              <a:gd name="adj2" fmla="val 25000"/>
              <a:gd name="adj3" fmla="val 25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B2B98B0-5628-E223-4FDF-0E3EF2930F74}"/>
              </a:ext>
            </a:extLst>
          </p:cNvPr>
          <p:cNvSpPr/>
          <p:nvPr/>
        </p:nvSpPr>
        <p:spPr>
          <a:xfrm>
            <a:off x="7631193" y="5442059"/>
            <a:ext cx="3932434" cy="276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>
                <a:solidFill>
                  <a:schemeClr val="tx1"/>
                </a:solidFill>
              </a:rPr>
              <a:t>Rebaje nariz y borde provisorio</a:t>
            </a:r>
          </a:p>
        </p:txBody>
      </p:sp>
    </p:spTree>
    <p:extLst>
      <p:ext uri="{BB962C8B-B14F-4D97-AF65-F5344CB8AC3E}">
        <p14:creationId xmlns:p14="http://schemas.microsoft.com/office/powerpoint/2010/main" val="3977819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6841FD1-99EF-605E-D739-92EC2AA5B1A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ES"/>
              <a:t>Los componentes del suministro del sistema PDA para L1 serán similares a las instaladas en las Línea 6 y 3, las cuales se componen de la siguiente manera:</a:t>
            </a:r>
            <a:endParaRPr lang="es-CL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8079F6D-0D70-8AD6-90E5-1BFF4C47A05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ES" dirty="0">
                <a:latin typeface="Montserrat"/>
              </a:rPr>
              <a:t>Puertas de andén a instalar</a:t>
            </a:r>
            <a:endParaRPr lang="es-CL" dirty="0">
              <a:latin typeface="Montserrat"/>
            </a:endParaRPr>
          </a:p>
        </p:txBody>
      </p:sp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40B41D2-7C33-CAB2-D70B-314DD02924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24" t="65258" r="74232" b="2738"/>
          <a:stretch/>
        </p:blipFill>
        <p:spPr>
          <a:xfrm>
            <a:off x="-54931" y="2234206"/>
            <a:ext cx="2420231" cy="310608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DE7C308-565E-6662-5F5B-0365D14A60E5}"/>
              </a:ext>
            </a:extLst>
          </p:cNvPr>
          <p:cNvSpPr/>
          <p:nvPr/>
        </p:nvSpPr>
        <p:spPr>
          <a:xfrm>
            <a:off x="0" y="1640266"/>
            <a:ext cx="2365300" cy="5050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tx1"/>
                </a:solidFill>
              </a:rPr>
              <a:t>Puertas deslizantes motorizadas</a:t>
            </a:r>
            <a:endParaRPr lang="es-CL" sz="1400" b="1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484810F-BF0E-5F7A-0FA3-0BB703FC9411}"/>
              </a:ext>
            </a:extLst>
          </p:cNvPr>
          <p:cNvSpPr/>
          <p:nvPr/>
        </p:nvSpPr>
        <p:spPr>
          <a:xfrm>
            <a:off x="2434027" y="1640266"/>
            <a:ext cx="2420231" cy="5050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tx1"/>
                </a:solidFill>
              </a:rPr>
              <a:t>Puertas salida de emergencia</a:t>
            </a:r>
            <a:endParaRPr lang="es-CL" sz="1400" b="1">
              <a:solidFill>
                <a:schemeClr val="tx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C9D040E-BC07-14C8-21ED-5AF8BAEA11C1}"/>
              </a:ext>
            </a:extLst>
          </p:cNvPr>
          <p:cNvSpPr/>
          <p:nvPr/>
        </p:nvSpPr>
        <p:spPr>
          <a:xfrm>
            <a:off x="4922985" y="1640266"/>
            <a:ext cx="2414759" cy="5050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tx1"/>
                </a:solidFill>
              </a:rPr>
              <a:t>Paneles fijos</a:t>
            </a:r>
            <a:endParaRPr lang="es-CL" sz="1400" b="1">
              <a:solidFill>
                <a:schemeClr val="tx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2817AD4-42B2-9E54-49CC-65ECDB036033}"/>
              </a:ext>
            </a:extLst>
          </p:cNvPr>
          <p:cNvSpPr/>
          <p:nvPr/>
        </p:nvSpPr>
        <p:spPr>
          <a:xfrm>
            <a:off x="7406471" y="1640266"/>
            <a:ext cx="2425700" cy="5050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tx1"/>
                </a:solidFill>
              </a:rPr>
              <a:t>Puertas fin de andén</a:t>
            </a:r>
            <a:endParaRPr lang="es-CL" sz="1400" b="1">
              <a:solidFill>
                <a:schemeClr val="tx1"/>
              </a:solidFill>
            </a:endParaRPr>
          </a:p>
        </p:txBody>
      </p:sp>
      <p:pic>
        <p:nvPicPr>
          <p:cNvPr id="10" name="Imagen 9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BD3AE7F3-790A-A6A1-D96A-8697BBC59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42" t="67843" r="13727" b="4041"/>
          <a:stretch/>
        </p:blipFill>
        <p:spPr>
          <a:xfrm>
            <a:off x="7411942" y="2234208"/>
            <a:ext cx="2420229" cy="3106077"/>
          </a:xfrm>
          <a:prstGeom prst="rect">
            <a:avLst/>
          </a:prstGeom>
        </p:spPr>
      </p:pic>
      <p:pic>
        <p:nvPicPr>
          <p:cNvPr id="11" name="Imagen 10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D2D5CDDC-3E75-2A10-14CC-288939B40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19" t="64349" r="54110" b="4603"/>
          <a:stretch/>
        </p:blipFill>
        <p:spPr>
          <a:xfrm>
            <a:off x="2434027" y="2234206"/>
            <a:ext cx="2420231" cy="3106080"/>
          </a:xfrm>
          <a:prstGeom prst="rect">
            <a:avLst/>
          </a:prstGeom>
        </p:spPr>
      </p:pic>
      <p:pic>
        <p:nvPicPr>
          <p:cNvPr id="12" name="Imagen 11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F6790879-EDB6-0A40-23F1-8E9AAF25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67" t="63729" r="33665" b="5232"/>
          <a:stretch/>
        </p:blipFill>
        <p:spPr>
          <a:xfrm>
            <a:off x="4922985" y="2234207"/>
            <a:ext cx="2420230" cy="3106079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036DD29A-21E6-3D11-4775-F9A91BE25D21}"/>
              </a:ext>
            </a:extLst>
          </p:cNvPr>
          <p:cNvSpPr/>
          <p:nvPr/>
        </p:nvSpPr>
        <p:spPr>
          <a:xfrm>
            <a:off x="9895429" y="1640266"/>
            <a:ext cx="2296571" cy="5050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tx1"/>
                </a:solidFill>
              </a:rPr>
              <a:t>Puerta de conductor</a:t>
            </a:r>
            <a:endParaRPr lang="es-CL" sz="1400" b="1">
              <a:solidFill>
                <a:schemeClr val="tx1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FB2AF08-7B66-B2D1-6572-EBBE9BAD80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8" t="5137" r="360" b="4592"/>
          <a:stretch/>
        </p:blipFill>
        <p:spPr>
          <a:xfrm>
            <a:off x="9836836" y="2230930"/>
            <a:ext cx="2350002" cy="3111605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114FE447-2984-CA78-310C-58C9852EE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463" y="5362575"/>
            <a:ext cx="1495425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23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B559F-531A-CA3F-3ED5-14B3A0D25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5D0C8738-5A75-D8B0-7D12-29E22083819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"/>
              <a:t>Características del montaje PDA en andén:</a:t>
            </a:r>
          </a:p>
          <a:p>
            <a:endParaRPr lang="es-CL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CAD15E0-3746-77D9-1AC1-5C19CE92F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Montserrat"/>
              </a:rPr>
              <a:t>Estrategia de instalación de puertas de andén</a:t>
            </a:r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6562BFA-5018-0DF1-C76B-8B51D04DB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8" t="6017" r="72325" b="61445"/>
          <a:stretch/>
        </p:blipFill>
        <p:spPr>
          <a:xfrm>
            <a:off x="1066078" y="1244718"/>
            <a:ext cx="2733895" cy="1555979"/>
          </a:xfrm>
          <a:prstGeom prst="roundRect">
            <a:avLst>
              <a:gd name="adj" fmla="val 0"/>
            </a:avLst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A533B18-8383-7725-3590-A1507F4856D8}"/>
              </a:ext>
            </a:extLst>
          </p:cNvPr>
          <p:cNvSpPr/>
          <p:nvPr/>
        </p:nvSpPr>
        <p:spPr>
          <a:xfrm>
            <a:off x="1066078" y="2891686"/>
            <a:ext cx="2433475" cy="276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>
                <a:solidFill>
                  <a:schemeClr val="tx1"/>
                </a:solidFill>
              </a:rPr>
              <a:t>Utilización equipo ferroviario</a:t>
            </a:r>
            <a:endParaRPr lang="es-CL" sz="1200">
              <a:solidFill>
                <a:schemeClr val="tx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F738174-485C-09B0-8594-046E25C72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58" t="13540" r="45445" b="49875"/>
          <a:stretch/>
        </p:blipFill>
        <p:spPr>
          <a:xfrm>
            <a:off x="3626773" y="2891686"/>
            <a:ext cx="2431520" cy="1555979"/>
          </a:xfrm>
          <a:prstGeom prst="roundRect">
            <a:avLst>
              <a:gd name="adj" fmla="val 0"/>
            </a:avLst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354DB5F-B4C7-B2CD-B7E2-2072C1E76192}"/>
              </a:ext>
            </a:extLst>
          </p:cNvPr>
          <p:cNvSpPr/>
          <p:nvPr/>
        </p:nvSpPr>
        <p:spPr>
          <a:xfrm>
            <a:off x="3626772" y="4538653"/>
            <a:ext cx="4095185" cy="276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>
                <a:solidFill>
                  <a:schemeClr val="tx1"/>
                </a:solidFill>
              </a:rPr>
              <a:t>Instalación secuencial de puertas</a:t>
            </a:r>
            <a:endParaRPr lang="es-CL" sz="1200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51B0C44-E999-B64A-7778-5DAC10363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78" t="61946" r="3581" b="7956"/>
          <a:stretch/>
        </p:blipFill>
        <p:spPr>
          <a:xfrm>
            <a:off x="7850718" y="4538653"/>
            <a:ext cx="3479972" cy="1555978"/>
          </a:xfrm>
          <a:prstGeom prst="roundRect">
            <a:avLst>
              <a:gd name="adj" fmla="val 0"/>
            </a:avLst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AEAB3AE-C95A-3BBC-B42B-8A2CDC6F8A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05" t="24464" r="18765" b="39621"/>
          <a:stretch/>
        </p:blipFill>
        <p:spPr>
          <a:xfrm>
            <a:off x="5557630" y="2891283"/>
            <a:ext cx="2431520" cy="1555979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8F4327B6-BC1A-A48F-616B-7E808735F25D}"/>
              </a:ext>
            </a:extLst>
          </p:cNvPr>
          <p:cNvSpPr/>
          <p:nvPr/>
        </p:nvSpPr>
        <p:spPr>
          <a:xfrm>
            <a:off x="7850716" y="6186425"/>
            <a:ext cx="3097567" cy="276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>
                <a:solidFill>
                  <a:schemeClr val="tx1"/>
                </a:solidFill>
              </a:rPr>
              <a:t>Operación con montaje en proceso</a:t>
            </a:r>
            <a:endParaRPr lang="es-CL" sz="1200">
              <a:solidFill>
                <a:schemeClr val="tx1"/>
              </a:solidFill>
            </a:endParaRPr>
          </a:p>
        </p:txBody>
      </p:sp>
      <p:sp>
        <p:nvSpPr>
          <p:cNvPr id="13" name="Flecha: doblada hacia arriba 12">
            <a:extLst>
              <a:ext uri="{FF2B5EF4-FFF2-40B4-BE49-F238E27FC236}">
                <a16:creationId xmlns:a16="http://schemas.microsoft.com/office/drawing/2014/main" id="{681386BC-2291-16DF-092D-EC1AD6DA2605}"/>
              </a:ext>
            </a:extLst>
          </p:cNvPr>
          <p:cNvSpPr/>
          <p:nvPr/>
        </p:nvSpPr>
        <p:spPr>
          <a:xfrm rot="5400000">
            <a:off x="2745451" y="3396139"/>
            <a:ext cx="810808" cy="560526"/>
          </a:xfrm>
          <a:prstGeom prst="bentUpArrow">
            <a:avLst>
              <a:gd name="adj1" fmla="val 31302"/>
              <a:gd name="adj2" fmla="val 25000"/>
              <a:gd name="adj3" fmla="val 25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Flecha: doblada hacia arriba 14">
            <a:extLst>
              <a:ext uri="{FF2B5EF4-FFF2-40B4-BE49-F238E27FC236}">
                <a16:creationId xmlns:a16="http://schemas.microsoft.com/office/drawing/2014/main" id="{2E3BC225-EC8D-695D-EFA2-C73598264B36}"/>
              </a:ext>
            </a:extLst>
          </p:cNvPr>
          <p:cNvSpPr/>
          <p:nvPr/>
        </p:nvSpPr>
        <p:spPr>
          <a:xfrm rot="5400000">
            <a:off x="7036290" y="5036379"/>
            <a:ext cx="810808" cy="560526"/>
          </a:xfrm>
          <a:prstGeom prst="bentUpArrow">
            <a:avLst>
              <a:gd name="adj1" fmla="val 31302"/>
              <a:gd name="adj2" fmla="val 25000"/>
              <a:gd name="adj3" fmla="val 25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8872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8B9A5-4770-43E6-F0C1-19B5D7B4B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C7DC619-54C9-5A6E-773D-D0B60FAD6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odular Installation Video_KN_SP">
            <a:hlinkClick r:id="" action="ppaction://media"/>
            <a:extLst>
              <a:ext uri="{FF2B5EF4-FFF2-40B4-BE49-F238E27FC236}">
                <a16:creationId xmlns:a16="http://schemas.microsoft.com/office/drawing/2014/main" id="{716CF5C8-4067-F9B6-421B-7AD4A1BC74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3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4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6415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Corporativo Metro 2022">
  <a:themeElements>
    <a:clrScheme name="Personalizado 1">
      <a:dk1>
        <a:srgbClr val="000000"/>
      </a:dk1>
      <a:lt1>
        <a:srgbClr val="FFFFFF"/>
      </a:lt1>
      <a:dk2>
        <a:srgbClr val="3C3C3C"/>
      </a:dk2>
      <a:lt2>
        <a:srgbClr val="000000"/>
      </a:lt2>
      <a:accent1>
        <a:srgbClr val="FF0000"/>
      </a:accent1>
      <a:accent2>
        <a:srgbClr val="002060"/>
      </a:accent2>
      <a:accent3>
        <a:srgbClr val="E65A0A"/>
      </a:accent3>
      <a:accent4>
        <a:srgbClr val="00ACA7"/>
      </a:accent4>
      <a:accent5>
        <a:srgbClr val="00B0F0"/>
      </a:accent5>
      <a:accent6>
        <a:srgbClr val="7F7F7F"/>
      </a:accent6>
      <a:hlink>
        <a:srgbClr val="FF0000"/>
      </a:hlink>
      <a:folHlink>
        <a:srgbClr val="FFC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ólidos sutile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ivo Metro 2022" id="{D666D514-BAA9-4E2A-94B4-FB6A45519958}" vid="{AD1D0A17-5735-481B-AAB7-C6B3D23AF602}"/>
    </a:ext>
  </a:extLst>
</a:theme>
</file>

<file path=ppt/theme/theme2.xml><?xml version="1.0" encoding="utf-8"?>
<a:theme xmlns:a="http://schemas.openxmlformats.org/drawingml/2006/main" name="7_Corporativo Metro 2022">
  <a:themeElements>
    <a:clrScheme name="Personalizado 1">
      <a:dk1>
        <a:srgbClr val="000000"/>
      </a:dk1>
      <a:lt1>
        <a:srgbClr val="FFFFFF"/>
      </a:lt1>
      <a:dk2>
        <a:srgbClr val="3C3C3C"/>
      </a:dk2>
      <a:lt2>
        <a:srgbClr val="000000"/>
      </a:lt2>
      <a:accent1>
        <a:srgbClr val="FF0000"/>
      </a:accent1>
      <a:accent2>
        <a:srgbClr val="002060"/>
      </a:accent2>
      <a:accent3>
        <a:srgbClr val="E65A0A"/>
      </a:accent3>
      <a:accent4>
        <a:srgbClr val="00ACA7"/>
      </a:accent4>
      <a:accent5>
        <a:srgbClr val="00B0F0"/>
      </a:accent5>
      <a:accent6>
        <a:srgbClr val="7F7F7F"/>
      </a:accent6>
      <a:hlink>
        <a:srgbClr val="FF0000"/>
      </a:hlink>
      <a:folHlink>
        <a:srgbClr val="FFC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ólidos sutile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ivo Metro 2022" id="{E93EA4F6-0D25-4063-B962-418B05D308F6}" vid="{07DBDA9E-2E0A-4D39-9F3E-82EAB680993D}"/>
    </a:ext>
  </a:extLst>
</a:theme>
</file>

<file path=ppt/theme/theme3.xml><?xml version="1.0" encoding="utf-8"?>
<a:theme xmlns:a="http://schemas.openxmlformats.org/drawingml/2006/main" name="1_Corporativo Metro 2022">
  <a:themeElements>
    <a:clrScheme name="Personalizado 1">
      <a:dk1>
        <a:srgbClr val="000000"/>
      </a:dk1>
      <a:lt1>
        <a:srgbClr val="FFFFFF"/>
      </a:lt1>
      <a:dk2>
        <a:srgbClr val="3C3C3C"/>
      </a:dk2>
      <a:lt2>
        <a:srgbClr val="000000"/>
      </a:lt2>
      <a:accent1>
        <a:srgbClr val="FF0000"/>
      </a:accent1>
      <a:accent2>
        <a:srgbClr val="002060"/>
      </a:accent2>
      <a:accent3>
        <a:srgbClr val="E65A0A"/>
      </a:accent3>
      <a:accent4>
        <a:srgbClr val="00ACA7"/>
      </a:accent4>
      <a:accent5>
        <a:srgbClr val="00B0F0"/>
      </a:accent5>
      <a:accent6>
        <a:srgbClr val="7F7F7F"/>
      </a:accent6>
      <a:hlink>
        <a:srgbClr val="FF0000"/>
      </a:hlink>
      <a:folHlink>
        <a:srgbClr val="FFC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ólidos sutile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ivo Metro 2022" id="{D666D514-BAA9-4E2A-94B4-FB6A45519958}" vid="{AD1D0A17-5735-481B-AAB7-C6B3D23AF602}"/>
    </a:ext>
  </a:extLst>
</a:theme>
</file>

<file path=ppt/theme/theme4.xml><?xml version="1.0" encoding="utf-8"?>
<a:theme xmlns:a="http://schemas.openxmlformats.org/drawingml/2006/main" name="Formato 2024">
  <a:themeElements>
    <a:clrScheme name="Personalizados 3">
      <a:dk1>
        <a:srgbClr val="000000"/>
      </a:dk1>
      <a:lt1>
        <a:srgbClr val="FFFFFF"/>
      </a:lt1>
      <a:dk2>
        <a:srgbClr val="1E1C26"/>
      </a:dk2>
      <a:lt2>
        <a:srgbClr val="E8E8E8"/>
      </a:lt2>
      <a:accent1>
        <a:srgbClr val="D60F25"/>
      </a:accent1>
      <a:accent2>
        <a:srgbClr val="0071CE"/>
      </a:accent2>
      <a:accent3>
        <a:srgbClr val="009658"/>
      </a:accent3>
      <a:accent4>
        <a:srgbClr val="F9B500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40624 EL2-Autorización para suscribir aditivo de cierre contrato OOCC estaciones XSS" id="{B0FCCEC8-6090-4361-AEF8-C32A77595D48}" vid="{CAA8E191-3A08-4FE8-9868-3869AD071D7B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bfa340e-fb5e-41ec-a199-55b4c09a6aa1">
      <Terms xmlns="http://schemas.microsoft.com/office/infopath/2007/PartnerControls"/>
    </lcf76f155ced4ddcb4097134ff3c332f>
    <_ip_UnifiedCompliancePolicyUIAction xmlns="http://schemas.microsoft.com/sharepoint/v3" xsi:nil="true"/>
    <TaxCatchAll xmlns="eb386f4d-61b1-447d-8cce-e9e245123122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135416501A504399ADAA3F7C397B93" ma:contentTypeVersion="20" ma:contentTypeDescription="Create a new document." ma:contentTypeScope="" ma:versionID="1bfc2bd77a15ecbe7e594a7f7ca79f29">
  <xsd:schema xmlns:xsd="http://www.w3.org/2001/XMLSchema" xmlns:xs="http://www.w3.org/2001/XMLSchema" xmlns:p="http://schemas.microsoft.com/office/2006/metadata/properties" xmlns:ns1="http://schemas.microsoft.com/sharepoint/v3" xmlns:ns2="7bfa340e-fb5e-41ec-a199-55b4c09a6aa1" xmlns:ns3="eb386f4d-61b1-447d-8cce-e9e245123122" targetNamespace="http://schemas.microsoft.com/office/2006/metadata/properties" ma:root="true" ma:fieldsID="f2d9b02315402d82ba807d89c51fc300" ns1:_="" ns2:_="" ns3:_="">
    <xsd:import namespace="http://schemas.microsoft.com/sharepoint/v3"/>
    <xsd:import namespace="7bfa340e-fb5e-41ec-a199-55b4c09a6aa1"/>
    <xsd:import namespace="eb386f4d-61b1-447d-8cce-e9e2451231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fa340e-fb5e-41ec-a199-55b4c09a6a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81cb4768-279b-4e82-a280-cd5de0b8ae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86f4d-61b1-447d-8cce-e9e24512312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17d14b3-620b-4c86-9695-6b99b0b08a22}" ma:internalName="TaxCatchAll" ma:showField="CatchAllData" ma:web="eb386f4d-61b1-447d-8cce-e9e2451231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3234D4-F52A-4A07-8125-15EAA6E7F37C}">
  <ds:schemaRefs>
    <ds:schemaRef ds:uri="7bfa340e-fb5e-41ec-a199-55b4c09a6aa1"/>
    <ds:schemaRef ds:uri="eb386f4d-61b1-447d-8cce-e9e24512312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C80280E-30B0-4B92-915C-664B123620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81B3A6-CB17-4EB2-93E3-8722B8998D2D}">
  <ds:schemaRefs>
    <ds:schemaRef ds:uri="7bfa340e-fb5e-41ec-a199-55b4c09a6aa1"/>
    <ds:schemaRef ds:uri="eb386f4d-61b1-447d-8cce-e9e2451231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9</Slides>
  <Notes>1</Notes>
  <HiddenSlides>0</HiddenSlide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2_Corporativo Metro 2022</vt:lpstr>
      <vt:lpstr>7_Corporativo Metro 2022</vt:lpstr>
      <vt:lpstr>1_Corporativo Metro 2022</vt:lpstr>
      <vt:lpstr>Formato 2024</vt:lpstr>
      <vt:lpstr>  Puertas de andén en Línea 1</vt:lpstr>
      <vt:lpstr>Línea 1 Metro de Santiago</vt:lpstr>
      <vt:lpstr>Proyecto “Puertas de andén en Línea 1”</vt:lpstr>
      <vt:lpstr>Más que sólo puertas de andén...</vt:lpstr>
      <vt:lpstr>Estrategia de ejecución de obras civiles previas</vt:lpstr>
      <vt:lpstr>Puertas de andén a instalar</vt:lpstr>
      <vt:lpstr>Estrategia de instalación de puertas de andén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Jesus Aular</dc:creator>
  <cp:revision>41</cp:revision>
  <dcterms:created xsi:type="dcterms:W3CDTF">2023-01-10T11:47:39Z</dcterms:created>
  <dcterms:modified xsi:type="dcterms:W3CDTF">2024-11-26T15:56:35Z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0x01010037135416501A504399ADAA3F7C397B93</vt:lpwstr>
  </property>
  <property fmtid="{D5CDD505-2E9C-101B-9397-08002B2CF9AE}" pid="3" name="MediaServiceImageTags">
    <vt:lpwstr/>
  </property>
</Properties>
</file>